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71" r:id="rId2"/>
    <p:sldId id="257" r:id="rId3"/>
    <p:sldId id="258" r:id="rId4"/>
    <p:sldId id="260" r:id="rId5"/>
    <p:sldId id="269" r:id="rId6"/>
    <p:sldId id="261" r:id="rId7"/>
    <p:sldId id="262" r:id="rId8"/>
    <p:sldId id="27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9" d="100"/>
          <a:sy n="79" d="100"/>
        </p:scale>
        <p:origin x="-1032" y="5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>
        <a:xfrm>
          <a:off x="1258000" y="0"/>
          <a:ext cx="6498543" cy="254771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ŠKOLY: Základní škola Strančice, okres Praha - východ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>
        <a:xfrm>
          <a:off x="1273857" y="407634"/>
          <a:ext cx="6498543" cy="201269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AUTOR: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>
        <a:xfrm>
          <a:off x="1273857" y="792083"/>
          <a:ext cx="6498543" cy="147767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NÁZEV:VY_32_INOVACE_3.2.1.1.J12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>
        <a:xfrm>
          <a:off x="1224143" y="1567773"/>
          <a:ext cx="6498543" cy="40763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ČÍSLO PROJEKTU: 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>
        <a:xfrm>
          <a:off x="1273857" y="1224137"/>
          <a:ext cx="6498543" cy="94265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TEMA: Plíce, nemoci </a:t>
          </a:r>
          <a:r>
            <a:rPr lang="cs-CZ" sz="20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dých</a:t>
          </a:r>
          <a:r>
            <a:rPr lang="cs-CZ" sz="200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. cest 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69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882F145-C3A9-4F1E-AAE9-43C44AB1A9FF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4DCB013-55FF-4981-B92A-F1FD41B7CF8D}" type="presOf" srcId="{D1D4F407-5343-4D3F-B5B9-D407B03CAEB4}" destId="{D005CE8C-CC26-4C3E-AC11-E15060ECD759}" srcOrd="0" destOrd="0" presId="urn:microsoft.com/office/officeart/2005/8/layout/target3"/>
    <dgm:cxn modelId="{D7B56C42-E9A4-459D-B1AF-5DF7D1D1F9D6}" type="presOf" srcId="{B651F6E3-6281-48DB-9319-2AEAFDAE7572}" destId="{619D679B-A015-4ECF-8348-D1034C574F40}" srcOrd="0" destOrd="0" presId="urn:microsoft.com/office/officeart/2005/8/layout/target3"/>
    <dgm:cxn modelId="{DA3863BB-77B9-4AE2-9F4A-7CAA7E36553C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FF560DF-1C4C-404C-959C-BA7FCF6609C6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7A58DED3-3361-4D05-8448-4414750ADF2F}" type="presOf" srcId="{D8197B8C-B260-4A16-BDF4-0947B075E274}" destId="{5A5FFA88-C948-4069-8E93-59FA12366E83}" srcOrd="1" destOrd="0" presId="urn:microsoft.com/office/officeart/2005/8/layout/target3"/>
    <dgm:cxn modelId="{B31CD915-5D1A-4BB7-BB04-C9EC6EA771F9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8F95EA0-C437-4CB2-BF0D-027A2E4B86DF}" type="presOf" srcId="{B651F6E3-6281-48DB-9319-2AEAFDAE7572}" destId="{6BB5E863-4638-4E1D-BFDE-399D028AC4ED}" srcOrd="1" destOrd="0" presId="urn:microsoft.com/office/officeart/2005/8/layout/target3"/>
    <dgm:cxn modelId="{BF4474A9-74CB-4492-8C31-03B6DAC134C6}" type="presOf" srcId="{D8197B8C-B260-4A16-BDF4-0947B075E274}" destId="{25B08C86-7E15-44DC-BE7F-FFB55DD49D12}" srcOrd="0" destOrd="0" presId="urn:microsoft.com/office/officeart/2005/8/layout/target3"/>
    <dgm:cxn modelId="{ACEB5337-733A-4232-9B2A-4B0C215CD732}" type="presOf" srcId="{D1B46980-6531-4606-95E6-44980827E919}" destId="{2BE915AB-18AA-4053-B92C-3BFC9ED204BB}" srcOrd="1" destOrd="0" presId="urn:microsoft.com/office/officeart/2005/8/layout/target3"/>
    <dgm:cxn modelId="{690998F1-3BF2-4513-83B8-4BF3688F4223}" type="presOf" srcId="{757F3AB3-0718-4624-B441-E567A8F0AB56}" destId="{333A1088-737F-45CB-B68E-254E46348037}" srcOrd="0" destOrd="0" presId="urn:microsoft.com/office/officeart/2005/8/layout/target3"/>
    <dgm:cxn modelId="{75674C50-D10B-45A9-81C3-32D7D51B66D8}" type="presParOf" srcId="{333A1088-737F-45CB-B68E-254E46348037}" destId="{F5ABB229-8D3B-4694-996A-96F23CF14429}" srcOrd="0" destOrd="0" presId="urn:microsoft.com/office/officeart/2005/8/layout/target3"/>
    <dgm:cxn modelId="{1836AE5A-4AAF-4DC9-BD0D-5C037487ED62}" type="presParOf" srcId="{333A1088-737F-45CB-B68E-254E46348037}" destId="{F41139FD-01EE-4571-8B17-4FB00FC51163}" srcOrd="1" destOrd="0" presId="urn:microsoft.com/office/officeart/2005/8/layout/target3"/>
    <dgm:cxn modelId="{888ED2A6-0811-4E8C-BC19-9539A052AF40}" type="presParOf" srcId="{333A1088-737F-45CB-B68E-254E46348037}" destId="{D005CE8C-CC26-4C3E-AC11-E15060ECD759}" srcOrd="2" destOrd="0" presId="urn:microsoft.com/office/officeart/2005/8/layout/target3"/>
    <dgm:cxn modelId="{6CE5D78B-87F7-4554-951C-5F3A9BE1B2CD}" type="presParOf" srcId="{333A1088-737F-45CB-B68E-254E46348037}" destId="{2C702D82-9B77-49B7-9568-BB8EB47C3372}" srcOrd="3" destOrd="0" presId="urn:microsoft.com/office/officeart/2005/8/layout/target3"/>
    <dgm:cxn modelId="{1D963EC1-C911-420D-9643-088C4F9D4FE6}" type="presParOf" srcId="{333A1088-737F-45CB-B68E-254E46348037}" destId="{A52A0455-90FF-4808-ABD0-F02540D31D5A}" srcOrd="4" destOrd="0" presId="urn:microsoft.com/office/officeart/2005/8/layout/target3"/>
    <dgm:cxn modelId="{79FE7479-5F52-4A6A-996A-4C63CFB411FA}" type="presParOf" srcId="{333A1088-737F-45CB-B68E-254E46348037}" destId="{6140AFEC-043D-4C43-A2F9-D0F5331DF3A3}" srcOrd="5" destOrd="0" presId="urn:microsoft.com/office/officeart/2005/8/layout/target3"/>
    <dgm:cxn modelId="{BD56BA87-3DBD-41AB-BC14-952BEEB7E416}" type="presParOf" srcId="{333A1088-737F-45CB-B68E-254E46348037}" destId="{9358AC05-5D7D-4327-9F80-1AD486AEA664}" srcOrd="6" destOrd="0" presId="urn:microsoft.com/office/officeart/2005/8/layout/target3"/>
    <dgm:cxn modelId="{939AF408-B0E9-4D22-B52B-B63107DA55EB}" type="presParOf" srcId="{333A1088-737F-45CB-B68E-254E46348037}" destId="{313FC574-E1CD-4FB4-B054-0B805CE0447D}" srcOrd="7" destOrd="0" presId="urn:microsoft.com/office/officeart/2005/8/layout/target3"/>
    <dgm:cxn modelId="{3B895DCD-1900-4304-89CF-AC747E2E25D7}" type="presParOf" srcId="{333A1088-737F-45CB-B68E-254E46348037}" destId="{619D679B-A015-4ECF-8348-D1034C574F40}" srcOrd="8" destOrd="0" presId="urn:microsoft.com/office/officeart/2005/8/layout/target3"/>
    <dgm:cxn modelId="{6DF14B75-28FF-4266-8E0E-18F486B28514}" type="presParOf" srcId="{333A1088-737F-45CB-B68E-254E46348037}" destId="{322283A8-4A27-4CDA-BAE3-F381106A9174}" srcOrd="9" destOrd="0" presId="urn:microsoft.com/office/officeart/2005/8/layout/target3"/>
    <dgm:cxn modelId="{123C76B4-1505-4414-B359-FB9A83D3E90D}" type="presParOf" srcId="{333A1088-737F-45CB-B68E-254E46348037}" destId="{FFC9F71D-1B4F-4AD9-A4A6-86ADEFC8AF5C}" srcOrd="10" destOrd="0" presId="urn:microsoft.com/office/officeart/2005/8/layout/target3"/>
    <dgm:cxn modelId="{9C1D9551-A7E1-4652-8225-2D966BC10438}" type="presParOf" srcId="{333A1088-737F-45CB-B68E-254E46348037}" destId="{25B08C86-7E15-44DC-BE7F-FFB55DD49D12}" srcOrd="11" destOrd="0" presId="urn:microsoft.com/office/officeart/2005/8/layout/target3"/>
    <dgm:cxn modelId="{29DF2132-F316-4F81-84CB-8ECE3DAF6FA0}" type="presParOf" srcId="{333A1088-737F-45CB-B68E-254E46348037}" destId="{76644BE8-9D7C-4C09-B250-3D10AF48CBB7}" srcOrd="12" destOrd="0" presId="urn:microsoft.com/office/officeart/2005/8/layout/target3"/>
    <dgm:cxn modelId="{6CD88F2A-7A79-4ED5-AA21-DEDCF8B5EE16}" type="presParOf" srcId="{333A1088-737F-45CB-B68E-254E46348037}" destId="{EE85B701-7295-41C0-BA7A-34D3756A2AE6}" srcOrd="13" destOrd="0" presId="urn:microsoft.com/office/officeart/2005/8/layout/target3"/>
    <dgm:cxn modelId="{2D65D91D-2927-46DD-B646-C90833631FCD}" type="presParOf" srcId="{333A1088-737F-45CB-B68E-254E46348037}" destId="{8BEBB6EC-1DAA-4CAC-8A25-BC0FCBD5DBD5}" srcOrd="14" destOrd="0" presId="urn:microsoft.com/office/officeart/2005/8/layout/target3"/>
    <dgm:cxn modelId="{E1833214-F1A4-4EB4-9014-E47710C5DA53}" type="presParOf" srcId="{333A1088-737F-45CB-B68E-254E46348037}" destId="{AED2198E-93D5-4001-81B4-73124B309672}" srcOrd="15" destOrd="0" presId="urn:microsoft.com/office/officeart/2005/8/layout/target3"/>
    <dgm:cxn modelId="{E35F12D5-1C7A-4746-AE01-8EA04515299A}" type="presParOf" srcId="{333A1088-737F-45CB-B68E-254E46348037}" destId="{2BE915AB-18AA-4053-B92C-3BFC9ED204BB}" srcOrd="16" destOrd="0" presId="urn:microsoft.com/office/officeart/2005/8/layout/target3"/>
    <dgm:cxn modelId="{2B6C584C-45C5-4435-853B-C8F64CF1909D}" type="presParOf" srcId="{333A1088-737F-45CB-B68E-254E46348037}" destId="{6BB5E863-4638-4E1D-BFDE-399D028AC4ED}" srcOrd="17" destOrd="0" presId="urn:microsoft.com/office/officeart/2005/8/layout/target3"/>
    <dgm:cxn modelId="{2B730DC0-35A1-47FC-807F-15E12C52FA85}" type="presParOf" srcId="{333A1088-737F-45CB-B68E-254E46348037}" destId="{5A5FFA88-C948-4069-8E93-59FA12366E83}" srcOrd="18" destOrd="0" presId="urn:microsoft.com/office/officeart/2005/8/layout/target3"/>
    <dgm:cxn modelId="{AF11B171-BB7B-4113-95E7-C0D04192CD6B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ŠKOLY: Základní škola Strančice, okres Praha - východ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AUTOR: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NÁZEV:VY_32_INOVACE_3.2.1.1.J12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4137"/>
          <a:ext cx="6498543" cy="94265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TEMA: Plíce, nemoci </a:t>
          </a:r>
          <a:r>
            <a:rPr lang="cs-CZ" sz="2000" kern="12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dých</a:t>
          </a:r>
          <a:r>
            <a:rPr lang="cs-CZ" sz="2000" kern="120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. cest 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273857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ČÍSLO PROJEKTU: 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5C5464C-D9AA-4248-AE4B-E654F82EBEB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D3A96BC-0E62-4C7F-B5BE-97F3E236D3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5C5464C-D9AA-4248-AE4B-E654F82EBEB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D3A96BC-0E62-4C7F-B5BE-97F3E236D3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5C5464C-D9AA-4248-AE4B-E654F82EBEB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D3A96BC-0E62-4C7F-B5BE-97F3E236D3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5464C-D9AA-4248-AE4B-E654F82EBEB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A96BC-0E62-4C7F-B5BE-97F3E236D3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5464C-D9AA-4248-AE4B-E654F82EBEB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A96BC-0E62-4C7F-B5BE-97F3E236D3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5C5464C-D9AA-4248-AE4B-E654F82EBEB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D3A96BC-0E62-4C7F-B5BE-97F3E236D3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5464C-D9AA-4248-AE4B-E654F82EBEB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A96BC-0E62-4C7F-B5BE-97F3E236D3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5C5464C-D9AA-4248-AE4B-E654F82EBEB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D3A96BC-0E62-4C7F-B5BE-97F3E236D3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5C5464C-D9AA-4248-AE4B-E654F82EBEB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D3A96BC-0E62-4C7F-B5BE-97F3E236D3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5464C-D9AA-4248-AE4B-E654F82EBEB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A96BC-0E62-4C7F-B5BE-97F3E236D3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5464C-D9AA-4248-AE4B-E654F82EBEB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A96BC-0E62-4C7F-B5BE-97F3E236D3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5C5464C-D9AA-4248-AE4B-E654F82EBEB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D3A96BC-0E62-4C7F-B5BE-97F3E236D36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xmlns="" val="259015548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CZ.1.07/1.4.00/21.2976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751442" y="1339400"/>
            <a:ext cx="26572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Mgr. Kateřina Schejbalová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4840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260648"/>
            <a:ext cx="74168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ANOTACE: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 v úvodu si žáci zopakují látku z úvodu dýchací soustavy: funkce, horní a dolní cesty dýchací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 Plíce na zopakování v úvodu pro lepší navázání látky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Seznamují se s novými pojmy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Na závěr při látce onemocnění je velký prostor pro diskuzi při objasnění příčin vzniku nemocí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78630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404664"/>
            <a:ext cx="8229600" cy="720080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611560" y="1720840"/>
            <a:ext cx="624644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Plíce</a:t>
            </a:r>
          </a:p>
          <a:p>
            <a:r>
              <a:rPr lang="cs-CZ" sz="2400" dirty="0" smtClean="0"/>
              <a:t>jsou párový orgán v dutině hrudní,</a:t>
            </a:r>
          </a:p>
          <a:p>
            <a:r>
              <a:rPr lang="cs-CZ" sz="2400" dirty="0" smtClean="0"/>
              <a:t> rozděleny na pravou a levou plíci</a:t>
            </a:r>
          </a:p>
          <a:p>
            <a:r>
              <a:rPr lang="cs-CZ" sz="2400" dirty="0" smtClean="0"/>
              <a:t>levá plíce je menší, tvořena dvěma laloky, pravá je větší, tvořena třemi laloky,</a:t>
            </a:r>
          </a:p>
          <a:p>
            <a:r>
              <a:rPr lang="cs-CZ" sz="2400" dirty="0" smtClean="0"/>
              <a:t>povrch plic kryje vazivová blána – poplicnice mezi oběma blánami je štěrbina pohrudniční, vyplněná vazkou tekutinou, umožňující klouzání blan při dýchání,</a:t>
            </a:r>
          </a:p>
          <a:p>
            <a:r>
              <a:rPr lang="cs-CZ" sz="2400" dirty="0" smtClean="0"/>
              <a:t>stěna sklípků je tvořena jednovrstevným epitelem, ve stěnách sklípků probíhá výměna plynů O2 – CO2</a:t>
            </a: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47518" y="620688"/>
            <a:ext cx="2620963" cy="199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51134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7467600" cy="1143000"/>
          </a:xfrm>
        </p:spPr>
        <p:txBody>
          <a:bodyPr/>
          <a:lstStyle/>
          <a:p>
            <a:r>
              <a:rPr lang="cs-CZ" b="1" dirty="0" smtClean="0"/>
              <a:t>DÝCHÁNÍ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VNĚJŠÍ - </a:t>
            </a:r>
            <a:r>
              <a:rPr lang="cs-CZ" dirty="0" smtClean="0"/>
              <a:t>výměna plynů mezi krví a plícemi</a:t>
            </a:r>
          </a:p>
          <a:p>
            <a:r>
              <a:rPr lang="cs-CZ" dirty="0" smtClean="0"/>
              <a:t>VNITŘNÍ - </a:t>
            </a:r>
            <a:r>
              <a:rPr lang="cs-CZ" dirty="0" smtClean="0"/>
              <a:t>výměna plynů mezi krví a tkáněmi</a:t>
            </a:r>
          </a:p>
          <a:p>
            <a:pPr marL="0" indent="0">
              <a:buNone/>
            </a:pPr>
            <a:r>
              <a:rPr lang="cs-CZ" b="1" dirty="0" smtClean="0"/>
              <a:t>Vnější dýchání</a:t>
            </a:r>
          </a:p>
          <a:p>
            <a:r>
              <a:rPr lang="cs-CZ" b="1" dirty="0" smtClean="0"/>
              <a:t>Nádec</a:t>
            </a:r>
            <a:r>
              <a:rPr lang="cs-CZ" dirty="0" smtClean="0"/>
              <a:t>h - zvětší </a:t>
            </a:r>
            <a:r>
              <a:rPr lang="cs-CZ" dirty="0" smtClean="0"/>
              <a:t>se objem plic a hrudníku</a:t>
            </a:r>
          </a:p>
          <a:p>
            <a:r>
              <a:rPr lang="cs-CZ" b="1" dirty="0" smtClean="0"/>
              <a:t>Výdech </a:t>
            </a:r>
            <a:r>
              <a:rPr lang="cs-CZ" dirty="0" smtClean="0"/>
              <a:t>- </a:t>
            </a:r>
            <a:r>
              <a:rPr lang="cs-CZ" dirty="0" smtClean="0"/>
              <a:t>zmenší se objem plic a hrudníku</a:t>
            </a:r>
          </a:p>
          <a:p>
            <a:r>
              <a:rPr lang="cs-CZ" dirty="0" smtClean="0"/>
              <a:t>Zajišťují </a:t>
            </a:r>
            <a:r>
              <a:rPr lang="cs-CZ" b="1" dirty="0" smtClean="0"/>
              <a:t>dýchací svaly</a:t>
            </a:r>
            <a:r>
              <a:rPr lang="cs-CZ" dirty="0" smtClean="0"/>
              <a:t>: bránice a mezižeberní svaly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59700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ř 8\dýchání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36" t="3860" r="5849" b="35264"/>
          <a:stretch/>
        </p:blipFill>
        <p:spPr bwMode="auto">
          <a:xfrm>
            <a:off x="539552" y="404664"/>
            <a:ext cx="7488831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64782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3569" y="94280"/>
            <a:ext cx="792088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DECHOVÁ FREKVENCE:</a:t>
            </a:r>
          </a:p>
          <a:p>
            <a:r>
              <a:rPr lang="cs-CZ" sz="3200" dirty="0" smtClean="0"/>
              <a:t>POČET NÁDECHŮ ZA MINUTU</a:t>
            </a:r>
            <a:r>
              <a:rPr lang="cs-CZ" sz="3200" dirty="0" smtClean="0">
                <a:solidFill>
                  <a:srgbClr val="FF0000"/>
                </a:solidFill>
              </a:rPr>
              <a:t>: </a:t>
            </a:r>
            <a:endParaRPr lang="cs-CZ" sz="3200" dirty="0" smtClean="0">
              <a:solidFill>
                <a:srgbClr val="FF0000"/>
              </a:solidFill>
            </a:endParaRPr>
          </a:p>
          <a:p>
            <a:r>
              <a:rPr lang="cs-CZ" sz="3200" dirty="0" smtClean="0">
                <a:solidFill>
                  <a:srgbClr val="FF0000"/>
                </a:solidFill>
              </a:rPr>
              <a:t>16 - </a:t>
            </a:r>
            <a:r>
              <a:rPr lang="cs-CZ" sz="3200" dirty="0" smtClean="0">
                <a:solidFill>
                  <a:srgbClr val="FF0000"/>
                </a:solidFill>
              </a:rPr>
              <a:t>18 NÁDECHŮ/MIN</a:t>
            </a:r>
          </a:p>
          <a:p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67092" y="1830970"/>
            <a:ext cx="89033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1 </a:t>
            </a:r>
            <a:r>
              <a:rPr lang="cs-CZ" sz="3200" b="1" dirty="0" smtClean="0"/>
              <a:t>NÁDECH = </a:t>
            </a:r>
            <a:r>
              <a:rPr lang="cs-CZ" sz="3200" dirty="0" smtClean="0"/>
              <a:t>vdechnutí asi 0,5 litrů vzduchu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24572" y="2492896"/>
            <a:ext cx="8352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/>
              <a:t>VITÁLNÍ KAPACITA PLIC </a:t>
            </a:r>
            <a:r>
              <a:rPr lang="cs-CZ" sz="3200" dirty="0" smtClean="0"/>
              <a:t>= největší objem vzduchu, který můžeme vyzvednout (</a:t>
            </a:r>
            <a:r>
              <a:rPr lang="cs-CZ" sz="3200" dirty="0" err="1" smtClean="0"/>
              <a:t>dosp</a:t>
            </a:r>
            <a:r>
              <a:rPr lang="cs-CZ" sz="3200" dirty="0" smtClean="0"/>
              <a:t>. = 5 </a:t>
            </a:r>
            <a:r>
              <a:rPr lang="cs-CZ" sz="3200" dirty="0" smtClean="0"/>
              <a:t>l) 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-9962" y="4005064"/>
            <a:ext cx="88304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Dýchání je řízeno dýchacím centrem </a:t>
            </a:r>
            <a:r>
              <a:rPr lang="cs-CZ" sz="3200" dirty="0" smtClean="0"/>
              <a:t>v mozku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93549" y="4797152"/>
            <a:ext cx="828092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Pečujeme o </a:t>
            </a:r>
            <a:r>
              <a:rPr lang="cs-CZ" sz="3200" dirty="0" err="1" smtClean="0"/>
              <a:t>dých</a:t>
            </a:r>
            <a:r>
              <a:rPr lang="cs-CZ" sz="3200" dirty="0" smtClean="0"/>
              <a:t>. soustavu a o kvalitu vzduchu, dýcháme </a:t>
            </a:r>
            <a:r>
              <a:rPr lang="cs-CZ" sz="3200" dirty="0" smtClean="0"/>
              <a:t>nosem.</a:t>
            </a:r>
            <a:endParaRPr lang="cs-CZ" sz="3200" dirty="0" smtClean="0"/>
          </a:p>
          <a:p>
            <a:r>
              <a:rPr lang="cs-CZ" sz="3200" b="1" dirty="0" smtClean="0"/>
              <a:t>Obranné reakce: </a:t>
            </a:r>
            <a:r>
              <a:rPr lang="cs-CZ" sz="3200" dirty="0" smtClean="0"/>
              <a:t>kýchání, </a:t>
            </a:r>
            <a:r>
              <a:rPr lang="cs-CZ" sz="3200" dirty="0" smtClean="0"/>
              <a:t>kašlání - </a:t>
            </a:r>
            <a:r>
              <a:rPr lang="cs-CZ" sz="3200" dirty="0" smtClean="0"/>
              <a:t>pomocí nich se tělo snaží vypudit cizí látky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503291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NEMOCI DÝCHACÍCH CEST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INFEKCE: virózy, rýma, kašel, zánět průdušek, zápal plic</a:t>
            </a:r>
          </a:p>
          <a:p>
            <a:r>
              <a:rPr lang="cs-CZ" dirty="0" smtClean="0"/>
              <a:t>TBC = TUBERKULÓZA (v ČR očkování)</a:t>
            </a:r>
          </a:p>
          <a:p>
            <a:r>
              <a:rPr lang="cs-CZ" dirty="0" smtClean="0"/>
              <a:t>ASTMA</a:t>
            </a:r>
          </a:p>
          <a:p>
            <a:r>
              <a:rPr lang="cs-CZ" dirty="0" smtClean="0"/>
              <a:t>RAKOVINA PLIC (KOUŘENÍ!)</a:t>
            </a:r>
          </a:p>
          <a:p>
            <a:endParaRPr lang="cs-CZ" dirty="0"/>
          </a:p>
          <a:p>
            <a:r>
              <a:rPr lang="cs-CZ" dirty="0" smtClean="0"/>
              <a:t>Příčiny: </a:t>
            </a:r>
            <a:r>
              <a:rPr lang="cs-CZ" b="1" dirty="0" smtClean="0"/>
              <a:t>kouření,</a:t>
            </a:r>
            <a:r>
              <a:rPr lang="cs-CZ" dirty="0" smtClean="0"/>
              <a:t> infekce: bakterie, viry, dědičnost, životní styl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03217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88640"/>
            <a:ext cx="82089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CITACE:</a:t>
            </a:r>
          </a:p>
          <a:p>
            <a:r>
              <a:rPr lang="cs-CZ" dirty="0"/>
              <a:t>Všechny obrázky byly použity z kartografického dokumentu</a:t>
            </a:r>
            <a:r>
              <a:rPr lang="cs-CZ" dirty="0" smtClean="0"/>
              <a:t>: FRONĚK</a:t>
            </a:r>
            <a:r>
              <a:rPr lang="cs-CZ" dirty="0"/>
              <a:t>, Jiří. </a:t>
            </a:r>
            <a:r>
              <a:rPr lang="cs-CZ" i="1" dirty="0"/>
              <a:t>Lidské tělo</a:t>
            </a:r>
            <a:r>
              <a:rPr lang="cs-CZ" dirty="0"/>
              <a:t>: </a:t>
            </a:r>
            <a:r>
              <a:rPr lang="cs-CZ" i="1" dirty="0"/>
              <a:t>Poznávejme sami sebe</a:t>
            </a:r>
            <a:r>
              <a:rPr lang="cs-CZ" dirty="0"/>
              <a:t>. Inka </a:t>
            </a:r>
            <a:r>
              <a:rPr lang="cs-CZ" dirty="0" err="1"/>
              <a:t>Delévová</a:t>
            </a:r>
            <a:r>
              <a:rPr lang="cs-CZ" dirty="0"/>
              <a:t>. Jaroslava Bukáčová, Vlasta </a:t>
            </a:r>
            <a:r>
              <a:rPr lang="cs-CZ" dirty="0" err="1"/>
              <a:t>Blumentrittová</a:t>
            </a:r>
            <a:r>
              <a:rPr lang="cs-CZ" dirty="0"/>
              <a:t>. Praha: </a:t>
            </a:r>
            <a:r>
              <a:rPr lang="cs-CZ" dirty="0" err="1"/>
              <a:t>Blug</a:t>
            </a:r>
            <a:r>
              <a:rPr lang="cs-CZ" dirty="0"/>
              <a:t>, 2004. 110-97-6. ISBN 80-85635-97-6.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23667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566</TotalTime>
  <Words>328</Words>
  <Application>Microsoft Office PowerPoint</Application>
  <PresentationFormat>Předvádění na obrazovce (4:3)</PresentationFormat>
  <Paragraphs>42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Arkýř</vt:lpstr>
      <vt:lpstr>Snímek 1</vt:lpstr>
      <vt:lpstr>Snímek 2</vt:lpstr>
      <vt:lpstr>Snímek 3</vt:lpstr>
      <vt:lpstr>DÝCHÁNÍ</vt:lpstr>
      <vt:lpstr>Snímek 5</vt:lpstr>
      <vt:lpstr>Snímek 6</vt:lpstr>
      <vt:lpstr>NEMOCI DÝCHACÍCH CEST</vt:lpstr>
      <vt:lpstr>Snímek 8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0CGZ</dc:creator>
  <cp:lastModifiedBy>expert</cp:lastModifiedBy>
  <cp:revision>14</cp:revision>
  <dcterms:created xsi:type="dcterms:W3CDTF">2011-12-15T20:31:34Z</dcterms:created>
  <dcterms:modified xsi:type="dcterms:W3CDTF">2012-03-05T11:50:48Z</dcterms:modified>
</cp:coreProperties>
</file>