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58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3385B-CED2-483B-8D2C-E6855A75DA0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6B3B2-0E8F-47C1-8444-2A3197318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676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2A960-9D84-4AF5-86B9-805FDC631A5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FED5DD-98CB-4D3D-B66B-0B0BAA491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959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0C81C-E803-4744-BFDC-324C321E6D51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7BDAF-1D70-4FE3-9755-8CA0632DA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699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43E01-7247-4FD2-B2F0-8D7612D0A1A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170D2-7D75-42C0-8E83-504E7DC31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966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F87FC-7199-4F6A-BA9C-90F7E2A0446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C5298-6020-4EE6-A4FE-B9FD0E268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0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56FF4-23F3-4D00-B04D-09F60BB8B27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5EBC7-B068-411F-B7BF-370F0829B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706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DCAA5-5F9A-412D-95BC-C4CBB6AA22E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29568-07B8-45B7-9BED-05EEA1116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562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A460F-40F5-4F8A-8EC8-7A3BA712059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C995B-60DE-43EA-BD3C-916C4C8F2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433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E6072-E682-49E1-B283-B89DC2C8F738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DD0D2-D337-44E4-A344-AF2B3410F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050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16AD0-EA4C-4E9B-98DB-656D531F098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2A759-7694-492A-A60A-1B3FED378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316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159B8-0DF2-490F-823E-B37594BBD744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29DB4-407C-41A5-9736-95D4BAD53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294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4466E6-3121-45E5-909F-7FFFD766B2F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D85E397-23D1-4A4D-89BC-26714DC0E5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0" descr="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60350"/>
            <a:ext cx="5759450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1"/>
          <p:cNvSpPr>
            <a:spLocks noChangeArrowheads="1"/>
          </p:cNvSpPr>
          <p:nvPr/>
        </p:nvSpPr>
        <p:spPr bwMode="auto">
          <a:xfrm>
            <a:off x="0" y="13874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9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2052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28758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3554413"/>
          <a:ext cx="6096000" cy="2247902"/>
        </p:xfrm>
        <a:graphic>
          <a:graphicData uri="http://schemas.openxmlformats.org/drawingml/2006/table">
            <a:tbl>
              <a:tblPr/>
              <a:tblGrid>
                <a:gridCol w="1143000"/>
                <a:gridCol w="111125"/>
                <a:gridCol w="4841875"/>
              </a:tblGrid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                                  Mgr. Weinfurterová Jitka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VY_32_INOVACE_1A_20_Doplň slovo a slovní spojení do věty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1A_ČJ1.roč.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667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 21.5.v 1.A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   Doplň slovo a slovní spojení  do věty - viz zadní strana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ChangeArrowheads="1"/>
          </p:cNvSpPr>
          <p:nvPr/>
        </p:nvSpPr>
        <p:spPr bwMode="auto">
          <a:xfrm>
            <a:off x="468313" y="981075"/>
            <a:ext cx="5111750" cy="517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Ke snídani si dám housku se …………………</a:t>
            </a:r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Babička nesla košík plný ………………………</a:t>
            </a: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……………a…………… jsou hudební nástroje.</a:t>
            </a: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 létě sluníčko hodně ……………………</a:t>
            </a: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 penále mám ………………………………</a:t>
            </a: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Kamarádi si hrají na ………………………</a:t>
            </a: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Na louce se pasou …………......a……………</a:t>
            </a:r>
          </a:p>
          <a:p>
            <a:pPr eaLnBrk="0" hangingPunct="0"/>
            <a:endParaRPr lang="cs-CZ" sz="2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Vlak vjel do ………………………………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468313" y="260350"/>
            <a:ext cx="3643312" cy="5842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Doplň slovo do věty </a:t>
            </a:r>
            <a:endParaRPr lang="cs-CZ" sz="2400" b="1" dirty="0"/>
          </a:p>
        </p:txBody>
      </p:sp>
      <p:sp>
        <p:nvSpPr>
          <p:cNvPr id="3076" name="TextovéPole 22"/>
          <p:cNvSpPr txBox="1">
            <a:spLocks noChangeArrowheads="1"/>
          </p:cNvSpPr>
          <p:nvPr/>
        </p:nvSpPr>
        <p:spPr bwMode="auto">
          <a:xfrm>
            <a:off x="6948488" y="4078288"/>
            <a:ext cx="863600" cy="430212"/>
          </a:xfrm>
          <a:prstGeom prst="rect">
            <a:avLst/>
          </a:prstGeom>
          <a:solidFill>
            <a:srgbClr val="00B05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hřišti</a:t>
            </a:r>
          </a:p>
        </p:txBody>
      </p:sp>
      <p:sp>
        <p:nvSpPr>
          <p:cNvPr id="3077" name="TextovéPole 24"/>
          <p:cNvSpPr txBox="1">
            <a:spLocks noChangeArrowheads="1"/>
          </p:cNvSpPr>
          <p:nvPr/>
        </p:nvSpPr>
        <p:spPr bwMode="auto">
          <a:xfrm>
            <a:off x="6948488" y="2276475"/>
            <a:ext cx="1008062" cy="431800"/>
          </a:xfrm>
          <a:prstGeom prst="rect">
            <a:avLst/>
          </a:prstGeom>
          <a:solidFill>
            <a:srgbClr val="FFFF0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sýrem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950075" y="3438525"/>
            <a:ext cx="1006475" cy="43021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zajíci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948488" y="5373688"/>
            <a:ext cx="1008062" cy="431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flétna</a:t>
            </a:r>
          </a:p>
        </p:txBody>
      </p:sp>
      <p:sp>
        <p:nvSpPr>
          <p:cNvPr id="3080" name="TextovéPole 28"/>
          <p:cNvSpPr txBox="1">
            <a:spLocks noChangeArrowheads="1"/>
          </p:cNvSpPr>
          <p:nvPr/>
        </p:nvSpPr>
        <p:spPr bwMode="auto">
          <a:xfrm>
            <a:off x="6948488" y="1700213"/>
            <a:ext cx="1152525" cy="431800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pastelky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948488" y="4724400"/>
            <a:ext cx="1008062" cy="431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tunelu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950075" y="1125538"/>
            <a:ext cx="701675" cy="4302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hub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950075" y="6022975"/>
            <a:ext cx="1006475" cy="430213"/>
          </a:xfrm>
          <a:prstGeom prst="rect">
            <a:avLst/>
          </a:prstGeom>
          <a:solidFill>
            <a:schemeClr val="accent5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srnky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948488" y="2852738"/>
            <a:ext cx="1008062" cy="4318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Klavír</a:t>
            </a:r>
          </a:p>
        </p:txBody>
      </p:sp>
      <p:sp>
        <p:nvSpPr>
          <p:cNvPr id="3085" name="TextovéPole 36"/>
          <p:cNvSpPr txBox="1">
            <a:spLocks noChangeArrowheads="1"/>
          </p:cNvSpPr>
          <p:nvPr/>
        </p:nvSpPr>
        <p:spPr bwMode="auto">
          <a:xfrm>
            <a:off x="6950075" y="404813"/>
            <a:ext cx="700088" cy="430212"/>
          </a:xfrm>
          <a:prstGeom prst="rect">
            <a:avLst/>
          </a:prstGeom>
          <a:solidFill>
            <a:srgbClr val="FF000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pálí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ChangeArrowheads="1"/>
          </p:cNvSpPr>
          <p:nvPr/>
        </p:nvSpPr>
        <p:spPr bwMode="auto">
          <a:xfrm>
            <a:off x="468313" y="1355725"/>
            <a:ext cx="5467350" cy="538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cs-CZ" sz="2200"/>
              <a:t>K obědu budeme mít ……………..…........</a:t>
            </a:r>
          </a:p>
          <a:p>
            <a:endParaRPr lang="cs-CZ" sz="2200"/>
          </a:p>
          <a:p>
            <a:r>
              <a:rPr lang="cs-CZ" sz="2200"/>
              <a:t>Když jsem nemocný, dám si  ……..…......</a:t>
            </a:r>
          </a:p>
          <a:p>
            <a:endParaRPr lang="cs-CZ" sz="2200"/>
          </a:p>
          <a:p>
            <a:r>
              <a:rPr lang="cs-CZ" sz="2200"/>
              <a:t>Ve škole se učíme………………………….</a:t>
            </a:r>
          </a:p>
          <a:p>
            <a:endParaRPr lang="cs-CZ" sz="2000"/>
          </a:p>
          <a:p>
            <a:r>
              <a:rPr lang="cs-CZ" sz="2200"/>
              <a:t>V lese jsme našly ………………………….</a:t>
            </a:r>
          </a:p>
          <a:p>
            <a:endParaRPr lang="cs-CZ" sz="2200"/>
          </a:p>
          <a:p>
            <a:r>
              <a:rPr lang="cs-CZ" sz="2200"/>
              <a:t>…..………....… odlétají  do teplých krajin.</a:t>
            </a:r>
          </a:p>
          <a:p>
            <a:endParaRPr lang="cs-CZ" sz="2200"/>
          </a:p>
          <a:p>
            <a:r>
              <a:rPr lang="cs-CZ" sz="2200"/>
              <a:t>…………………………. nejsou zdravé.</a:t>
            </a:r>
          </a:p>
          <a:p>
            <a:endParaRPr lang="cs-CZ" sz="2200"/>
          </a:p>
          <a:p>
            <a:r>
              <a:rPr lang="cs-CZ" sz="2200"/>
              <a:t>Po jídle si mám………………..…………</a:t>
            </a:r>
          </a:p>
          <a:p>
            <a:endParaRPr lang="cs-CZ" sz="2200"/>
          </a:p>
          <a:p>
            <a:r>
              <a:rPr lang="cs-CZ" sz="2200"/>
              <a:t>Na poli rostou ……………..…………….</a:t>
            </a:r>
          </a:p>
          <a:p>
            <a:pPr eaLnBrk="0" hangingPunct="0"/>
            <a:endParaRPr lang="cs-CZ" sz="1600"/>
          </a:p>
        </p:txBody>
      </p:sp>
      <p:sp>
        <p:nvSpPr>
          <p:cNvPr id="4099" name="Rectangle 2"/>
          <p:cNvSpPr>
            <a:spLocks noChangeArrowheads="1"/>
          </p:cNvSpPr>
          <p:nvPr/>
        </p:nvSpPr>
        <p:spPr bwMode="auto">
          <a:xfrm>
            <a:off x="468313" y="260350"/>
            <a:ext cx="5075237" cy="585788"/>
          </a:xfrm>
          <a:prstGeom prst="rect">
            <a:avLst/>
          </a:prstGeom>
          <a:noFill/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Doplň slovní spojení do věty </a:t>
            </a:r>
            <a:endParaRPr lang="cs-CZ" sz="2400" b="1" dirty="0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934075" y="5086350"/>
            <a:ext cx="2741613" cy="4302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/>
              <a:t>Bonbóny a sušenky</a:t>
            </a:r>
          </a:p>
        </p:txBody>
      </p:sp>
      <p:sp>
        <p:nvSpPr>
          <p:cNvPr id="4101" name="TextovéPole 24"/>
          <p:cNvSpPr txBox="1">
            <a:spLocks noChangeArrowheads="1"/>
          </p:cNvSpPr>
          <p:nvPr/>
        </p:nvSpPr>
        <p:spPr bwMode="auto">
          <a:xfrm>
            <a:off x="5935663" y="1412875"/>
            <a:ext cx="2236787" cy="430213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nudle s mákem 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935663" y="4365625"/>
            <a:ext cx="1804987" cy="4302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0000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/>
              <a:t>vyčistit zuby</a:t>
            </a:r>
            <a:endParaRPr lang="cs-CZ" sz="2200" dirty="0" smtClean="0">
              <a:latin typeface="Calibri" pitchFamily="34" charset="0"/>
            </a:endParaRPr>
          </a:p>
        </p:txBody>
      </p:sp>
      <p:sp>
        <p:nvSpPr>
          <p:cNvPr id="4103" name="TextovéPole 28"/>
          <p:cNvSpPr txBox="1">
            <a:spLocks noChangeArrowheads="1"/>
          </p:cNvSpPr>
          <p:nvPr/>
        </p:nvSpPr>
        <p:spPr bwMode="auto">
          <a:xfrm>
            <a:off x="5934075" y="692150"/>
            <a:ext cx="1951038" cy="4318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Špačci a čápi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4104" name="TextovéPole 29"/>
          <p:cNvSpPr txBox="1">
            <a:spLocks noChangeArrowheads="1"/>
          </p:cNvSpPr>
          <p:nvPr/>
        </p:nvSpPr>
        <p:spPr bwMode="auto">
          <a:xfrm>
            <a:off x="5934075" y="5878513"/>
            <a:ext cx="2741613" cy="430212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brambory a kukuřice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4105" name="TextovéPole 30"/>
          <p:cNvSpPr txBox="1">
            <a:spLocks noChangeArrowheads="1"/>
          </p:cNvSpPr>
          <p:nvPr/>
        </p:nvSpPr>
        <p:spPr bwMode="auto">
          <a:xfrm>
            <a:off x="5935663" y="2924175"/>
            <a:ext cx="1949450" cy="431800"/>
          </a:xfrm>
          <a:prstGeom prst="rect">
            <a:avLst/>
          </a:prstGeom>
          <a:solidFill>
            <a:srgbClr val="FFFF0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čaj s citrónem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4106" name="TextovéPole 34"/>
          <p:cNvSpPr txBox="1">
            <a:spLocks noChangeArrowheads="1"/>
          </p:cNvSpPr>
          <p:nvPr/>
        </p:nvSpPr>
        <p:spPr bwMode="auto">
          <a:xfrm>
            <a:off x="5935663" y="3644900"/>
            <a:ext cx="3025775" cy="431800"/>
          </a:xfrm>
          <a:prstGeom prst="rect">
            <a:avLst/>
          </a:prstGeom>
          <a:solidFill>
            <a:srgbClr val="00B0F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matematiku a prvouku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935663" y="2206625"/>
            <a:ext cx="2452687" cy="430213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/>
              <a:t>maliny a ostružiny</a:t>
            </a:r>
            <a:endParaRPr lang="cs-CZ" sz="22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ChangeArrowheads="1"/>
          </p:cNvSpPr>
          <p:nvPr/>
        </p:nvSpPr>
        <p:spPr bwMode="auto">
          <a:xfrm>
            <a:off x="468313" y="1674813"/>
            <a:ext cx="5111750" cy="377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Ke snídani si dám housku se …………………</a:t>
            </a:r>
          </a:p>
          <a:p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Babička nesla košík plný ………………………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……………a…...………… jsou hudební nástroje.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 létě sluníčko hodně ……………………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 penále mám ………………………………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Kamarádi si hrají na ………………………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Na louce se pasou …………......a……………</a:t>
            </a:r>
          </a:p>
          <a:p>
            <a:pPr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Vlak vjel do ………………………………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468313" y="487363"/>
            <a:ext cx="3643312" cy="5842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Doplň slovo do věty </a:t>
            </a:r>
            <a:endParaRPr lang="cs-CZ" sz="2400" b="1" dirty="0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445250" y="4086225"/>
            <a:ext cx="1403350" cy="431800"/>
          </a:xfrm>
          <a:prstGeom prst="rect">
            <a:avLst/>
          </a:prstGeom>
          <a:solidFill>
            <a:srgbClr val="00B05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hřišti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445250" y="2420938"/>
            <a:ext cx="1403350" cy="431800"/>
          </a:xfrm>
          <a:prstGeom prst="rect">
            <a:avLst/>
          </a:prstGeom>
          <a:solidFill>
            <a:srgbClr val="FFFF0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sýrem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445250" y="3509963"/>
            <a:ext cx="1403350" cy="43180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zajíci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39750" y="2565400"/>
            <a:ext cx="1366838" cy="47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Klavír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445250" y="5165725"/>
            <a:ext cx="1403350" cy="4318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flétna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445250" y="1916113"/>
            <a:ext cx="1403350" cy="431800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pastelky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445250" y="4589463"/>
            <a:ext cx="1403350" cy="431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tunelu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445250" y="1412875"/>
            <a:ext cx="1403350" cy="4318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hub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445250" y="5741988"/>
            <a:ext cx="1403350" cy="43180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srnky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067175" y="1630363"/>
            <a:ext cx="100965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sýrem.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067175" y="2106613"/>
            <a:ext cx="720725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hub.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445250" y="2997200"/>
            <a:ext cx="1403350" cy="4318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solidFill>
              <a:schemeClr val="tx1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>
                <a:latin typeface="Calibri" pitchFamily="34" charset="0"/>
              </a:rPr>
              <a:t>Klavír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1835150" y="2565400"/>
            <a:ext cx="1150938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flétna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6445250" y="908050"/>
            <a:ext cx="1403350" cy="431800"/>
          </a:xfrm>
          <a:prstGeom prst="rect">
            <a:avLst/>
          </a:prstGeom>
          <a:solidFill>
            <a:srgbClr val="FF505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pálí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563938" y="3059113"/>
            <a:ext cx="836612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pálí.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2916238" y="3500438"/>
            <a:ext cx="1463675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pastelky.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3348038" y="4005263"/>
            <a:ext cx="104775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hřišti.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914650" y="4456113"/>
            <a:ext cx="941388" cy="39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zajíci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2698750" y="4941888"/>
            <a:ext cx="1255713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tunelu.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4067175" y="4459288"/>
            <a:ext cx="1046163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>
                <a:latin typeface="Calibri" pitchFamily="34" charset="0"/>
              </a:rPr>
              <a:t>srnky.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6" grpId="0" animBg="1"/>
      <p:bldP spid="27" grpId="0"/>
      <p:bldP spid="28" grpId="0" animBg="1"/>
      <p:bldP spid="29" grpId="0" animBg="1"/>
      <p:bldP spid="30" grpId="0" animBg="1"/>
      <p:bldP spid="31" grpId="0" animBg="1"/>
      <p:bldP spid="32" grpId="0" animBg="1"/>
      <p:bldP spid="33" grpId="0"/>
      <p:bldP spid="34" grpId="0"/>
      <p:bldP spid="35" grpId="0" animBg="1"/>
      <p:bldP spid="36" grpId="0"/>
      <p:bldP spid="37" grpId="0" animBg="1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ChangeArrowheads="1"/>
          </p:cNvSpPr>
          <p:nvPr/>
        </p:nvSpPr>
        <p:spPr bwMode="auto">
          <a:xfrm>
            <a:off x="468313" y="1789113"/>
            <a:ext cx="6191250" cy="401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cs-CZ" sz="2200"/>
              <a:t>K obědu budeme mít …………………................</a:t>
            </a:r>
          </a:p>
          <a:p>
            <a:endParaRPr lang="cs-CZ" sz="900">
              <a:ea typeface="Calibri" pitchFamily="34" charset="0"/>
              <a:cs typeface="Times New Roman" pitchFamily="18" charset="0"/>
            </a:endParaRPr>
          </a:p>
          <a:p>
            <a:r>
              <a:rPr lang="cs-CZ" sz="2200"/>
              <a:t>Když jsem nemocný, dám si  …………................</a:t>
            </a:r>
          </a:p>
          <a:p>
            <a:endParaRPr lang="cs-CZ" sz="900">
              <a:cs typeface="Calibri" pitchFamily="34" charset="0"/>
            </a:endParaRPr>
          </a:p>
          <a:p>
            <a:r>
              <a:rPr lang="cs-CZ" sz="2200"/>
              <a:t>Ve škole se učíme………………………………….</a:t>
            </a:r>
          </a:p>
          <a:p>
            <a:r>
              <a:rPr lang="cs-CZ" sz="900"/>
              <a:t> </a:t>
            </a:r>
            <a:endParaRPr lang="cs-CZ" sz="2000"/>
          </a:p>
          <a:p>
            <a:r>
              <a:rPr lang="cs-CZ" sz="2200"/>
              <a:t>V lese jsme našly ………………………………….</a:t>
            </a:r>
          </a:p>
          <a:p>
            <a:endParaRPr lang="cs-CZ" sz="900">
              <a:cs typeface="Calibri" pitchFamily="34" charset="0"/>
            </a:endParaRPr>
          </a:p>
          <a:p>
            <a:r>
              <a:rPr lang="cs-CZ" sz="2200"/>
              <a:t>………………… odlétají  do teplých krajin. </a:t>
            </a:r>
          </a:p>
          <a:p>
            <a:endParaRPr lang="cs-CZ" sz="900">
              <a:cs typeface="Calibri" pitchFamily="34" charset="0"/>
            </a:endParaRPr>
          </a:p>
          <a:p>
            <a:r>
              <a:rPr lang="cs-CZ" sz="2200"/>
              <a:t>………………………. nejsou zdravé.</a:t>
            </a:r>
          </a:p>
          <a:p>
            <a:endParaRPr lang="cs-CZ" sz="900"/>
          </a:p>
          <a:p>
            <a:r>
              <a:rPr lang="cs-CZ" sz="2200"/>
              <a:t>Po jídle si mám………………………</a:t>
            </a:r>
          </a:p>
          <a:p>
            <a:endParaRPr lang="cs-CZ" sz="900"/>
          </a:p>
          <a:p>
            <a:r>
              <a:rPr lang="cs-CZ" sz="2200"/>
              <a:t>Na poli rostou ……………..…………………….</a:t>
            </a:r>
          </a:p>
          <a:p>
            <a:pPr eaLnBrk="0" hangingPunct="0"/>
            <a:endParaRPr lang="cs-CZ" sz="1600"/>
          </a:p>
        </p:txBody>
      </p:sp>
      <p:sp>
        <p:nvSpPr>
          <p:cNvPr id="4099" name="Rectangle 2"/>
          <p:cNvSpPr>
            <a:spLocks noChangeArrowheads="1"/>
          </p:cNvSpPr>
          <p:nvPr/>
        </p:nvSpPr>
        <p:spPr bwMode="auto">
          <a:xfrm>
            <a:off x="468313" y="487363"/>
            <a:ext cx="5075237" cy="584200"/>
          </a:xfrm>
          <a:prstGeom prst="rect">
            <a:avLst/>
          </a:prstGeom>
          <a:noFill/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Doplň slovní spojení do věty </a:t>
            </a:r>
            <a:endParaRPr lang="cs-CZ" sz="2400" b="1" dirty="0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610350" y="4675188"/>
            <a:ext cx="2212975" cy="76993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/>
              <a:t>Bonbóny </a:t>
            </a:r>
            <a:br>
              <a:rPr lang="cs-CZ" sz="2200" dirty="0" smtClean="0"/>
            </a:br>
            <a:r>
              <a:rPr lang="cs-CZ" sz="2200" dirty="0" smtClean="0"/>
              <a:t>a sušenky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610350" y="1196975"/>
            <a:ext cx="2209800" cy="430213"/>
          </a:xfrm>
          <a:prstGeom prst="rect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nudle s mákem 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610350" y="4076700"/>
            <a:ext cx="2208213" cy="4318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0000"/>
            </a:solidFill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/>
              <a:t>vyčistit zuby</a:t>
            </a:r>
            <a:endParaRPr lang="cs-CZ" sz="2200" dirty="0" smtClean="0">
              <a:latin typeface="Calibri" pitchFamily="34" charset="0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132138" y="2679700"/>
            <a:ext cx="3600450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matematiku a prvouku.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610350" y="549275"/>
            <a:ext cx="2211388" cy="430213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Špačci a čápi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610350" y="5540375"/>
            <a:ext cx="2211388" cy="768350"/>
          </a:xfrm>
          <a:prstGeom prst="rect">
            <a:avLst/>
          </a:pr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brambory </a:t>
            </a:r>
            <a:br>
              <a:rPr lang="cs-CZ" sz="2200"/>
            </a:br>
            <a:r>
              <a:rPr lang="cs-CZ" sz="2200"/>
              <a:t>a kukuřice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610350" y="2708275"/>
            <a:ext cx="2208213" cy="431800"/>
          </a:xfrm>
          <a:prstGeom prst="rect">
            <a:avLst/>
          </a:prstGeom>
          <a:solidFill>
            <a:srgbClr val="FFFF00"/>
          </a:solidFill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čaj s citrónem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562350" y="1744663"/>
            <a:ext cx="2665413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nudle s mákem. 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354513" y="2220913"/>
            <a:ext cx="2449512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čaj s citrónem.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610350" y="3213100"/>
            <a:ext cx="2209800" cy="769938"/>
          </a:xfrm>
          <a:prstGeom prst="rect">
            <a:avLst/>
          </a:prstGeom>
          <a:solidFill>
            <a:srgbClr val="00B0F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matematiku </a:t>
            </a:r>
            <a:br>
              <a:rPr lang="cs-CZ" sz="2200"/>
            </a:br>
            <a:r>
              <a:rPr lang="cs-CZ" sz="2200"/>
              <a:t>a prvouku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6610350" y="1773238"/>
            <a:ext cx="2208213" cy="768350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200" dirty="0" smtClean="0"/>
              <a:t>maliny a ostružiny</a:t>
            </a:r>
            <a:endParaRPr lang="cs-CZ" sz="2200" dirty="0" smtClean="0">
              <a:latin typeface="Calibri" pitchFamily="34" charset="0"/>
            </a:endParaRP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132138" y="3162300"/>
            <a:ext cx="259080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maliny a ostružiny.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68313" y="3640138"/>
            <a:ext cx="2951162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Špačci a čápi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68313" y="4084638"/>
            <a:ext cx="316865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Bonbóny a sušenky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987675" y="4594225"/>
            <a:ext cx="2879725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vyčistit zuby.</a:t>
            </a:r>
            <a:endParaRPr lang="cs-CZ" sz="2200">
              <a:latin typeface="Calibri" pitchFamily="34" charset="0"/>
            </a:endParaRP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2484438" y="5059363"/>
            <a:ext cx="3382962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200"/>
              <a:t>brambory a kukuřice.</a:t>
            </a:r>
            <a:endParaRPr lang="cs-CZ" sz="2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  <p:bldP spid="26" grpId="0" animBg="1"/>
      <p:bldP spid="27" grpId="0"/>
      <p:bldP spid="29" grpId="0" animBg="1"/>
      <p:bldP spid="30" grpId="0" animBg="1"/>
      <p:bldP spid="31" grpId="0" animBg="1"/>
      <p:bldP spid="33" grpId="0"/>
      <p:bldP spid="34" grpId="0"/>
      <p:bldP spid="35" grpId="0" animBg="1"/>
      <p:bldP spid="37" grpId="0" animBg="1"/>
      <p:bldP spid="38" grpId="0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0" descr="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60350"/>
            <a:ext cx="5759450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Rectangle 1"/>
          <p:cNvSpPr>
            <a:spLocks noChangeArrowheads="1"/>
          </p:cNvSpPr>
          <p:nvPr/>
        </p:nvSpPr>
        <p:spPr bwMode="auto">
          <a:xfrm>
            <a:off x="0" y="1387475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9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7172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3606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3729038"/>
          <a:ext cx="6096000" cy="2289175"/>
        </p:xfrm>
        <a:graphic>
          <a:graphicData uri="http://schemas.openxmlformats.org/drawingml/2006/table">
            <a:tbl>
              <a:tblPr/>
              <a:tblGrid>
                <a:gridCol w="1143000"/>
                <a:gridCol w="111125"/>
                <a:gridCol w="4841875"/>
              </a:tblGrid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6954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První dva  snímky obsahují pracovní listy. V prvním úkolu  si žáci kartičky se slovy rozstříhají a doplňují do vět podle smyslu. Ve druhém úkolu  stejným způsobem doplňují slovní spojení.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 a čtvrtý snímek obsahuje správné řešení obou úkolů.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2299" marR="42299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279</Words>
  <Application>Microsoft Office PowerPoint</Application>
  <PresentationFormat>Předvádění na obrazovce (4:3)</PresentationFormat>
  <Paragraphs>141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Krajský úřad, Královehradecký kraj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Vinklář Petr</dc:creator>
  <cp:lastModifiedBy>ntb</cp:lastModifiedBy>
  <cp:revision>22</cp:revision>
  <dcterms:created xsi:type="dcterms:W3CDTF">2012-06-01T11:14:00Z</dcterms:created>
  <dcterms:modified xsi:type="dcterms:W3CDTF">2012-06-10T21:02:02Z</dcterms:modified>
</cp:coreProperties>
</file>