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7" r:id="rId3"/>
    <p:sldId id="258" r:id="rId4"/>
    <p:sldId id="261" r:id="rId5"/>
    <p:sldId id="259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9" d="100"/>
          <a:sy n="79" d="100"/>
        </p:scale>
        <p:origin x="-1020" y="54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78C6B-3A19-42BC-977F-42CF8E08744B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1333D2-F9B6-42E9-9753-24677F928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571277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78C6B-3A19-42BC-977F-42CF8E08744B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1333D2-F9B6-42E9-9753-24677F928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42224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78C6B-3A19-42BC-977F-42CF8E08744B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1333D2-F9B6-42E9-9753-24677F928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69361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78C6B-3A19-42BC-977F-42CF8E08744B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1333D2-F9B6-42E9-9753-24677F928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01938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78C6B-3A19-42BC-977F-42CF8E08744B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1333D2-F9B6-42E9-9753-24677F928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1417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78C6B-3A19-42BC-977F-42CF8E08744B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1333D2-F9B6-42E9-9753-24677F928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17354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78C6B-3A19-42BC-977F-42CF8E08744B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1333D2-F9B6-42E9-9753-24677F928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490617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78C6B-3A19-42BC-977F-42CF8E08744B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1333D2-F9B6-42E9-9753-24677F928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95347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78C6B-3A19-42BC-977F-42CF8E08744B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1333D2-F9B6-42E9-9753-24677F928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25013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78C6B-3A19-42BC-977F-42CF8E08744B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1333D2-F9B6-42E9-9753-24677F928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43632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78C6B-3A19-42BC-977F-42CF8E08744B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1333D2-F9B6-42E9-9753-24677F928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14107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25000"/>
            <a:lum/>
          </a:blip>
          <a:srcRect/>
          <a:stretch>
            <a:fillRect t="-12000" b="-1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678C6B-3A19-42BC-977F-42CF8E08744B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1333D2-F9B6-42E9-9753-24677F928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04107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kurakovaplice.cz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3413" y="1058863"/>
            <a:ext cx="7877175" cy="4945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113558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5000"/>
            <a:lum/>
          </a:blip>
          <a:srcRect/>
          <a:stretch>
            <a:fillRect t="-12000" b="-1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KOUŘENÍ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NEZDRAVÉ-NÁVYKOVÉ</a:t>
            </a:r>
          </a:p>
          <a:p>
            <a:r>
              <a:rPr lang="cs-CZ" dirty="0" smtClean="0"/>
              <a:t>KUŘÁCI VDECHUJÍ NIKOTIN, OXID UHELNATÝ,DEHET,ČPAVEK, KYANOVODÍK</a:t>
            </a:r>
          </a:p>
          <a:p>
            <a:r>
              <a:rPr lang="cs-CZ" dirty="0" smtClean="0"/>
              <a:t>PASIVNÍ KOUŘENÍ</a:t>
            </a:r>
          </a:p>
          <a:p>
            <a:r>
              <a:rPr lang="cs-CZ" dirty="0" smtClean="0"/>
              <a:t>ZPŮSOBUJE RAKOVINU PLIC, INFARKT</a:t>
            </a:r>
          </a:p>
          <a:p>
            <a:r>
              <a:rPr lang="cs-CZ" dirty="0" smtClean="0"/>
              <a:t>NEBEZPEČÍ KOUŘENÍ V TĚHOTENSTVÍ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503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632"/>
            <a:ext cx="8496943" cy="6741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940975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16632"/>
            <a:ext cx="8712968" cy="65248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/>
              <a:t>Aktivní kouření</a:t>
            </a:r>
          </a:p>
          <a:p>
            <a:r>
              <a:rPr lang="cs-CZ" sz="2000" b="1" dirty="0"/>
              <a:t>Aktivní kouření </a:t>
            </a:r>
            <a:r>
              <a:rPr lang="cs-CZ" sz="2000" b="1" dirty="0" smtClean="0"/>
              <a:t> má </a:t>
            </a:r>
            <a:r>
              <a:rPr lang="cs-CZ" sz="2000" b="1" dirty="0"/>
              <a:t>neblahý vliv na zdraví kuřáka. Významně se podílí na vzniku mnoha nemocí, nebo je dokonce přímo zapříčiňuje</a:t>
            </a:r>
            <a:r>
              <a:rPr lang="cs-CZ" sz="2000" b="1" dirty="0" smtClean="0"/>
              <a:t>.</a:t>
            </a:r>
            <a:endParaRPr lang="cs-CZ" sz="2000" b="1" dirty="0"/>
          </a:p>
          <a:p>
            <a:r>
              <a:rPr lang="cs-CZ" sz="2000" b="1" u="sng" dirty="0" smtClean="0"/>
              <a:t>Rakovina</a:t>
            </a:r>
            <a:endParaRPr lang="cs-CZ" sz="2000" b="1" u="sng" dirty="0"/>
          </a:p>
          <a:p>
            <a:r>
              <a:rPr lang="cs-CZ" sz="2000" b="1" dirty="0"/>
              <a:t>Mezi zhoubné </a:t>
            </a:r>
            <a:r>
              <a:rPr lang="cs-CZ" sz="2000" b="1" dirty="0" smtClean="0"/>
              <a:t>nádory  postihující </a:t>
            </a:r>
            <a:r>
              <a:rPr lang="cs-CZ" sz="2000" b="1" dirty="0"/>
              <a:t>kuřáky patří nejen ty plicní, ale i nádory v ústní dutině, nádory slinivky břišní, děložního čípku, ledvin a močového měchýře, střev a konečníku.</a:t>
            </a:r>
          </a:p>
          <a:p>
            <a:r>
              <a:rPr lang="cs-CZ" sz="2000" b="1" u="sng" dirty="0" smtClean="0"/>
              <a:t>Srdečně </a:t>
            </a:r>
            <a:r>
              <a:rPr lang="cs-CZ" sz="2000" b="1" u="sng" dirty="0"/>
              <a:t>- cévní systém</a:t>
            </a:r>
          </a:p>
          <a:p>
            <a:r>
              <a:rPr lang="cs-CZ" sz="2000" b="1" dirty="0"/>
              <a:t>Kouření výrazně urychluje rozvoj aterosklerózy (kornatění tepen). Důsledkem jsou mozkové cévní příhody a srdeční infarkty.</a:t>
            </a:r>
          </a:p>
          <a:p>
            <a:r>
              <a:rPr lang="cs-CZ" sz="2000" b="1" u="sng" dirty="0" smtClean="0"/>
              <a:t>Kůže</a:t>
            </a:r>
            <a:endParaRPr lang="cs-CZ" sz="2000" b="1" u="sng" dirty="0"/>
          </a:p>
          <a:p>
            <a:r>
              <a:rPr lang="cs-CZ" sz="2000" b="1" dirty="0"/>
              <a:t>Kouření má vliv na drobné </a:t>
            </a:r>
            <a:r>
              <a:rPr lang="cs-CZ" sz="2000" b="1" dirty="0" smtClean="0"/>
              <a:t>cévky </a:t>
            </a:r>
            <a:r>
              <a:rPr lang="cs-CZ" sz="2000" b="1" dirty="0"/>
              <a:t>kůže, čímž podstatně urychluje zevní projevy jejího stárnutí. Důsledkem kouření se zhoršuje pružnost pleti, zmenšuje se přirozená schopnost optimální hydratace, tvoří se více vrásek, pleť povadne a je našedlá.</a:t>
            </a:r>
          </a:p>
          <a:p>
            <a:r>
              <a:rPr lang="cs-CZ" sz="2000" b="1" u="sng" dirty="0" smtClean="0"/>
              <a:t>Těhotenství</a:t>
            </a:r>
            <a:endParaRPr lang="cs-CZ" sz="2000" b="1" u="sng" dirty="0"/>
          </a:p>
          <a:p>
            <a:r>
              <a:rPr lang="cs-CZ" sz="2000" b="1" dirty="0"/>
              <a:t>Kouření má velmi negativní vliv na vyvíjející se plod v děloze. Kouří-li matka v době těhotenství, zvyšuje se tím pravděpodobnost potratu, nižší porodní hmotnosti dítěte, narození dítěte s vrozenými vývojovými vadami. Přesto je překvapivé, že v těhotenství přestává kouřit pouze </a:t>
            </a:r>
            <a:r>
              <a:rPr lang="cs-CZ" sz="2000" b="1" dirty="0" smtClean="0"/>
              <a:t>málo žen.</a:t>
            </a:r>
            <a:endParaRPr lang="cs-CZ" sz="2000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0287941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př 8\kouření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r="2471" b="49609"/>
          <a:stretch/>
        </p:blipFill>
        <p:spPr bwMode="auto">
          <a:xfrm>
            <a:off x="251520" y="116632"/>
            <a:ext cx="8784976" cy="7344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220082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88640"/>
            <a:ext cx="8856984" cy="69249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Kouření na </a:t>
            </a:r>
            <a:r>
              <a:rPr lang="cs-CZ" sz="2400" b="1" dirty="0" smtClean="0"/>
              <a:t>Zemi</a:t>
            </a:r>
            <a:endParaRPr lang="cs-CZ" sz="2400" b="1" dirty="0"/>
          </a:p>
          <a:p>
            <a:r>
              <a:rPr lang="cs-CZ" sz="2400" b="1" dirty="0"/>
              <a:t>Množství kuřáků na celé Zemi, kouření v jiných státech</a:t>
            </a:r>
          </a:p>
          <a:p>
            <a:r>
              <a:rPr lang="cs-CZ" sz="2400" dirty="0"/>
              <a:t>celosvětově se odhaduje </a:t>
            </a:r>
            <a:r>
              <a:rPr lang="cs-CZ" sz="2400" b="1" dirty="0"/>
              <a:t>počet kuřáků za Zemi na 1,3 miliardy</a:t>
            </a:r>
            <a:endParaRPr lang="cs-CZ" sz="2400" dirty="0"/>
          </a:p>
          <a:p>
            <a:r>
              <a:rPr lang="cs-CZ" sz="2400" b="1" dirty="0"/>
              <a:t>počet úmrtí v důsledku kouření za jeden rok na 4.800.000 lidí (na Zemi tedy zemře na následky kouření 560 lidí každou hodinu, 13 400 lidí každý den) </a:t>
            </a:r>
            <a:r>
              <a:rPr lang="cs-CZ" sz="2400" dirty="0"/>
              <a:t>a toto číslo se průměrně stále zvyšuje</a:t>
            </a:r>
          </a:p>
          <a:p>
            <a:r>
              <a:rPr lang="cs-CZ" sz="2400" dirty="0"/>
              <a:t>přes tři čtvrtiny z nich žijí </a:t>
            </a:r>
            <a:r>
              <a:rPr lang="cs-CZ" sz="2400" b="1" dirty="0"/>
              <a:t>v zemích s nízkými či nižšími středními příjmy </a:t>
            </a:r>
            <a:r>
              <a:rPr lang="cs-CZ" sz="2400" dirty="0"/>
              <a:t>(dle HDP), navíc lidé ze zemí s nízkými příjmy </a:t>
            </a:r>
            <a:r>
              <a:rPr lang="cs-CZ" sz="2400" b="1" dirty="0"/>
              <a:t>jsou si méně vědomi rizik spojených s kouřením</a:t>
            </a:r>
            <a:r>
              <a:rPr lang="cs-CZ" sz="2400" dirty="0"/>
              <a:t>, stejně jako</a:t>
            </a:r>
            <a:r>
              <a:rPr lang="cs-CZ" sz="2400" b="1" dirty="0"/>
              <a:t> zásadního přínosu pro zdraví, pokud kouřit přestanou</a:t>
            </a:r>
            <a:endParaRPr lang="cs-CZ" sz="2400" dirty="0"/>
          </a:p>
          <a:p>
            <a:r>
              <a:rPr lang="cs-CZ" sz="2400" b="1" u="sng" dirty="0" smtClean="0"/>
              <a:t>Úmrtí </a:t>
            </a:r>
            <a:r>
              <a:rPr lang="cs-CZ" sz="2400" b="1" u="sng" dirty="0"/>
              <a:t>na nemoci z kouření cigaret na Zemi</a:t>
            </a:r>
          </a:p>
          <a:p>
            <a:r>
              <a:rPr lang="cs-CZ" sz="2400" dirty="0"/>
              <a:t>každá vykouřená cigareta </a:t>
            </a:r>
            <a:r>
              <a:rPr lang="cs-CZ" sz="2400" b="1" dirty="0"/>
              <a:t>zkracuje život o 5 minut</a:t>
            </a:r>
            <a:endParaRPr lang="cs-CZ" sz="2400" dirty="0"/>
          </a:p>
          <a:p>
            <a:r>
              <a:rPr lang="cs-CZ" sz="2400" b="1" dirty="0"/>
              <a:t>na Zemi zemře na následky kouření 560 lidí každou hodinu, 13 400 lidí každý den, 4,8 milionu lidí za rok</a:t>
            </a:r>
            <a:endParaRPr lang="cs-CZ" sz="2400" dirty="0"/>
          </a:p>
          <a:p>
            <a:r>
              <a:rPr lang="cs-CZ" sz="2400" b="1" dirty="0"/>
              <a:t>za dobu 20. století zemřela na následky nemocí z kouření 1 miliarda lidí</a:t>
            </a:r>
            <a:r>
              <a:rPr lang="cs-CZ" sz="2400" dirty="0"/>
              <a:t>(kam se hrabe na toto číslo druhá světová válka, že?)</a:t>
            </a:r>
          </a:p>
          <a:p>
            <a:r>
              <a:rPr lang="cs-CZ" sz="2400" dirty="0"/>
              <a:t>na </a:t>
            </a:r>
            <a:r>
              <a:rPr lang="cs-CZ" sz="2400" b="1" dirty="0"/>
              <a:t>následky kouření umírá celosvětově až 50 % kuřáků.</a:t>
            </a:r>
            <a:endParaRPr lang="cs-CZ" sz="2400" dirty="0"/>
          </a:p>
          <a:p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4134897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88640"/>
            <a:ext cx="8712968" cy="70480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b="1" dirty="0"/>
              <a:t>každý 7. kuřák umírá na ozáření, </a:t>
            </a:r>
            <a:r>
              <a:rPr lang="cs-CZ" sz="2000" dirty="0"/>
              <a:t>protože kouř z cigaret obsahuje </a:t>
            </a:r>
            <a:r>
              <a:rPr lang="cs-CZ" sz="2000" dirty="0" smtClean="0"/>
              <a:t>radioaktivní </a:t>
            </a:r>
            <a:r>
              <a:rPr lang="cs-CZ" sz="2000" b="1" dirty="0" smtClean="0"/>
              <a:t>Polonium </a:t>
            </a:r>
            <a:r>
              <a:rPr lang="cs-CZ" sz="2000" b="1" dirty="0"/>
              <a:t>210 a Olovo 210</a:t>
            </a:r>
            <a:r>
              <a:rPr lang="cs-CZ" sz="2000" dirty="0"/>
              <a:t>, z 1000 kuřáků jich na tuto příčinu umírá 138; zajímavostí je, že kdo vykouří 40 cigaret za den, dostane za 6 dní takové radioaktivní ozáření, jako by si nechal udělat rentgenový snímek </a:t>
            </a:r>
            <a:r>
              <a:rPr lang="cs-CZ" sz="2000" dirty="0" smtClean="0"/>
              <a:t>plic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/>
              <a:t>Ekonomika a kouření cigaret</a:t>
            </a:r>
          </a:p>
          <a:p>
            <a:r>
              <a:rPr lang="cs-CZ" sz="2000" dirty="0"/>
              <a:t>roční náklady ČR na léčbu kuřáků činí přibližně </a:t>
            </a:r>
            <a:r>
              <a:rPr lang="cs-CZ" sz="2000" b="1" dirty="0"/>
              <a:t>80 miliard Kč</a:t>
            </a:r>
            <a:r>
              <a:rPr lang="cs-CZ" sz="2000" dirty="0"/>
              <a:t>, oproti tomu je příjem z daní tabákových výrobků pouze asi </a:t>
            </a:r>
            <a:r>
              <a:rPr lang="cs-CZ" sz="2000" b="1" dirty="0"/>
              <a:t>35 miliard Kč</a:t>
            </a:r>
            <a:r>
              <a:rPr lang="cs-CZ" sz="2000" dirty="0"/>
              <a:t>, kouření tedy </a:t>
            </a:r>
            <a:r>
              <a:rPr lang="cs-CZ" sz="2000" b="1" dirty="0"/>
              <a:t>výrazně zatěžuje zdravotní systém ČR </a:t>
            </a:r>
            <a:r>
              <a:rPr lang="cs-CZ" sz="2000" dirty="0"/>
              <a:t>a </a:t>
            </a:r>
            <a:r>
              <a:rPr lang="cs-CZ" sz="2000" b="1" dirty="0"/>
              <a:t>společnost jako celek tedy na kuřáky značně doplácí</a:t>
            </a:r>
            <a:r>
              <a:rPr lang="cs-CZ" sz="2000" b="1" dirty="0" smtClean="0"/>
              <a:t>.</a:t>
            </a:r>
          </a:p>
          <a:p>
            <a:endParaRPr lang="cs-CZ" sz="20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/>
              <a:t>Vodný dýmka - fakta, statistika</a:t>
            </a:r>
          </a:p>
          <a:p>
            <a:r>
              <a:rPr lang="cs-CZ" sz="2000" b="1" dirty="0"/>
              <a:t>87% mediků</a:t>
            </a:r>
            <a:r>
              <a:rPr lang="cs-CZ" sz="2000" dirty="0"/>
              <a:t> v Praze zkusilo </a:t>
            </a:r>
            <a:r>
              <a:rPr lang="cs-CZ" sz="2000" dirty="0" smtClean="0"/>
              <a:t>vodní </a:t>
            </a:r>
            <a:r>
              <a:rPr lang="cs-CZ" sz="2000" dirty="0"/>
              <a:t>dýmku</a:t>
            </a:r>
          </a:p>
          <a:p>
            <a:r>
              <a:rPr lang="cs-CZ" sz="2000" dirty="0"/>
              <a:t>j</a:t>
            </a:r>
            <a:r>
              <a:rPr lang="cs-CZ" sz="2000" b="1" dirty="0"/>
              <a:t>edna seance </a:t>
            </a:r>
            <a:r>
              <a:rPr lang="cs-CZ" sz="2000" dirty="0"/>
              <a:t>znamená asi </a:t>
            </a:r>
            <a:r>
              <a:rPr lang="cs-CZ" sz="2000" b="1" dirty="0"/>
              <a:t>30-300 </a:t>
            </a:r>
            <a:r>
              <a:rPr lang="cs-CZ" sz="2000" b="1" dirty="0" err="1"/>
              <a:t>cig</a:t>
            </a:r>
            <a:r>
              <a:rPr lang="cs-CZ" sz="2000" b="1" dirty="0"/>
              <a:t>.</a:t>
            </a:r>
            <a:r>
              <a:rPr lang="cs-CZ" sz="2000" dirty="0"/>
              <a:t>!!! (chladný kouř = kuřák šlukuje koncentrovaný kouř výrazně více, přijme tak mnohem více škodlivin!)</a:t>
            </a:r>
          </a:p>
          <a:p>
            <a:r>
              <a:rPr lang="cs-CZ" sz="2000" dirty="0"/>
              <a:t>1 seance = </a:t>
            </a:r>
            <a:r>
              <a:rPr lang="cs-CZ" sz="2000" b="1" dirty="0"/>
              <a:t>20% CO v krvi </a:t>
            </a:r>
            <a:r>
              <a:rPr lang="cs-CZ" sz="2000" dirty="0"/>
              <a:t>- </a:t>
            </a:r>
            <a:r>
              <a:rPr lang="cs-CZ" sz="2000" dirty="0" smtClean="0"/>
              <a:t>přiotrávení </a:t>
            </a:r>
            <a:r>
              <a:rPr lang="cs-CZ" sz="2000" dirty="0"/>
              <a:t>oxidem </a:t>
            </a:r>
            <a:r>
              <a:rPr lang="cs-CZ" sz="2000" dirty="0" smtClean="0"/>
              <a:t>uhelnatým</a:t>
            </a:r>
          </a:p>
          <a:p>
            <a:endParaRPr lang="cs-CZ" sz="20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/>
              <a:t>Detoxikace organismu</a:t>
            </a:r>
          </a:p>
          <a:p>
            <a:r>
              <a:rPr lang="cs-CZ" sz="2000" dirty="0"/>
              <a:t>když někdo </a:t>
            </a:r>
            <a:r>
              <a:rPr lang="cs-CZ" sz="2000" b="1" dirty="0"/>
              <a:t>kouří celý život </a:t>
            </a:r>
            <a:r>
              <a:rPr lang="cs-CZ" sz="2000" dirty="0"/>
              <a:t>(např. do 50 let) a náhle přestane, </a:t>
            </a:r>
            <a:r>
              <a:rPr lang="cs-CZ" sz="2000" b="1" dirty="0"/>
              <a:t>riziko rakoviny se u něj sníží na hodnotu nekuřáka až po 10-15 letech</a:t>
            </a:r>
            <a:r>
              <a:rPr lang="cs-CZ" sz="2000" dirty="0"/>
              <a:t> (to znamená, že kdyby najednou všichni lidé přestali v ČR kouřit, výskyt rakoviny by se snížil až za 10-15 let!)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r>
              <a:rPr lang="cs-CZ" dirty="0"/>
              <a:t> 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923083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16632"/>
            <a:ext cx="8352928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CITACE:</a:t>
            </a:r>
          </a:p>
          <a:p>
            <a:r>
              <a:rPr lang="cs-CZ" dirty="0" smtClean="0"/>
              <a:t> Obrázek </a:t>
            </a:r>
            <a:r>
              <a:rPr lang="cs-CZ" dirty="0"/>
              <a:t>:</a:t>
            </a:r>
            <a:r>
              <a:rPr lang="cs-CZ" dirty="0" smtClean="0"/>
              <a:t>Kouření</a:t>
            </a:r>
            <a:r>
              <a:rPr lang="cs-CZ" dirty="0"/>
              <a:t>: co vše je v cigaretě. In: </a:t>
            </a:r>
            <a:r>
              <a:rPr lang="cs-CZ" i="1" dirty="0"/>
              <a:t>Www.google.cz</a:t>
            </a:r>
            <a:r>
              <a:rPr lang="cs-CZ" dirty="0"/>
              <a:t>: </a:t>
            </a:r>
            <a:r>
              <a:rPr lang="cs-CZ" i="1" dirty="0"/>
              <a:t>obrázky</a:t>
            </a:r>
            <a:r>
              <a:rPr lang="cs-CZ" dirty="0"/>
              <a:t> [online]. 2011 [cit. 2011-09-10]. Dostupné z: http://www.google.cz/imgres?q=kou%C5%99en%C3%AD&amp;um=1&amp;hl=cs&amp;biw=1366&amp;bih=705&amp;tbm=isch&amp;tbnid=bNDH1JVsQfh-kM:&amp;imgrefurl=http://www.kurakovaplice.cz/koureni_cigaret/zajimavosti-a-statistiky/co-obsahuje-cigaretovy-kour-dym/5-chemicke-slozeni-cigaretoveho-koure.html&amp;docid=4RzHqONxlDpQ_M&amp;imgurl=http://</a:t>
            </a:r>
            <a:r>
              <a:rPr lang="cs-CZ" dirty="0" smtClean="0"/>
              <a:t>www.kurakovaplice.cz/koureni_cigaret/images/stories/obrazek_fotografie/slozeni_cigaretoveho_koure.jpg&amp;w=498&amp;h=348&amp;ei=XTNNT7PsHpTT4QTY-qjrAg&amp;zoom=1&amp;iact=hc&amp;vpx=637&amp;vpy=249&amp;dur=89&amp;hovh=188&amp;hovw=269&amp;tx=122&amp;t</a:t>
            </a:r>
          </a:p>
          <a:p>
            <a:endParaRPr lang="cs-CZ" dirty="0"/>
          </a:p>
          <a:p>
            <a:r>
              <a:rPr lang="cs-CZ" dirty="0" smtClean="0"/>
              <a:t>Další obrázek použit z kartografický dokumentu</a:t>
            </a:r>
            <a:endParaRPr lang="cs-CZ" dirty="0"/>
          </a:p>
          <a:p>
            <a:r>
              <a:rPr lang="cs-CZ" dirty="0"/>
              <a:t>FRONĚK, Jiří. </a:t>
            </a:r>
            <a:r>
              <a:rPr lang="cs-CZ" i="1" dirty="0"/>
              <a:t>Lidské tělo</a:t>
            </a:r>
            <a:r>
              <a:rPr lang="cs-CZ" dirty="0"/>
              <a:t>: </a:t>
            </a:r>
            <a:r>
              <a:rPr lang="cs-CZ" i="1" dirty="0"/>
              <a:t>Poznávejme sami sebe</a:t>
            </a:r>
            <a:r>
              <a:rPr lang="cs-CZ" dirty="0"/>
              <a:t>. Inka </a:t>
            </a:r>
            <a:r>
              <a:rPr lang="cs-CZ" dirty="0" err="1"/>
              <a:t>Delévová</a:t>
            </a:r>
            <a:r>
              <a:rPr lang="cs-CZ" dirty="0"/>
              <a:t>. Jaroslava Bukáčová, Vlasta </a:t>
            </a:r>
            <a:r>
              <a:rPr lang="cs-CZ" dirty="0" err="1"/>
              <a:t>Blumentrittová</a:t>
            </a:r>
            <a:r>
              <a:rPr lang="cs-CZ" dirty="0"/>
              <a:t>. Praha: </a:t>
            </a:r>
            <a:r>
              <a:rPr lang="cs-CZ" dirty="0" err="1"/>
              <a:t>Blug</a:t>
            </a:r>
            <a:r>
              <a:rPr lang="cs-CZ" dirty="0"/>
              <a:t>, 2004. 110-97-6. ISBN 80-85635-97-6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Informace zpracovány na základě informací z webu 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www.kurakovaplice.cz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endParaRPr lang="cs-CZ" dirty="0" smtClean="0"/>
          </a:p>
          <a:p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9972125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</TotalTime>
  <Words>124</Words>
  <Application>Microsoft Office PowerPoint</Application>
  <PresentationFormat>Předvádění na obrazovce (4:3)</PresentationFormat>
  <Paragraphs>51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KOUŘENÍ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0CGZ</dc:creator>
  <cp:lastModifiedBy>expert</cp:lastModifiedBy>
  <cp:revision>10</cp:revision>
  <dcterms:created xsi:type="dcterms:W3CDTF">2011-12-18T11:45:57Z</dcterms:created>
  <dcterms:modified xsi:type="dcterms:W3CDTF">2012-03-04T21:31:02Z</dcterms:modified>
</cp:coreProperties>
</file>