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4"/>
  </p:notesMasterIdLst>
  <p:sldIdLst>
    <p:sldId id="257" r:id="rId2"/>
    <p:sldId id="259" r:id="rId3"/>
    <p:sldId id="260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6" r:id="rId13"/>
    <p:sldId id="275" r:id="rId14"/>
    <p:sldId id="280" r:id="rId15"/>
    <p:sldId id="270" r:id="rId16"/>
    <p:sldId id="271" r:id="rId17"/>
    <p:sldId id="272" r:id="rId18"/>
    <p:sldId id="273" r:id="rId19"/>
    <p:sldId id="278" r:id="rId20"/>
    <p:sldId id="277" r:id="rId21"/>
    <p:sldId id="279" r:id="rId22"/>
    <p:sldId id="274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3B5D1E-BD6F-44AE-8832-1DB05D671531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A767-AE91-4B40-856A-E005EF25E7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18A767-AE91-4B40-856A-E005EF25E756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1ABF6DC9-5248-49A5-8959-BEF5C5E66F0C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CD279DD-723A-4F20-8DA4-FAE6C86F49C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621E3-800C-44BF-813C-6DC76D166A6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621E3-800C-44BF-813C-6DC76D166A6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621E3-800C-44BF-813C-6DC76D166A6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621E3-800C-44BF-813C-6DC76D166A61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621E3-800C-44BF-813C-6DC76D166A61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621E3-800C-44BF-813C-6DC76D166A61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621E3-800C-44BF-813C-6DC76D166A61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621E3-800C-44BF-813C-6DC76D166A61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18A767-AE91-4B40-856A-E005EF25E756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18A767-AE91-4B40-856A-E005EF25E756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18A767-AE91-4B40-856A-E005EF25E756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621E3-800C-44BF-813C-6DC76D166A61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18A767-AE91-4B40-856A-E005EF25E756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621E3-800C-44BF-813C-6DC76D166A61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621E3-800C-44BF-813C-6DC76D166A61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18A767-AE91-4B40-856A-E005EF25E756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18A767-AE91-4B40-856A-E005EF25E756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18A767-AE91-4B40-856A-E005EF25E756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18A767-AE91-4B40-856A-E005EF25E756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F5FC0-B751-4F2A-9DD5-76995150BBA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0D0C-C236-4519-8E38-CCCDE2183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F5FC0-B751-4F2A-9DD5-76995150BBA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0D0C-C236-4519-8E38-CCCDE2183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F5FC0-B751-4F2A-9DD5-76995150BBA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0D0C-C236-4519-8E38-CCCDE2183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F5FC0-B751-4F2A-9DD5-76995150BBA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0D0C-C236-4519-8E38-CCCDE2183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F5FC0-B751-4F2A-9DD5-76995150BBA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0D0C-C236-4519-8E38-CCCDE2183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F5FC0-B751-4F2A-9DD5-76995150BBA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0D0C-C236-4519-8E38-CCCDE2183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F5FC0-B751-4F2A-9DD5-76995150BBA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0D0C-C236-4519-8E38-CCCDE2183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F5FC0-B751-4F2A-9DD5-76995150BBA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0D0C-C236-4519-8E38-CCCDE2183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F5FC0-B751-4F2A-9DD5-76995150BBA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D060D0C-C236-4519-8E38-CCCDE21839D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F5FC0-B751-4F2A-9DD5-76995150BBA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0D0C-C236-4519-8E38-CCCDE2183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F5FC0-B751-4F2A-9DD5-76995150BBA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0D0C-C236-4519-8E38-CCCDE21839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3BF5FC0-B751-4F2A-9DD5-76995150BBA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D060D0C-C236-4519-8E38-CCCDE21839D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548680"/>
            <a:ext cx="7920880" cy="51152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40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400" b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VY</a:t>
            </a:r>
            <a:r>
              <a:rPr lang="cs-CZ" sz="2400" b="1" smtClean="0">
                <a:solidFill>
                  <a:srgbClr val="00B05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_12_</a:t>
            </a:r>
            <a:r>
              <a:rPr lang="cs-CZ" sz="2400" b="1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INOVACE_</a:t>
            </a:r>
            <a:r>
              <a:rPr lang="cs-CZ" sz="2400" b="1" smtClean="0">
                <a:solidFill>
                  <a:srgbClr val="00B05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C7.12</a:t>
            </a:r>
            <a:endParaRPr lang="cs-CZ" sz="2400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4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400" b="1" dirty="0" smtClean="0">
                <a:solidFill>
                  <a:srgbClr val="00B05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Mgr. Nováková Jana</a:t>
            </a:r>
            <a:endParaRPr lang="cs-CZ" sz="2400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4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Datum vytvoření: </a:t>
            </a:r>
            <a:r>
              <a:rPr lang="cs-CZ" sz="2400" b="1" dirty="0" smtClean="0">
                <a:solidFill>
                  <a:srgbClr val="00B05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prosinec 2011</a:t>
            </a:r>
          </a:p>
          <a:p>
            <a:pPr lvl="0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4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Ročník:</a:t>
            </a:r>
            <a:r>
              <a:rPr lang="cs-CZ" sz="2400" b="1" dirty="0" smtClean="0">
                <a:solidFill>
                  <a:srgbClr val="00B05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 7.</a:t>
            </a:r>
            <a:endParaRPr lang="cs-CZ" sz="2400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4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oblast: </a:t>
            </a:r>
            <a:r>
              <a:rPr lang="cs-CZ" sz="2400" b="1" dirty="0" smtClean="0">
                <a:solidFill>
                  <a:srgbClr val="00B05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Jazyk a jazyková komunikace</a:t>
            </a:r>
            <a:endParaRPr lang="cs-CZ" sz="2400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4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obor: </a:t>
            </a:r>
            <a:r>
              <a:rPr lang="cs-CZ" sz="2400" b="1" dirty="0" smtClean="0">
                <a:solidFill>
                  <a:srgbClr val="00B05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Český jazyk a literatura (literární výchova)</a:t>
            </a:r>
            <a:endParaRPr lang="cs-CZ" sz="2400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4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Tematický okruh: </a:t>
            </a:r>
            <a:r>
              <a:rPr lang="cs-CZ" sz="2400" b="1" dirty="0" smtClean="0">
                <a:solidFill>
                  <a:srgbClr val="00B05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Versologie</a:t>
            </a:r>
          </a:p>
          <a:p>
            <a:pPr lvl="0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4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Téma: </a:t>
            </a:r>
            <a:r>
              <a:rPr lang="cs-CZ" sz="2400" b="1" dirty="0" smtClean="0">
                <a:solidFill>
                  <a:srgbClr val="00B050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Verš, sloka, rýmy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468313" y="404813"/>
            <a:ext cx="8229600" cy="1143000"/>
          </a:xfrm>
        </p:spPr>
        <p:txBody>
          <a:bodyPr/>
          <a:lstStyle/>
          <a:p>
            <a:r>
              <a:rPr lang="cs-CZ" smtClean="0"/>
              <a:t>Literární druhy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468313" y="1916113"/>
            <a:ext cx="8229600" cy="4389437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cs-CZ" smtClean="0"/>
              <a:t>LYRIKA</a:t>
            </a:r>
          </a:p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cs-CZ" smtClean="0"/>
              <a:t>EPIKA </a:t>
            </a:r>
          </a:p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cs-CZ" smtClean="0"/>
              <a:t>DRAMA</a:t>
            </a:r>
          </a:p>
          <a:p>
            <a:pPr>
              <a:lnSpc>
                <a:spcPct val="150000"/>
              </a:lnSpc>
              <a:spcBef>
                <a:spcPct val="0"/>
              </a:spcBef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8196" name="Picture 2" descr="http://www.asistentka.cz/files/616161_AB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19625" y="2492375"/>
            <a:ext cx="4524375" cy="415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    LYRIKA 			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sz="half" idx="1"/>
          </p:nvPr>
        </p:nvSpPr>
        <p:spPr>
          <a:xfrm>
            <a:off x="323850" y="1341438"/>
            <a:ext cx="5832326" cy="5183906"/>
          </a:xfrm>
        </p:spPr>
        <p:txBody>
          <a:bodyPr>
            <a:normAutofit/>
          </a:bodyPr>
          <a:lstStyle/>
          <a:p>
            <a:pPr eaLnBrk="1" hangingPunct="1"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z </a:t>
            </a:r>
            <a:r>
              <a:rPr lang="cs-CZ" dirty="0" err="1" smtClean="0"/>
              <a:t>řec</a:t>
            </a:r>
            <a:r>
              <a:rPr lang="cs-CZ" dirty="0" smtClean="0"/>
              <a:t>. </a:t>
            </a:r>
            <a:r>
              <a:rPr lang="cs-CZ" i="1" dirty="0" err="1" smtClean="0"/>
              <a:t>melé</a:t>
            </a:r>
            <a:r>
              <a:rPr lang="cs-CZ" dirty="0" smtClean="0"/>
              <a:t> – verše doprovázené  lyrou</a:t>
            </a:r>
          </a:p>
          <a:p>
            <a:pPr eaLnBrk="1" hangingPunct="1"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autor vyjadřuje  především pocity, názory, postoje, myšlenky a dojmy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nemá děj </a:t>
            </a:r>
          </a:p>
          <a:p>
            <a:pPr eaLnBrk="1" hangingPunct="1"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psána ve verších</a:t>
            </a:r>
          </a:p>
          <a:p>
            <a:pPr eaLnBrk="1" hangingPunct="1">
              <a:lnSpc>
                <a:spcPct val="150000"/>
              </a:lnSpc>
              <a:spcBef>
                <a:spcPts val="0"/>
              </a:spcBef>
              <a:buFont typeface="Wingdings 2" pitchFamily="18" charset="2"/>
              <a:buNone/>
            </a:pPr>
            <a:endParaRPr lang="cs-CZ" dirty="0" smtClean="0"/>
          </a:p>
          <a:p>
            <a:pPr eaLnBrk="1" hangingPunct="1">
              <a:lnSpc>
                <a:spcPct val="150000"/>
              </a:lnSpc>
              <a:spcBef>
                <a:spcPts val="0"/>
              </a:spcBef>
              <a:buFont typeface="Wingdings 2" pitchFamily="18" charset="2"/>
              <a:buNone/>
            </a:pPr>
            <a:r>
              <a:rPr lang="cs-CZ" u="sng" dirty="0" smtClean="0"/>
              <a:t>Žánry: </a:t>
            </a:r>
            <a:r>
              <a:rPr lang="cs-CZ" dirty="0" smtClean="0"/>
              <a:t>balada</a:t>
            </a:r>
          </a:p>
          <a:p>
            <a:pPr eaLnBrk="1" hangingPunct="1">
              <a:lnSpc>
                <a:spcPct val="150000"/>
              </a:lnSpc>
              <a:spcBef>
                <a:spcPts val="0"/>
              </a:spcBef>
              <a:buFont typeface="Wingdings 2" pitchFamily="18" charset="2"/>
              <a:buNone/>
            </a:pPr>
            <a:r>
              <a:rPr lang="cs-CZ" dirty="0" smtClean="0"/>
              <a:t>            romance</a:t>
            </a:r>
          </a:p>
          <a:p>
            <a:pPr eaLnBrk="1" hangingPunct="1">
              <a:buFont typeface="Wingdings 2" pitchFamily="18" charset="2"/>
              <a:buNone/>
            </a:pPr>
            <a:endParaRPr lang="cs-CZ" dirty="0" smtClean="0"/>
          </a:p>
        </p:txBody>
      </p:sp>
      <p:pic>
        <p:nvPicPr>
          <p:cNvPr id="9221" name="Picture 6" descr="http://slovake.eu/upload/content/images/Library/books_bi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26646" y="2780928"/>
            <a:ext cx="3317354" cy="30519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20688"/>
            <a:ext cx="8219256" cy="604867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B0F0"/>
                </a:solidFill>
              </a:rPr>
              <a:t>Versologie</a:t>
            </a:r>
            <a:r>
              <a:rPr lang="cs-CZ" dirty="0" smtClean="0"/>
              <a:t> = nauka o verši, zkoumá verš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B0F0"/>
                </a:solidFill>
              </a:rPr>
              <a:t>Báseň - </a:t>
            </a:r>
            <a:r>
              <a:rPr lang="cs-CZ" dirty="0" smtClean="0"/>
              <a:t>základní útvar poezie, tvoří ji verše, jež se mohou 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               skládat do vyšších útvarů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b="1" dirty="0" smtClean="0">
              <a:solidFill>
                <a:srgbClr val="00B0F0"/>
              </a:solidFill>
            </a:endParaRP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B0F0"/>
                </a:solidFill>
              </a:rPr>
              <a:t>Verš</a:t>
            </a:r>
            <a:r>
              <a:rPr lang="cs-CZ" dirty="0" smtClean="0"/>
              <a:t> – základní jednotka básně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         - jeden řádek básnického díla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B0F0"/>
                </a:solidFill>
              </a:rPr>
              <a:t>Sloka</a:t>
            </a:r>
            <a:r>
              <a:rPr lang="cs-CZ" dirty="0" smtClean="0"/>
              <a:t> (strofa) – graficky oddělený významový a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                            intonační celek v básni, který se 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                            pravidelně opakuje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548680"/>
            <a:ext cx="7221488" cy="708688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Jaroslav Seifert - Tatínkova dýmka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892480" cy="504056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Tatínek kouřil z dýmky                          </a:t>
            </a:r>
            <a:r>
              <a:rPr lang="cs-CZ" dirty="0" smtClean="0">
                <a:solidFill>
                  <a:srgbClr val="FF0000"/>
                </a:solidFill>
              </a:rPr>
              <a:t>VERŠ</a:t>
            </a:r>
          </a:p>
          <a:p>
            <a:pPr>
              <a:buNone/>
            </a:pPr>
            <a:r>
              <a:rPr lang="cs-CZ" dirty="0" smtClean="0"/>
              <a:t>Vždy večer, než šel </a:t>
            </a:r>
            <a:r>
              <a:rPr lang="cs-CZ" dirty="0" smtClean="0"/>
              <a:t>spát</a:t>
            </a:r>
            <a:r>
              <a:rPr lang="cs-CZ" dirty="0" smtClean="0"/>
              <a:t>.                         </a:t>
            </a:r>
            <a:r>
              <a:rPr lang="cs-CZ" dirty="0" smtClean="0">
                <a:solidFill>
                  <a:srgbClr val="FF0000"/>
                </a:solidFill>
              </a:rPr>
              <a:t>VERŠ</a:t>
            </a:r>
          </a:p>
          <a:p>
            <a:pPr>
              <a:buNone/>
            </a:pPr>
            <a:r>
              <a:rPr lang="cs-CZ" dirty="0" smtClean="0"/>
              <a:t>Vidím ho z měchuřinky                         </a:t>
            </a:r>
            <a:r>
              <a:rPr lang="cs-CZ" dirty="0" smtClean="0">
                <a:solidFill>
                  <a:srgbClr val="FF0000"/>
                </a:solidFill>
              </a:rPr>
              <a:t>VERŠ</a:t>
            </a:r>
            <a:endParaRPr lang="cs-CZ" b="1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r>
              <a:rPr lang="cs-CZ" dirty="0" smtClean="0"/>
              <a:t>Do dýmky tabák cpát.                            </a:t>
            </a:r>
            <a:r>
              <a:rPr lang="cs-CZ" dirty="0" smtClean="0">
                <a:solidFill>
                  <a:srgbClr val="FF0000"/>
                </a:solidFill>
              </a:rPr>
              <a:t>VERŠ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Obláček namodralý</a:t>
            </a:r>
          </a:p>
          <a:p>
            <a:pPr>
              <a:buNone/>
            </a:pPr>
            <a:r>
              <a:rPr lang="cs-CZ" dirty="0" smtClean="0"/>
              <a:t>Tiše se rozplýval. </a:t>
            </a:r>
          </a:p>
          <a:p>
            <a:pPr>
              <a:buNone/>
            </a:pPr>
            <a:r>
              <a:rPr lang="cs-CZ" dirty="0" smtClean="0"/>
              <a:t>To, co jsme milovali,                </a:t>
            </a:r>
            <a:r>
              <a:rPr lang="cs-CZ" b="1" dirty="0" smtClean="0">
                <a:solidFill>
                  <a:srgbClr val="FF0000"/>
                </a:solidFill>
              </a:rPr>
              <a:t>SLOKA</a:t>
            </a:r>
          </a:p>
          <a:p>
            <a:pPr>
              <a:buNone/>
            </a:pPr>
            <a:r>
              <a:rPr lang="cs-CZ" dirty="0" smtClean="0"/>
              <a:t>milovat </a:t>
            </a:r>
            <a:r>
              <a:rPr lang="cs-CZ" dirty="0" err="1" smtClean="0"/>
              <a:t>budem</a:t>
            </a:r>
            <a:r>
              <a:rPr lang="cs-CZ" dirty="0" smtClean="0"/>
              <a:t> dál.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4067944" y="1628800"/>
            <a:ext cx="1440160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4067944" y="2132856"/>
            <a:ext cx="1440160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4067944" y="2636912"/>
            <a:ext cx="1440160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4067944" y="3068960"/>
            <a:ext cx="1440160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á složená závorka 7"/>
          <p:cNvSpPr/>
          <p:nvPr/>
        </p:nvSpPr>
        <p:spPr>
          <a:xfrm>
            <a:off x="6948264" y="1484784"/>
            <a:ext cx="1080120" cy="2088232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SLOKA</a:t>
            </a:r>
            <a:endParaRPr lang="cs-CZ" dirty="0"/>
          </a:p>
        </p:txBody>
      </p:sp>
      <p:sp>
        <p:nvSpPr>
          <p:cNvPr id="9" name="Pravá složená závorka 8"/>
          <p:cNvSpPr/>
          <p:nvPr/>
        </p:nvSpPr>
        <p:spPr>
          <a:xfrm>
            <a:off x="3419872" y="4077072"/>
            <a:ext cx="1008112" cy="1656184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19256" cy="5631904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B0F0"/>
                </a:solidFill>
              </a:rPr>
              <a:t>Rým </a:t>
            </a:r>
            <a:r>
              <a:rPr lang="cs-CZ" dirty="0" smtClean="0"/>
              <a:t>– zvuková shoda hlásek na konci veršů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u="sng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u="sng" dirty="0" smtClean="0"/>
              <a:t>Druhy rýmů:</a:t>
            </a:r>
          </a:p>
          <a:p>
            <a:pPr marL="514350" indent="-514350">
              <a:lnSpc>
                <a:spcPct val="150000"/>
              </a:lnSpc>
              <a:spcBef>
                <a:spcPts val="0"/>
              </a:spcBef>
              <a:buAutoNum type="arabicParenR"/>
            </a:pPr>
            <a:r>
              <a:rPr lang="cs-CZ" dirty="0" smtClean="0"/>
              <a:t>sdružený     AABB</a:t>
            </a:r>
          </a:p>
          <a:p>
            <a:pPr marL="514350" indent="-514350">
              <a:lnSpc>
                <a:spcPct val="150000"/>
              </a:lnSpc>
              <a:spcBef>
                <a:spcPts val="0"/>
              </a:spcBef>
              <a:buAutoNum type="arabicParenR"/>
            </a:pPr>
            <a:r>
              <a:rPr lang="cs-CZ" dirty="0" smtClean="0"/>
              <a:t>střídavý	     ABAB</a:t>
            </a:r>
          </a:p>
          <a:p>
            <a:pPr marL="514350" indent="-514350">
              <a:lnSpc>
                <a:spcPct val="150000"/>
              </a:lnSpc>
              <a:spcBef>
                <a:spcPts val="0"/>
              </a:spcBef>
              <a:buAutoNum type="arabicParenR"/>
            </a:pPr>
            <a:r>
              <a:rPr lang="cs-CZ" dirty="0" smtClean="0"/>
              <a:t>obkročný     ABBA</a:t>
            </a:r>
          </a:p>
          <a:p>
            <a:pPr marL="514350" indent="-514350">
              <a:lnSpc>
                <a:spcPct val="150000"/>
              </a:lnSpc>
              <a:spcBef>
                <a:spcPts val="0"/>
              </a:spcBef>
              <a:buAutoNum type="arabicParenR"/>
            </a:pPr>
            <a:r>
              <a:rPr lang="cs-CZ" dirty="0" smtClean="0"/>
              <a:t>postupný     ABC </a:t>
            </a:r>
            <a:r>
              <a:rPr lang="cs-CZ" dirty="0" err="1" smtClean="0"/>
              <a:t>ABC</a:t>
            </a:r>
            <a:endParaRPr lang="cs-CZ" dirty="0" smtClean="0"/>
          </a:p>
          <a:p>
            <a:pPr marL="514350" indent="-514350">
              <a:lnSpc>
                <a:spcPct val="150000"/>
              </a:lnSpc>
              <a:spcBef>
                <a:spcPts val="0"/>
              </a:spcBef>
              <a:buAutoNum type="arabicParenR"/>
            </a:pPr>
            <a:r>
              <a:rPr lang="cs-CZ" dirty="0" smtClean="0"/>
              <a:t>přerývaný    ABCB</a:t>
            </a:r>
          </a:p>
          <a:p>
            <a:pPr marL="514350" indent="-514350">
              <a:lnSpc>
                <a:spcPct val="150000"/>
              </a:lnSpc>
              <a:spcBef>
                <a:spcPts val="0"/>
              </a:spcBef>
              <a:buAutoNum type="arabicParenR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5487888"/>
          </a:xfrm>
        </p:spPr>
        <p:txBody>
          <a:bodyPr/>
          <a:lstStyle/>
          <a:p>
            <a:pPr marL="514350" indent="-514350" algn="ctr">
              <a:lnSpc>
                <a:spcPct val="150000"/>
              </a:lnSpc>
              <a:spcBef>
                <a:spcPts val="0"/>
              </a:spcBef>
              <a:buAutoNum type="arabicParenR"/>
            </a:pPr>
            <a:r>
              <a:rPr lang="cs-CZ" u="sng" dirty="0" smtClean="0">
                <a:solidFill>
                  <a:srgbClr val="00B0F0"/>
                </a:solidFill>
              </a:rPr>
              <a:t>Sdružený rým</a:t>
            </a:r>
          </a:p>
          <a:p>
            <a:pPr marL="514350" indent="-514350" algn="ctr">
              <a:lnSpc>
                <a:spcPct val="150000"/>
              </a:lnSpc>
              <a:spcBef>
                <a:spcPts val="0"/>
              </a:spcBef>
              <a:buNone/>
            </a:pPr>
            <a:endParaRPr lang="cs-CZ" u="sng" dirty="0" smtClean="0">
              <a:solidFill>
                <a:srgbClr val="00B0F0"/>
              </a:solidFill>
            </a:endParaRP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i="1" dirty="0" smtClean="0"/>
              <a:t>Miloval jsem děvče krásné,	</a:t>
            </a:r>
            <a:r>
              <a:rPr lang="cs-CZ" b="1" i="1" dirty="0" smtClean="0">
                <a:solidFill>
                  <a:srgbClr val="00B0F0"/>
                </a:solidFill>
              </a:rPr>
              <a:t>A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i="1" dirty="0" smtClean="0"/>
              <a:t>měla oči tuze krásné.		</a:t>
            </a:r>
            <a:r>
              <a:rPr lang="cs-CZ" b="1" i="1" dirty="0" smtClean="0">
                <a:solidFill>
                  <a:srgbClr val="00B0F0"/>
                </a:solidFill>
              </a:rPr>
              <a:t>A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i="1" dirty="0" smtClean="0"/>
              <a:t>Vlasy měla jako len,		</a:t>
            </a:r>
            <a:r>
              <a:rPr lang="cs-CZ" b="1" i="1" dirty="0" smtClean="0">
                <a:solidFill>
                  <a:srgbClr val="00B0F0"/>
                </a:solidFill>
              </a:rPr>
              <a:t>B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i="1" dirty="0" smtClean="0"/>
              <a:t>na políčku plela len.		</a:t>
            </a:r>
            <a:r>
              <a:rPr lang="cs-CZ" b="1" i="1" dirty="0" smtClean="0">
                <a:solidFill>
                  <a:srgbClr val="00B0F0"/>
                </a:solidFill>
              </a:rPr>
              <a:t>B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b="1" i="1" dirty="0" smtClean="0">
              <a:solidFill>
                <a:srgbClr val="00B0F0"/>
              </a:solidFill>
            </a:endParaRP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b="1" i="1" dirty="0" smtClean="0">
              <a:solidFill>
                <a:srgbClr val="00B0F0"/>
              </a:solidFill>
            </a:endParaRP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1600" dirty="0" smtClean="0"/>
              <a:t>(Jára Cimrman)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5487888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cs-CZ" u="sng" dirty="0" smtClean="0">
                <a:solidFill>
                  <a:srgbClr val="00B0F0"/>
                </a:solidFill>
              </a:rPr>
              <a:t>2)  Střídavý rým</a:t>
            </a:r>
          </a:p>
          <a:p>
            <a:pPr algn="ctr">
              <a:lnSpc>
                <a:spcPct val="150000"/>
              </a:lnSpc>
              <a:spcBef>
                <a:spcPts val="0"/>
              </a:spcBef>
              <a:buNone/>
            </a:pPr>
            <a:endParaRPr lang="cs-CZ" dirty="0" smtClean="0">
              <a:solidFill>
                <a:srgbClr val="00B0F0"/>
              </a:solidFill>
            </a:endParaRP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i="1" dirty="0" smtClean="0"/>
              <a:t>Co mělo přijít, stalo se jen zpola.		</a:t>
            </a:r>
            <a:r>
              <a:rPr lang="cs-CZ" b="1" i="1" dirty="0" smtClean="0">
                <a:solidFill>
                  <a:srgbClr val="00B0F0"/>
                </a:solidFill>
              </a:rPr>
              <a:t>A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i="1" dirty="0" smtClean="0"/>
              <a:t>Létat mne ve snu ptáci učili –		</a:t>
            </a:r>
            <a:r>
              <a:rPr lang="cs-CZ" b="1" i="1" dirty="0" smtClean="0">
                <a:solidFill>
                  <a:srgbClr val="00B0F0"/>
                </a:solidFill>
              </a:rPr>
              <a:t>B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i="1" dirty="0" smtClean="0"/>
              <a:t>padat už ne: hle, Ikarova škola.		</a:t>
            </a:r>
            <a:r>
              <a:rPr lang="cs-CZ" b="1" i="1" dirty="0" smtClean="0">
                <a:solidFill>
                  <a:srgbClr val="00B0F0"/>
                </a:solidFill>
              </a:rPr>
              <a:t>A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i="1" dirty="0" smtClean="0"/>
              <a:t>Banální výhry. Krásné omyly.		</a:t>
            </a:r>
            <a:r>
              <a:rPr lang="cs-CZ" b="1" i="1" dirty="0" smtClean="0">
                <a:solidFill>
                  <a:srgbClr val="00B0F0"/>
                </a:solidFill>
              </a:rPr>
              <a:t>B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1600" dirty="0" smtClean="0"/>
              <a:t>(Jiří Žáček - </a:t>
            </a:r>
            <a:r>
              <a:rPr lang="cs-CZ" sz="1600" i="1" dirty="0" smtClean="0"/>
              <a:t>Mezi řečí</a:t>
            </a:r>
            <a:r>
              <a:rPr lang="cs-CZ" sz="1600" dirty="0" smtClean="0"/>
              <a:t>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631904"/>
          </a:xfrm>
        </p:spPr>
        <p:txBody>
          <a:bodyPr>
            <a:normAutofit/>
          </a:bodyPr>
          <a:lstStyle/>
          <a:p>
            <a:pPr algn="ctr">
              <a:spcBef>
                <a:spcPts val="0"/>
              </a:spcBef>
              <a:buNone/>
            </a:pPr>
            <a:r>
              <a:rPr lang="cs-CZ" u="sng" dirty="0" smtClean="0">
                <a:solidFill>
                  <a:srgbClr val="00B0F0"/>
                </a:solidFill>
              </a:rPr>
              <a:t>3) Obkročný rým</a:t>
            </a:r>
          </a:p>
          <a:p>
            <a:pPr algn="ctr">
              <a:lnSpc>
                <a:spcPct val="150000"/>
              </a:lnSpc>
              <a:spcBef>
                <a:spcPts val="0"/>
              </a:spcBef>
              <a:buNone/>
            </a:pPr>
            <a:endParaRPr lang="cs-CZ" u="sng" dirty="0" smtClean="0">
              <a:solidFill>
                <a:srgbClr val="00B0F0"/>
              </a:solidFill>
            </a:endParaRP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i="1" dirty="0" smtClean="0"/>
              <a:t>Nic, tato pěna, cudný rým,		</a:t>
            </a:r>
            <a:r>
              <a:rPr lang="cs-CZ" b="1" dirty="0" smtClean="0">
                <a:solidFill>
                  <a:srgbClr val="00B0F0"/>
                </a:solidFill>
              </a:rPr>
              <a:t>A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i="1" dirty="0" smtClean="0"/>
              <a:t>jen, abych vytkl hlavní body,		</a:t>
            </a:r>
            <a:r>
              <a:rPr lang="cs-CZ" b="1" dirty="0" smtClean="0">
                <a:solidFill>
                  <a:srgbClr val="00B0F0"/>
                </a:solidFill>
              </a:rPr>
              <a:t>B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i="1" dirty="0" smtClean="0"/>
              <a:t>tak mizí střemhlav na dně vody		</a:t>
            </a:r>
            <a:r>
              <a:rPr lang="cs-CZ" b="1" dirty="0" smtClean="0">
                <a:solidFill>
                  <a:srgbClr val="00B0F0"/>
                </a:solidFill>
              </a:rPr>
              <a:t>B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i="1" dirty="0" smtClean="0"/>
              <a:t>houf sirén, jenž si ztropil šprým.		</a:t>
            </a:r>
            <a:r>
              <a:rPr lang="cs-CZ" b="1" dirty="0" smtClean="0">
                <a:solidFill>
                  <a:srgbClr val="00B0F0"/>
                </a:solidFill>
              </a:rPr>
              <a:t>A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i="1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i="1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1600" dirty="0" smtClean="0"/>
              <a:t>(</a:t>
            </a:r>
            <a:r>
              <a:rPr lang="cs-CZ" sz="1600" dirty="0" err="1" smtClean="0"/>
              <a:t>Stéphane</a:t>
            </a:r>
            <a:r>
              <a:rPr lang="cs-CZ" sz="1600" dirty="0" smtClean="0"/>
              <a:t> </a:t>
            </a:r>
            <a:r>
              <a:rPr lang="cs-CZ" sz="1600" dirty="0" err="1" smtClean="0"/>
              <a:t>Mallarmé</a:t>
            </a:r>
            <a:r>
              <a:rPr lang="cs-CZ" sz="1600" dirty="0" smtClean="0"/>
              <a:t>, přeložil Vítězslav Nezval)</a:t>
            </a:r>
            <a:endParaRPr lang="cs-CZ" sz="16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6048672"/>
          </a:xfrm>
        </p:spPr>
        <p:txBody>
          <a:bodyPr>
            <a:normAutofit lnSpcReduction="10000"/>
          </a:bodyPr>
          <a:lstStyle/>
          <a:p>
            <a:pPr marL="514350" indent="-514350" algn="ctr">
              <a:lnSpc>
                <a:spcPct val="150000"/>
              </a:lnSpc>
              <a:spcBef>
                <a:spcPts val="0"/>
              </a:spcBef>
              <a:buAutoNum type="arabicParenR" startAt="4"/>
            </a:pPr>
            <a:r>
              <a:rPr lang="cs-CZ" u="sng" dirty="0" smtClean="0">
                <a:solidFill>
                  <a:srgbClr val="00B0F0"/>
                </a:solidFill>
              </a:rPr>
              <a:t>Postupný rým</a:t>
            </a:r>
          </a:p>
          <a:p>
            <a:pPr marL="514350" indent="-514350">
              <a:lnSpc>
                <a:spcPct val="150000"/>
              </a:lnSpc>
              <a:spcBef>
                <a:spcPts val="0"/>
              </a:spcBef>
              <a:buNone/>
            </a:pPr>
            <a:endParaRPr lang="cs-CZ" i="1" dirty="0" smtClean="0"/>
          </a:p>
          <a:p>
            <a:pPr marL="514350" indent="-51435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i="1" dirty="0" smtClean="0"/>
              <a:t>V poklidu, zapředeném		</a:t>
            </a:r>
            <a:r>
              <a:rPr lang="cs-CZ" b="1" dirty="0" smtClean="0">
                <a:solidFill>
                  <a:srgbClr val="00B0F0"/>
                </a:solidFill>
              </a:rPr>
              <a:t>A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i="1" dirty="0" smtClean="0"/>
              <a:t>v svit tmy, plující splavem,	</a:t>
            </a:r>
            <a:r>
              <a:rPr lang="cs-CZ" b="1" dirty="0" smtClean="0">
                <a:solidFill>
                  <a:srgbClr val="00B0F0"/>
                </a:solidFill>
              </a:rPr>
              <a:t>B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i="1" dirty="0" smtClean="0"/>
              <a:t>vše sněží a vše splývá.		</a:t>
            </a:r>
            <a:r>
              <a:rPr lang="cs-CZ" b="1" dirty="0" smtClean="0">
                <a:solidFill>
                  <a:srgbClr val="00B0F0"/>
                </a:solidFill>
              </a:rPr>
              <a:t>C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i="1" dirty="0" smtClean="0"/>
              <a:t>Proč na vás </a:t>
            </a:r>
            <a:r>
              <a:rPr lang="cs-CZ" i="1" dirty="0" err="1" smtClean="0"/>
              <a:t>zapomenem</a:t>
            </a:r>
            <a:r>
              <a:rPr lang="cs-CZ" i="1" dirty="0" smtClean="0"/>
              <a:t>		</a:t>
            </a:r>
            <a:r>
              <a:rPr lang="cs-CZ" b="1" dirty="0" smtClean="0">
                <a:solidFill>
                  <a:srgbClr val="00B0F0"/>
                </a:solidFill>
              </a:rPr>
              <a:t>A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i="1" dirty="0" smtClean="0"/>
              <a:t>sny naše, v jitru plavém,		</a:t>
            </a:r>
            <a:r>
              <a:rPr lang="cs-CZ" b="1" dirty="0" smtClean="0">
                <a:solidFill>
                  <a:srgbClr val="00B0F0"/>
                </a:solidFill>
              </a:rPr>
              <a:t>B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i="1" dirty="0" smtClean="0"/>
              <a:t>jež do oken se dívá?			</a:t>
            </a:r>
            <a:r>
              <a:rPr lang="cs-CZ" b="1" dirty="0" smtClean="0">
                <a:solidFill>
                  <a:srgbClr val="00B0F0"/>
                </a:solidFill>
              </a:rPr>
              <a:t>C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sz="1600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1600" dirty="0" smtClean="0"/>
              <a:t>(Josef Hora -  </a:t>
            </a:r>
            <a:r>
              <a:rPr lang="cs-CZ" sz="1600" i="1" dirty="0" smtClean="0"/>
              <a:t>Zapomenutí</a:t>
            </a:r>
            <a:r>
              <a:rPr lang="cs-CZ" sz="1600" dirty="0" smtClean="0"/>
              <a:t>)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5487888"/>
          </a:xfrm>
        </p:spPr>
        <p:txBody>
          <a:bodyPr/>
          <a:lstStyle/>
          <a:p>
            <a:pPr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cs-CZ" u="sng" dirty="0" smtClean="0">
                <a:solidFill>
                  <a:srgbClr val="00B0F0"/>
                </a:solidFill>
              </a:rPr>
              <a:t>5) Přerývaný rým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i="1" dirty="0" smtClean="0"/>
              <a:t>Hajej, </a:t>
            </a:r>
            <a:r>
              <a:rPr lang="cs-CZ" i="1" dirty="0" err="1" smtClean="0"/>
              <a:t>dadej</a:t>
            </a:r>
            <a:r>
              <a:rPr lang="cs-CZ" i="1" dirty="0" smtClean="0"/>
              <a:t>, můj synáčku		</a:t>
            </a:r>
            <a:r>
              <a:rPr lang="cs-CZ" b="1" dirty="0" smtClean="0">
                <a:solidFill>
                  <a:srgbClr val="00B0F0"/>
                </a:solidFill>
              </a:rPr>
              <a:t>A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i="1" dirty="0" smtClean="0"/>
              <a:t>s zelenými vlásky!			</a:t>
            </a:r>
            <a:r>
              <a:rPr lang="cs-CZ" b="1" dirty="0" smtClean="0">
                <a:solidFill>
                  <a:srgbClr val="00B0F0"/>
                </a:solidFill>
              </a:rPr>
              <a:t>B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i="1" dirty="0" smtClean="0"/>
              <a:t>Nevdala se tvá matička		</a:t>
            </a:r>
            <a:r>
              <a:rPr lang="cs-CZ" b="1" dirty="0" smtClean="0">
                <a:solidFill>
                  <a:srgbClr val="00B0F0"/>
                </a:solidFill>
              </a:rPr>
              <a:t>C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i="1" dirty="0" smtClean="0"/>
              <a:t>ve příbytek lásky.			</a:t>
            </a:r>
            <a:r>
              <a:rPr lang="cs-CZ" b="1" dirty="0" smtClean="0">
                <a:solidFill>
                  <a:srgbClr val="00B0F0"/>
                </a:solidFill>
              </a:rPr>
              <a:t>B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sz="1600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sz="1600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1600" dirty="0" smtClean="0"/>
              <a:t>(Karel Jaromír Erben - </a:t>
            </a:r>
            <a:r>
              <a:rPr lang="cs-CZ" sz="1600" i="1" dirty="0" smtClean="0"/>
              <a:t>Vodník</a:t>
            </a:r>
            <a:r>
              <a:rPr lang="cs-CZ" sz="1600" dirty="0" smtClean="0"/>
              <a:t>)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4400" b="1" dirty="0" smtClean="0">
              <a:solidFill>
                <a:srgbClr val="00B0F0"/>
              </a:solidFill>
            </a:endParaRPr>
          </a:p>
          <a:p>
            <a:pPr algn="ctr">
              <a:buNone/>
            </a:pPr>
            <a:r>
              <a:rPr lang="cs-CZ" sz="4400" b="1" dirty="0" smtClean="0">
                <a:solidFill>
                  <a:srgbClr val="00B0F0"/>
                </a:solidFill>
              </a:rPr>
              <a:t>Ve verši podtrhni vždy poslední </a:t>
            </a:r>
          </a:p>
          <a:p>
            <a:pPr algn="ctr">
              <a:buNone/>
            </a:pPr>
            <a:r>
              <a:rPr lang="cs-CZ" sz="4400" b="1" dirty="0" smtClean="0">
                <a:solidFill>
                  <a:srgbClr val="00B0F0"/>
                </a:solidFill>
              </a:rPr>
              <a:t>slovo a přiřaď druhy rýmů.</a:t>
            </a:r>
          </a:p>
          <a:p>
            <a:pPr algn="ctr">
              <a:buNone/>
            </a:pPr>
            <a:r>
              <a:rPr lang="cs-CZ" sz="4400" b="1" dirty="0" smtClean="0">
                <a:solidFill>
                  <a:srgbClr val="00B0F0"/>
                </a:solidFill>
              </a:rPr>
              <a:t>Poté dopiš správné schéma rýmů.</a:t>
            </a:r>
            <a:endParaRPr lang="cs-CZ" sz="44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892480" cy="64087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i="1" dirty="0" smtClean="0"/>
              <a:t>Babi pekla koláče.				Ten pes štěkal velice</a:t>
            </a:r>
          </a:p>
          <a:p>
            <a:pPr>
              <a:buNone/>
            </a:pPr>
            <a:r>
              <a:rPr lang="cs-CZ" sz="2400" i="1" dirty="0" smtClean="0"/>
              <a:t>Jen je z trouby vyndá ven, 			na kropenaté slepice.</a:t>
            </a:r>
          </a:p>
          <a:p>
            <a:pPr>
              <a:buNone/>
            </a:pPr>
            <a:r>
              <a:rPr lang="cs-CZ" sz="2400" i="1" dirty="0" smtClean="0"/>
              <a:t>každý je jimi ohromen.			Ty se ho však  nelekly,</a:t>
            </a:r>
          </a:p>
          <a:p>
            <a:pPr>
              <a:buNone/>
            </a:pPr>
            <a:r>
              <a:rPr lang="cs-CZ" sz="2400" i="1" dirty="0" smtClean="0"/>
              <a:t>Prázdný pekáč zapláče.			do kurníky utekly.</a:t>
            </a:r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endParaRPr lang="cs-CZ" sz="2400" i="1" dirty="0" smtClean="0"/>
          </a:p>
          <a:p>
            <a:pPr>
              <a:buNone/>
            </a:pPr>
            <a:r>
              <a:rPr lang="cs-CZ" sz="2400" i="1" dirty="0" smtClean="0"/>
              <a:t>Náš pes Fíček					Jedna rána, druhá rána,</a:t>
            </a:r>
          </a:p>
          <a:p>
            <a:pPr>
              <a:buNone/>
            </a:pPr>
            <a:r>
              <a:rPr lang="cs-CZ" sz="2400" i="1" dirty="0" smtClean="0"/>
              <a:t>dostal dárek –					co to může být?</a:t>
            </a:r>
          </a:p>
          <a:p>
            <a:pPr>
              <a:buNone/>
            </a:pPr>
            <a:r>
              <a:rPr lang="cs-CZ" sz="2400" i="1" dirty="0" smtClean="0"/>
              <a:t>malý míček					Na hřišti se asi staví</a:t>
            </a:r>
          </a:p>
          <a:p>
            <a:pPr>
              <a:buNone/>
            </a:pPr>
            <a:r>
              <a:rPr lang="cs-CZ" sz="2400" i="1" dirty="0" smtClean="0"/>
              <a:t>a dobrý párek.				fotbalová brána!</a:t>
            </a:r>
            <a:endParaRPr lang="cs-CZ" sz="2400" i="1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1187624" y="2276872"/>
            <a:ext cx="2160240" cy="936104"/>
          </a:xfrm>
          <a:prstGeom prst="flowChartTerminato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Obkročný</a:t>
            </a:r>
            <a:endParaRPr lang="cs-CZ" sz="2000" b="1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1475656" y="5517232"/>
            <a:ext cx="2160240" cy="936104"/>
          </a:xfrm>
          <a:prstGeom prst="flowChartTerminato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Střídavý</a:t>
            </a:r>
            <a:endParaRPr lang="cs-CZ" sz="2000" b="1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3275856" y="3861048"/>
            <a:ext cx="2160240" cy="936104"/>
          </a:xfrm>
          <a:prstGeom prst="flowChartTerminato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Sdružený</a:t>
            </a:r>
            <a:endParaRPr lang="cs-CZ" sz="2000" b="1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4139952" y="2492896"/>
            <a:ext cx="2160240" cy="936104"/>
          </a:xfrm>
          <a:prstGeom prst="flowChartTerminato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Přerývaný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72008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Řešení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911824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i="1" dirty="0" smtClean="0"/>
              <a:t>„Babi pekla…“ – obkročný – ABBA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i="1" dirty="0" smtClean="0"/>
              <a:t>„Náš pes…“ – střídavý – ABAB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i="1" dirty="0" smtClean="0"/>
              <a:t>„Ten pes…“ – sdružený – AABB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800" i="1" dirty="0" smtClean="0"/>
              <a:t>„Jedna rána…“ – přerývaný – ABCA</a:t>
            </a:r>
          </a:p>
          <a:p>
            <a:pPr>
              <a:buNone/>
            </a:pPr>
            <a:endParaRPr lang="cs-CZ" sz="2800" i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19256" cy="604867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B0F0"/>
                </a:solidFill>
              </a:rPr>
              <a:t>Rytmus </a:t>
            </a:r>
            <a:r>
              <a:rPr lang="cs-CZ" sz="2400" dirty="0" smtClean="0"/>
              <a:t>- pravidelné opakování zvukových prvků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B0F0"/>
                </a:solidFill>
              </a:rPr>
              <a:t>               </a:t>
            </a:r>
            <a:r>
              <a:rPr lang="cs-CZ" sz="2400" dirty="0" smtClean="0"/>
              <a:t>- rytmus vytváří přízvuk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sz="2400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b="1" i="1" u="sng" dirty="0" smtClean="0"/>
              <a:t>Básnické prostředky: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sz="1200" b="1" i="1" u="sng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B0F0"/>
                </a:solidFill>
              </a:rPr>
              <a:t>Epiteton</a:t>
            </a:r>
            <a:r>
              <a:rPr lang="cs-CZ" sz="2400" dirty="0" smtClean="0">
                <a:solidFill>
                  <a:srgbClr val="00B0F0"/>
                </a:solidFill>
              </a:rPr>
              <a:t> – </a:t>
            </a:r>
            <a:r>
              <a:rPr lang="cs-CZ" sz="2400" dirty="0" smtClean="0"/>
              <a:t>básnický přívlastek, umělecký jazykový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                    prostředek, který zdůrazňuje určitou vlastnost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		        osoby, předmětu nebo jevu, případně autorův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		        hodnotící nebo citový vztah k nim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       </a:t>
            </a:r>
            <a:r>
              <a:rPr lang="cs-CZ" sz="2400" dirty="0" smtClean="0">
                <a:solidFill>
                  <a:srgbClr val="00B0F0"/>
                </a:solidFill>
              </a:rPr>
              <a:t>př. </a:t>
            </a:r>
            <a:r>
              <a:rPr lang="cs-CZ" sz="2400" i="1" dirty="0" smtClean="0"/>
              <a:t>šedý vlk</a:t>
            </a:r>
            <a:r>
              <a:rPr lang="cs-CZ" sz="2400" dirty="0" smtClean="0"/>
              <a:t> ⇒ vlk je sám o sobě šedý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             </a:t>
            </a:r>
            <a:r>
              <a:rPr lang="cs-CZ" sz="2400" i="1" dirty="0" smtClean="0"/>
              <a:t>voňavá růže, bílý sníh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352928" cy="5832648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B0F0"/>
                </a:solidFill>
              </a:rPr>
              <a:t>Přirovnání</a:t>
            </a:r>
            <a:r>
              <a:rPr lang="cs-CZ" dirty="0" smtClean="0">
                <a:solidFill>
                  <a:srgbClr val="00B0F0"/>
                </a:solidFill>
              </a:rPr>
              <a:t> - </a:t>
            </a:r>
            <a:r>
              <a:rPr lang="cs-CZ" dirty="0" smtClean="0"/>
              <a:t>dělí se na to, co přirovnáváme a na to, co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                       charakterizujeme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00B0F0"/>
                </a:solidFill>
              </a:rPr>
              <a:t>              př. </a:t>
            </a:r>
            <a:r>
              <a:rPr lang="cs-CZ" i="1" dirty="0" smtClean="0"/>
              <a:t>hezká jako princezna, hladový jako vlk, 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i="1" dirty="0" smtClean="0"/>
              <a:t>                   myšlenka se pírkem chvěla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sz="1900" i="1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B0F0"/>
                </a:solidFill>
              </a:rPr>
              <a:t>Personifikace </a:t>
            </a:r>
            <a:r>
              <a:rPr lang="cs-CZ" dirty="0" smtClean="0"/>
              <a:t>= zosobnění; přenesení lidských vlastností na 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                              zvířata a věci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b="1" dirty="0" smtClean="0"/>
              <a:t>                             </a:t>
            </a:r>
            <a:r>
              <a:rPr lang="cs-CZ" dirty="0" smtClean="0"/>
              <a:t>- zvláštní druh metafory</a:t>
            </a:r>
            <a:br>
              <a:rPr lang="cs-CZ" dirty="0" smtClean="0"/>
            </a:br>
            <a:r>
              <a:rPr lang="cs-CZ" dirty="0" smtClean="0">
                <a:solidFill>
                  <a:srgbClr val="00B0F0"/>
                </a:solidFill>
              </a:rPr>
              <a:t>           př. </a:t>
            </a:r>
            <a:r>
              <a:rPr lang="cs-CZ" i="1" dirty="0" smtClean="0"/>
              <a:t>o lásce šeptal tichý mech </a:t>
            </a:r>
            <a:r>
              <a:rPr lang="cs-CZ" sz="1500" dirty="0" smtClean="0"/>
              <a:t>(Mácha), </a:t>
            </a:r>
            <a:r>
              <a:rPr lang="cs-CZ" i="1" dirty="0" smtClean="0"/>
              <a:t>stromy šeptají,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i="1" dirty="0" smtClean="0"/>
              <a:t>                     po dvoře chodí vítr jako chlap …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764704"/>
            <a:ext cx="8640960" cy="5904656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B0F0"/>
                </a:solidFill>
              </a:rPr>
              <a:t>Metafora</a:t>
            </a:r>
            <a:r>
              <a:rPr lang="cs-CZ" sz="2400" dirty="0" smtClean="0">
                <a:solidFill>
                  <a:srgbClr val="00B0F0"/>
                </a:solidFill>
              </a:rPr>
              <a:t> – </a:t>
            </a:r>
            <a:r>
              <a:rPr lang="cs-CZ" sz="2400" dirty="0" smtClean="0"/>
              <a:t>přenesení významu na základě podobnosti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                   - obrazné pojmenování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B0F0"/>
                </a:solidFill>
              </a:rPr>
              <a:t>           př. </a:t>
            </a:r>
            <a:r>
              <a:rPr lang="cs-CZ" sz="2400" i="1" dirty="0" smtClean="0"/>
              <a:t>v moři z modrých krajek (Nezval)</a:t>
            </a:r>
            <a:r>
              <a:rPr lang="cs-CZ" sz="1600" dirty="0" smtClean="0"/>
              <a:t>-&gt; podobnost založena na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1600" dirty="0" smtClean="0"/>
              <a:t>                         pěně vln, která vyvolává představu krajek., </a:t>
            </a:r>
            <a:r>
              <a:rPr lang="cs-CZ" sz="2400" i="1" dirty="0" smtClean="0"/>
              <a:t>bledá tvář luny (Mácha),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i="1" dirty="0" smtClean="0"/>
              <a:t>                 kapka štěstí, hlava rodiny …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sz="2400" i="1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B0F0"/>
                </a:solidFill>
              </a:rPr>
              <a:t>Metonymie - </a:t>
            </a:r>
            <a:r>
              <a:rPr lang="cs-CZ" sz="2400" dirty="0" smtClean="0"/>
              <a:t>přenesení významu na základě souvislosti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                        (přenášení významu jedné věci na jinou, která s ní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                         souvisí)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B0F0"/>
                </a:solidFill>
              </a:rPr>
              <a:t>            př. </a:t>
            </a:r>
            <a:r>
              <a:rPr lang="cs-CZ" sz="2400" i="1" dirty="0" smtClean="0"/>
              <a:t>čteme Haška, Čapka </a:t>
            </a:r>
            <a:r>
              <a:rPr lang="cs-CZ" sz="1600" dirty="0" smtClean="0"/>
              <a:t>(čteme jejich knihy), </a:t>
            </a:r>
            <a:r>
              <a:rPr lang="cs-CZ" sz="2400" i="1" dirty="0" smtClean="0"/>
              <a:t>jíme snídani </a:t>
            </a:r>
            <a:r>
              <a:rPr lang="cs-CZ" sz="1600" dirty="0" smtClean="0"/>
              <a:t>(jíme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1600" dirty="0" smtClean="0"/>
              <a:t>                          rohlíky, chléb, máslo …), </a:t>
            </a:r>
            <a:r>
              <a:rPr lang="cs-CZ" sz="2400" dirty="0" smtClean="0"/>
              <a:t>s tebou je kříž </a:t>
            </a:r>
            <a:r>
              <a:rPr lang="cs-CZ" sz="1600" dirty="0" smtClean="0"/>
              <a:t>(trápení)</a:t>
            </a:r>
            <a:endParaRPr lang="cs-CZ" sz="16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424936" cy="6165304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B0F0"/>
                </a:solidFill>
              </a:rPr>
              <a:t>Ironie – </a:t>
            </a:r>
            <a:r>
              <a:rPr lang="cs-CZ" sz="2400" dirty="0" smtClean="0"/>
              <a:t>kladné hodnocení, ve skutečnosti má opačný význam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             - někoho chválíme, ale z kontextu je jasné, že myslíme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               pravým opak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B0F0"/>
                </a:solidFill>
              </a:rPr>
              <a:t>         př. </a:t>
            </a:r>
            <a:r>
              <a:rPr lang="cs-CZ" sz="2400" i="1" dirty="0" smtClean="0"/>
              <a:t>oslí uši právě dobře ke koruně sluší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sz="2400" b="1" dirty="0" smtClean="0">
              <a:solidFill>
                <a:srgbClr val="00B0F0"/>
              </a:solidFill>
            </a:endParaRP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B0F0"/>
                </a:solidFill>
              </a:rPr>
              <a:t>Alegorie = </a:t>
            </a:r>
            <a:r>
              <a:rPr lang="cs-CZ" sz="2400" dirty="0" smtClean="0"/>
              <a:t>jinotaj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                 - skrytý význam (úkolem je skrýt pravý význam)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B0F0"/>
                </a:solidFill>
              </a:rPr>
              <a:t>          př. </a:t>
            </a:r>
            <a:r>
              <a:rPr lang="cs-CZ" sz="2400" i="1" dirty="0" smtClean="0"/>
              <a:t>bajka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sz="2400" i="1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B0F0"/>
                </a:solidFill>
              </a:rPr>
              <a:t>Hyperbola = </a:t>
            </a:r>
            <a:r>
              <a:rPr lang="cs-CZ" sz="2400" dirty="0" smtClean="0"/>
              <a:t>nadsázka; zveličení skutečnosti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B0F0"/>
                </a:solidFill>
              </a:rPr>
              <a:t>           př. </a:t>
            </a:r>
            <a:r>
              <a:rPr lang="cs-CZ" sz="2400" i="1" dirty="0" smtClean="0"/>
              <a:t>Neviděl jsem tě celou věčnost. Usměj se na mě, 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i="1" dirty="0" smtClean="0"/>
              <a:t>                 umírám </a:t>
            </a:r>
            <a:r>
              <a:rPr lang="cs-CZ" sz="1400" i="1" dirty="0" smtClean="0"/>
              <a:t>(J. Seifert), </a:t>
            </a:r>
            <a:r>
              <a:rPr lang="cs-CZ" sz="2400" i="1" dirty="0" smtClean="0"/>
              <a:t>stokrát děkuji</a:t>
            </a:r>
            <a:endParaRPr lang="cs-CZ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Přiřaď básnický prostředek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5472608"/>
          </a:xfrm>
        </p:spPr>
        <p:txBody>
          <a:bodyPr>
            <a:normAutofit lnSpcReduction="10000"/>
          </a:bodyPr>
          <a:lstStyle/>
          <a:p>
            <a:pPr>
              <a:lnSpc>
                <a:spcPct val="16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B0F0"/>
                </a:solidFill>
              </a:rPr>
              <a:t>Epiteton</a:t>
            </a:r>
            <a:r>
              <a:rPr lang="cs-CZ" dirty="0" smtClean="0"/>
              <a:t>			</a:t>
            </a:r>
            <a:r>
              <a:rPr lang="cs-CZ" sz="2400" i="1" dirty="0" smtClean="0"/>
              <a:t>Pavel chodí do sedmičky a Vašek do</a:t>
            </a:r>
          </a:p>
          <a:p>
            <a:pPr>
              <a:lnSpc>
                <a:spcPct val="16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B0F0"/>
                </a:solidFill>
              </a:rPr>
              <a:t>Metonymie</a:t>
            </a:r>
            <a:r>
              <a:rPr lang="cs-CZ" dirty="0" smtClean="0"/>
              <a:t>			</a:t>
            </a:r>
            <a:r>
              <a:rPr lang="cs-CZ" sz="2400" i="1" dirty="0" smtClean="0"/>
              <a:t>áčka</a:t>
            </a:r>
          </a:p>
          <a:p>
            <a:pPr>
              <a:lnSpc>
                <a:spcPct val="160000"/>
              </a:lnSpc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00B0F0"/>
                </a:solidFill>
              </a:rPr>
              <a:t>Ironie</a:t>
            </a:r>
            <a:r>
              <a:rPr lang="cs-CZ" sz="2400" dirty="0" smtClean="0"/>
              <a:t>	</a:t>
            </a:r>
            <a:r>
              <a:rPr lang="cs-CZ" sz="2400" i="1" dirty="0" smtClean="0"/>
              <a:t>		</a:t>
            </a:r>
            <a:r>
              <a:rPr lang="cs-CZ" dirty="0" smtClean="0"/>
              <a:t>	</a:t>
            </a:r>
            <a:r>
              <a:rPr lang="cs-CZ" sz="2400" i="1" dirty="0" smtClean="0"/>
              <a:t>růžový večer, zelený trávníček</a:t>
            </a:r>
          </a:p>
          <a:p>
            <a:pPr>
              <a:lnSpc>
                <a:spcPct val="16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B0F0"/>
                </a:solidFill>
              </a:rPr>
              <a:t>Alegorie</a:t>
            </a:r>
            <a:r>
              <a:rPr lang="cs-CZ" dirty="0" smtClean="0"/>
              <a:t>			</a:t>
            </a:r>
            <a:r>
              <a:rPr lang="cs-CZ" sz="2400" i="1" dirty="0" smtClean="0"/>
              <a:t>dveře ten večer bečely dokořán</a:t>
            </a:r>
          </a:p>
          <a:p>
            <a:pPr>
              <a:lnSpc>
                <a:spcPct val="16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B0F0"/>
                </a:solidFill>
              </a:rPr>
              <a:t>Personifikace</a:t>
            </a:r>
            <a:r>
              <a:rPr lang="cs-CZ" dirty="0" smtClean="0"/>
              <a:t>		</a:t>
            </a:r>
            <a:r>
              <a:rPr lang="cs-CZ" sz="2400" i="1" dirty="0" smtClean="0"/>
              <a:t>miliontý třikrát stotisící první </a:t>
            </a:r>
          </a:p>
          <a:p>
            <a:pPr>
              <a:lnSpc>
                <a:spcPct val="16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B0F0"/>
                </a:solidFill>
              </a:rPr>
              <a:t>Přirovnání</a:t>
            </a:r>
            <a:r>
              <a:rPr lang="cs-CZ" dirty="0" smtClean="0"/>
              <a:t>			</a:t>
            </a:r>
            <a:r>
              <a:rPr lang="cs-CZ" sz="2400" i="1" dirty="0" smtClean="0"/>
              <a:t>telegram</a:t>
            </a:r>
          </a:p>
          <a:p>
            <a:pPr>
              <a:lnSpc>
                <a:spcPct val="16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B0F0"/>
                </a:solidFill>
              </a:rPr>
              <a:t>Hyperbola</a:t>
            </a:r>
            <a:r>
              <a:rPr lang="cs-CZ" dirty="0" smtClean="0"/>
              <a:t>			</a:t>
            </a:r>
            <a:r>
              <a:rPr lang="cs-CZ" sz="2400" i="1" dirty="0" smtClean="0"/>
              <a:t>„Ty jsi ale moudrá hlava“</a:t>
            </a:r>
          </a:p>
          <a:p>
            <a:pPr>
              <a:lnSpc>
                <a:spcPct val="160000"/>
              </a:lnSpc>
              <a:spcBef>
                <a:spcPts val="0"/>
              </a:spcBef>
              <a:buNone/>
            </a:pPr>
            <a:r>
              <a:rPr lang="cs-CZ" dirty="0" smtClean="0"/>
              <a:t>					</a:t>
            </a:r>
            <a:r>
              <a:rPr lang="cs-CZ" sz="2400" i="1" dirty="0" smtClean="0"/>
              <a:t>krade jako straka</a:t>
            </a:r>
          </a:p>
          <a:p>
            <a:pPr>
              <a:lnSpc>
                <a:spcPct val="160000"/>
              </a:lnSpc>
              <a:spcBef>
                <a:spcPts val="0"/>
              </a:spcBef>
              <a:buNone/>
            </a:pPr>
            <a:r>
              <a:rPr lang="cs-CZ" dirty="0" smtClean="0"/>
              <a:t>					</a:t>
            </a:r>
            <a:r>
              <a:rPr lang="cs-CZ" sz="2400" i="1" dirty="0" smtClean="0"/>
              <a:t>Vrána a liška</a:t>
            </a:r>
            <a:endParaRPr lang="cs-CZ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Metodika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712968" cy="532859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Prezentace slouží k výkladu tematického celku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versologie. Úvodní snímky jsou pro připomenutí základního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dělení literatury. Poté se Ž naučí základní jednotky a pojmy z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básnictví.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Na procvičení rýmů je utvořen snímek 13.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Další snímky jsou zaměřeny na básnické prostředky (výklad a k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tomu příklady).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Snímek 19 je určen k poznání základních básnických prostředků.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78069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291264" cy="483981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Epiteton- </a:t>
            </a:r>
            <a:r>
              <a:rPr lang="cs-CZ" sz="2400" i="1" dirty="0" smtClean="0"/>
              <a:t>růžový večer, zelený trávníček </a:t>
            </a:r>
            <a:r>
              <a:rPr lang="cs-CZ" sz="2400" dirty="0" smtClean="0"/>
              <a:t>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Metonymie - </a:t>
            </a:r>
            <a:r>
              <a:rPr lang="cs-CZ" sz="2400" i="1" dirty="0" smtClean="0"/>
              <a:t>Pavel chodí do sedmičky a Vašek do áčka</a:t>
            </a:r>
            <a:endParaRPr lang="cs-CZ" sz="2400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 ironie - „Ty jsi ale moudrá hlava“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Alegorie - Vrána a liška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Personifikace - </a:t>
            </a:r>
            <a:r>
              <a:rPr lang="cs-CZ" sz="2400" i="1" dirty="0" smtClean="0"/>
              <a:t>dveře ten večer bečely dokořán</a:t>
            </a:r>
            <a:endParaRPr lang="cs-CZ" sz="2400" dirty="0" smtClean="0"/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Přirovnání - krade jako straka 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400" dirty="0" smtClean="0"/>
              <a:t>Hyperbola - </a:t>
            </a:r>
            <a:r>
              <a:rPr lang="cs-CZ" sz="2400" i="1" dirty="0" smtClean="0"/>
              <a:t>miliontý třikrát stotisící první telegram </a:t>
            </a:r>
            <a:endParaRPr lang="cs-CZ" sz="2400" dirty="0" smtClean="0"/>
          </a:p>
          <a:p>
            <a:pPr>
              <a:buNone/>
            </a:pPr>
            <a:r>
              <a:rPr lang="cs-CZ" dirty="0" smtClean="0"/>
              <a:t>			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19256" cy="5487888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b="1" u="sng" dirty="0" smtClean="0"/>
              <a:t>Použité zdroje: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mtClean="0"/>
              <a:t>Obrázky </a:t>
            </a:r>
            <a:r>
              <a:rPr lang="cs-CZ" dirty="0" smtClean="0"/>
              <a:t>jsou dostupné pod licencí Microsoft na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Office.</a:t>
            </a:r>
            <a:r>
              <a:rPr lang="cs-CZ" dirty="0" err="1" smtClean="0"/>
              <a:t>com</a:t>
            </a:r>
            <a:r>
              <a:rPr lang="cs-CZ" dirty="0" smtClean="0"/>
              <a:t>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245</TotalTime>
  <Words>715</Words>
  <Application>Microsoft Office PowerPoint</Application>
  <PresentationFormat>Předvádění na obrazovce (4:3)</PresentationFormat>
  <Paragraphs>220</Paragraphs>
  <Slides>22</Slides>
  <Notes>22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Tok</vt:lpstr>
      <vt:lpstr>Snímek 1</vt:lpstr>
      <vt:lpstr>Literární druhy</vt:lpstr>
      <vt:lpstr>    LYRIKA    </vt:lpstr>
      <vt:lpstr>Snímek 4</vt:lpstr>
      <vt:lpstr>Jaroslav Seifert - Tatínkova dýmka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Řešení</vt:lpstr>
      <vt:lpstr>Snímek 15</vt:lpstr>
      <vt:lpstr>Snímek 16</vt:lpstr>
      <vt:lpstr>Snímek 17</vt:lpstr>
      <vt:lpstr>Snímek 18</vt:lpstr>
      <vt:lpstr>Přiřaď básnický prostředek</vt:lpstr>
      <vt:lpstr>Metodika</vt:lpstr>
      <vt:lpstr>Řešení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Janička</dc:creator>
  <cp:lastModifiedBy>Vaše jméno</cp:lastModifiedBy>
  <cp:revision>37</cp:revision>
  <dcterms:created xsi:type="dcterms:W3CDTF">2012-01-29T17:31:41Z</dcterms:created>
  <dcterms:modified xsi:type="dcterms:W3CDTF">2012-06-11T21:09:46Z</dcterms:modified>
</cp:coreProperties>
</file>