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70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9" r:id="rId10"/>
    <p:sldId id="265" r:id="rId11"/>
    <p:sldId id="266" r:id="rId12"/>
    <p:sldId id="267" r:id="rId13"/>
    <p:sldId id="271" r:id="rId14"/>
    <p:sldId id="27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C0D19F-4611-47CA-9C45-5DF669432B0D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39E239-F466-4853-AC5B-45CE5E4B6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9E239-F466-4853-AC5B-45CE5E4B6F1A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FAAFCB0-DA03-4BB8-B0FD-5FDE1D2D8573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19133A-4801-4696-A5D6-0BC5EC98BA1A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D32A69-2DA3-4A42-A487-3290B7EF5863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5324DB8-B365-4473-8A72-1BA1745B922D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C95724-1CD2-4754-99FF-3B458E90E37A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7889C89-FC58-4D93-BC0B-EEB3D21E9F48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2D6BF9-F1EE-4AF3-B78A-D971D437F29C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9E239-F466-4853-AC5B-45CE5E4B6F1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FDAF85-DE46-4342-9644-E10399E892A9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6F8978-FC4C-4502-86B7-52DAFE644489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4E7D539-212F-4300-9CBB-D8644467E0DA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9E239-F466-4853-AC5B-45CE5E4B6F1A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9E239-F466-4853-AC5B-45CE5E4B6F1A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4808845-28BE-4342-9954-9CEDBAAB5E01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7C07F93-3C1D-4E06-B59B-CB50683A577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95536" y="-167340"/>
            <a:ext cx="7776864" cy="683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VY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_12_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INOVACE_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C6.01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Autor: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Mgr. Nováková Jana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Datum vytvoření: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listopad 2011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6.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Vzdělávací oblast: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Jazyk a jazyková komunikace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Vzdělávací obor: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Český jazyk a literatura (literární výchova)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Tematický okruh: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Pohádka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Téma: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Žánr pohádka, představitelé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anička\AppData\Local\Microsoft\Windows\Temporary Internet Files\Content.IE5\MJ6ZS3ZR\MP90044910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20688"/>
            <a:ext cx="3358357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Oválný popisek 3"/>
          <p:cNvSpPr/>
          <p:nvPr/>
        </p:nvSpPr>
        <p:spPr>
          <a:xfrm>
            <a:off x="4139952" y="2420888"/>
            <a:ext cx="4536504" cy="2736304"/>
          </a:xfrm>
          <a:prstGeom prst="wedgeEllipseCallout">
            <a:avLst>
              <a:gd name="adj1" fmla="val -70059"/>
              <a:gd name="adj2" fmla="val -62055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Budu vám vyprávět…</a:t>
            </a:r>
          </a:p>
          <a:p>
            <a:pPr algn="ctr"/>
            <a:r>
              <a:rPr lang="cs-CZ" sz="2400" b="1" dirty="0" smtClean="0"/>
              <a:t>Dnes třeba o…</a:t>
            </a:r>
          </a:p>
          <a:p>
            <a:pPr algn="ctr"/>
            <a:endParaRPr lang="cs-CZ" sz="24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POHÁDCE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/>
        </p:nvSpPr>
        <p:spPr>
          <a:xfrm>
            <a:off x="952500" y="285750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>
          <a:xfrm>
            <a:off x="323528" y="2708920"/>
            <a:ext cx="8435975" cy="3888432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základní žánr lidové slovesnosti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nadpřirozené postavy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nejstarší pohádky pochází z Orientu a Indie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původně určeny dospělým - lidé si je </a:t>
            </a:r>
            <a:r>
              <a:rPr lang="cs-CZ" dirty="0" smtClean="0"/>
              <a:t>vyprávěli, </a:t>
            </a:r>
            <a:r>
              <a:rPr lang="cs-CZ" dirty="0" smtClean="0"/>
              <a:t>aby se pobavili, poučili a třeba se i báli</a:t>
            </a:r>
          </a:p>
          <a:p>
            <a:pPr>
              <a:buFont typeface="Wingdings 2" pitchFamily="18" charset="2"/>
              <a:buNone/>
            </a:pPr>
            <a:endParaRPr lang="cs-CZ" dirty="0" smtClean="0"/>
          </a:p>
        </p:txBody>
      </p:sp>
      <p:pic>
        <p:nvPicPr>
          <p:cNvPr id="4" name="Picture 3" descr="C:\Users\Janička\AppData\Local\Microsoft\Windows\Temporary Internet Files\Content.IE5\QPIY70IJ\MC90043212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1650107" cy="2280917"/>
          </a:xfrm>
          <a:prstGeom prst="rect">
            <a:avLst/>
          </a:prstGeom>
          <a:noFill/>
        </p:spPr>
      </p:pic>
      <p:sp>
        <p:nvSpPr>
          <p:cNvPr id="5" name="Obláček 4"/>
          <p:cNvSpPr/>
          <p:nvPr/>
        </p:nvSpPr>
        <p:spPr>
          <a:xfrm>
            <a:off x="2411760" y="908720"/>
            <a:ext cx="4176464" cy="1296144"/>
          </a:xfrm>
          <a:prstGeom prst="cloudCallout">
            <a:avLst>
              <a:gd name="adj1" fmla="val -72639"/>
              <a:gd name="adj2" fmla="val -23946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Pohádka je: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468313" y="981074"/>
            <a:ext cx="7704088" cy="5112222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dobro vítězí nad zlem, spravedlnost nad nespravedlností, láska nad nenávistí …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pohádky se nejprve vyprávěly, poté byly zapsány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můžete se setkat i s názvem báchorka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cs-CZ" dirty="0" smtClean="0"/>
          </a:p>
        </p:txBody>
      </p:sp>
      <p:pic>
        <p:nvPicPr>
          <p:cNvPr id="2050" name="Picture 2" descr="C:\Users\Janička\AppData\Local\Microsoft\Windows\Temporary Internet Files\Content.IE5\MJ6ZS3ZR\MC90043216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564904"/>
            <a:ext cx="1695946" cy="3955050"/>
          </a:xfrm>
          <a:prstGeom prst="rect">
            <a:avLst/>
          </a:prstGeom>
          <a:noFill/>
        </p:spPr>
      </p:pic>
      <p:sp>
        <p:nvSpPr>
          <p:cNvPr id="4" name="Obláček 3"/>
          <p:cNvSpPr/>
          <p:nvPr/>
        </p:nvSpPr>
        <p:spPr>
          <a:xfrm>
            <a:off x="3491880" y="3717032"/>
            <a:ext cx="2880320" cy="1800200"/>
          </a:xfrm>
          <a:prstGeom prst="cloudCallout">
            <a:avLst>
              <a:gd name="adj1" fmla="val 93634"/>
              <a:gd name="adj2" fmla="val -9456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 dál …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0" descr="http://img.fdb.cz/galerie/n/nf248897ae5a4e8e6ef44157c344de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1484313"/>
            <a:ext cx="3840162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14" descr="Zobrazit obrázek v plné velik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4005263"/>
            <a:ext cx="3743325" cy="267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12" descr="Jak se oblékají pohádk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188913"/>
            <a:ext cx="2462213" cy="291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2" descr="http://g.idnes.cz/u/free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575" y="-3063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4" descr="http://g.idnes.cz/u/free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575" y="-3063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6" descr="http://g.idnes.cz/u/free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575" y="-3063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8" descr="http://g.idnes.cz/u/free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575" y="-3063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10" descr="http://g.idnes.cz/u/free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575" y="-3063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Picture 12" descr="http://g.idnes.cz/u/free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575" y="-3063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5" name="Picture 14" descr="http://g.idnes.cz/u/free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575" y="-3063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6" name="Picture 16" descr="http://img.ella.centrum.cz/photos/2010/02/05/21-princezn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60350"/>
            <a:ext cx="3143250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7" name="Picture 18" descr="http://media.novinky.cz/744/77441-article-pmryv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80063" y="4149725"/>
            <a:ext cx="3348037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8" name="Obdélník 13"/>
          <p:cNvSpPr>
            <a:spLocks noChangeArrowheads="1"/>
          </p:cNvSpPr>
          <p:nvPr/>
        </p:nvSpPr>
        <p:spPr bwMode="auto">
          <a:xfrm>
            <a:off x="3348038" y="333375"/>
            <a:ext cx="30241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</a:rPr>
              <a:t>Jaký je název pohádky?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78105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Druhy pohádek</a:t>
            </a:r>
          </a:p>
        </p:txBody>
      </p:sp>
      <p:sp>
        <p:nvSpPr>
          <p:cNvPr id="27651" name="Zástupný symbol pro obsah 2"/>
          <p:cNvSpPr>
            <a:spLocks noGrp="1"/>
          </p:cNvSpPr>
          <p:nvPr>
            <p:ph idx="1"/>
          </p:nvPr>
        </p:nvSpPr>
        <p:spPr>
          <a:xfrm>
            <a:off x="250825" y="1268413"/>
            <a:ext cx="8580438" cy="5056187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LIDOVÉ - autora neznáme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UMĚLÉ - autora známe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FANTASTICKÉ (kouzelné) - kouzla a kouzelné předměty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ZVÍŘECÍ - patří k nejstarším typům P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dirty="0" smtClean="0"/>
              <a:t>                    - přejímají lidské vlastnosti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LEGENDÁRNÍ (biblické) - motivy z Bible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NOVELISTICKÉ - smyšlený děj i hrdina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709613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Zařaďte postavu do pohádky</a:t>
            </a:r>
          </a:p>
        </p:txBody>
      </p:sp>
      <p:sp>
        <p:nvSpPr>
          <p:cNvPr id="2867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12875"/>
            <a:ext cx="4040188" cy="494823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A </a:t>
            </a:r>
            <a:r>
              <a:rPr lang="cs-CZ" dirty="0" smtClean="0"/>
              <a:t>– Krasomila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B</a:t>
            </a:r>
            <a:r>
              <a:rPr lang="cs-CZ" dirty="0" smtClean="0"/>
              <a:t> – </a:t>
            </a:r>
            <a:r>
              <a:rPr lang="cs-CZ" dirty="0" err="1" smtClean="0"/>
              <a:t>Kazisvět</a:t>
            </a:r>
            <a:endParaRPr lang="cs-CZ" dirty="0" smtClean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C</a:t>
            </a:r>
            <a:r>
              <a:rPr lang="cs-CZ" dirty="0" smtClean="0"/>
              <a:t> – </a:t>
            </a:r>
            <a:r>
              <a:rPr lang="cs-CZ" dirty="0" err="1" smtClean="0"/>
              <a:t>Ája</a:t>
            </a:r>
            <a:endParaRPr lang="cs-CZ" dirty="0" smtClean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D</a:t>
            </a:r>
            <a:r>
              <a:rPr lang="cs-CZ" dirty="0" smtClean="0"/>
              <a:t> – vlk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E</a:t>
            </a:r>
            <a:r>
              <a:rPr lang="cs-CZ" dirty="0" smtClean="0"/>
              <a:t> – Plaváček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F</a:t>
            </a:r>
            <a:r>
              <a:rPr lang="cs-CZ" dirty="0" smtClean="0"/>
              <a:t> – Jeníček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G</a:t>
            </a:r>
            <a:r>
              <a:rPr lang="cs-CZ" dirty="0" smtClean="0"/>
              <a:t> - Jiřík</a:t>
            </a:r>
          </a:p>
        </p:txBody>
      </p:sp>
      <p:sp>
        <p:nvSpPr>
          <p:cNvPr id="2867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924300" y="1412875"/>
            <a:ext cx="4968875" cy="494823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1</a:t>
            </a:r>
            <a:r>
              <a:rPr lang="cs-CZ" dirty="0" smtClean="0"/>
              <a:t> – Princezna se zlatou hvězdou na čele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2</a:t>
            </a:r>
            <a:r>
              <a:rPr lang="cs-CZ" dirty="0" smtClean="0"/>
              <a:t> – O perníkové chaloupce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3</a:t>
            </a:r>
            <a:r>
              <a:rPr lang="cs-CZ" dirty="0" smtClean="0"/>
              <a:t> – Zlatovláska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4</a:t>
            </a:r>
            <a:r>
              <a:rPr lang="cs-CZ" dirty="0" smtClean="0"/>
              <a:t> – Tři zlaté vlasy děda Vševěda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5</a:t>
            </a:r>
            <a:r>
              <a:rPr lang="cs-CZ" dirty="0" smtClean="0"/>
              <a:t> – Potrestaná pýcha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6</a:t>
            </a:r>
            <a:r>
              <a:rPr lang="cs-CZ" dirty="0" smtClean="0"/>
              <a:t> – </a:t>
            </a:r>
            <a:r>
              <a:rPr lang="cs-CZ" dirty="0" err="1" smtClean="0"/>
              <a:t>Maxipes</a:t>
            </a:r>
            <a:r>
              <a:rPr lang="cs-CZ" dirty="0" smtClean="0"/>
              <a:t> Fík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b="1" dirty="0" smtClean="0"/>
              <a:t>7</a:t>
            </a:r>
            <a:r>
              <a:rPr lang="cs-CZ" dirty="0" smtClean="0"/>
              <a:t> – Červená karkulka</a:t>
            </a:r>
          </a:p>
        </p:txBody>
      </p:sp>
      <p:pic>
        <p:nvPicPr>
          <p:cNvPr id="1026" name="Picture 2" descr="C:\Users\Janička\AppData\Local\Microsoft\Windows\Temporary Internet Files\Content.IE5\QPFW7EXT\MC90023076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941168"/>
            <a:ext cx="1255414" cy="1702052"/>
          </a:xfrm>
          <a:prstGeom prst="rect">
            <a:avLst/>
          </a:prstGeom>
          <a:noFill/>
        </p:spPr>
      </p:pic>
      <p:pic>
        <p:nvPicPr>
          <p:cNvPr id="1027" name="Picture 3" descr="C:\Users\Janička\AppData\Local\Microsoft\Windows\Temporary Internet Files\Content.IE5\481XTB2W\MC90041561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3717032"/>
            <a:ext cx="1179299" cy="1520180"/>
          </a:xfrm>
          <a:prstGeom prst="rect">
            <a:avLst/>
          </a:prstGeom>
          <a:noFill/>
        </p:spPr>
      </p:pic>
      <p:pic>
        <p:nvPicPr>
          <p:cNvPr id="1028" name="Picture 4" descr="C:\Users\Janička\AppData\Local\Microsoft\Windows\Temporary Internet Files\Content.IE5\QPFW7EXT\MC90039652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2348880"/>
            <a:ext cx="1365039" cy="1224136"/>
          </a:xfrm>
          <a:prstGeom prst="rect">
            <a:avLst/>
          </a:prstGeom>
          <a:noFill/>
        </p:spPr>
      </p:pic>
      <p:pic>
        <p:nvPicPr>
          <p:cNvPr id="1029" name="Picture 5" descr="C:\Users\Janička\AppData\Local\Microsoft\Windows\Temporary Internet Files\Content.IE5\QPFW7EXT\MC90024092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5013176"/>
            <a:ext cx="1820570" cy="1613002"/>
          </a:xfrm>
          <a:prstGeom prst="rect">
            <a:avLst/>
          </a:prstGeom>
          <a:noFill/>
        </p:spPr>
      </p:pic>
      <p:pic>
        <p:nvPicPr>
          <p:cNvPr id="1030" name="Picture 6" descr="C:\Users\Janička\AppData\Local\Microsoft\Windows\Temporary Internet Files\Content.IE5\481XTB2W\MC90036166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56376" y="188640"/>
            <a:ext cx="899592" cy="12606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>
          <a:xfrm>
            <a:off x="251520" y="593304"/>
            <a:ext cx="8507413" cy="60040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mezi významné sběratele lidových pohádek v Evropě patří Francouz Charles </a:t>
            </a:r>
            <a:r>
              <a:rPr lang="cs-CZ" dirty="0" err="1" smtClean="0"/>
              <a:t>Perrault</a:t>
            </a:r>
            <a:r>
              <a:rPr lang="cs-CZ" dirty="0" smtClean="0"/>
              <a:t> /</a:t>
            </a:r>
            <a:r>
              <a:rPr lang="cs-CZ" dirty="0" err="1" smtClean="0"/>
              <a:t>šarl</a:t>
            </a:r>
            <a:r>
              <a:rPr lang="cs-CZ" dirty="0" smtClean="0"/>
              <a:t> pero/ - </a:t>
            </a:r>
            <a:r>
              <a:rPr lang="cs-CZ" i="1" dirty="0" smtClean="0"/>
              <a:t>Pohádky mé matky Husy</a:t>
            </a:r>
            <a:r>
              <a:rPr lang="cs-CZ" dirty="0" smtClean="0"/>
              <a:t> (vyšla v 17. st.)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 2" pitchFamily="18" charset="2"/>
              <a:buNone/>
            </a:pP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první pohádky určené dětem: Němci - Jakob a </a:t>
            </a:r>
            <a:r>
              <a:rPr lang="cs-CZ" dirty="0" err="1" smtClean="0"/>
              <a:t>Wilhelm</a:t>
            </a:r>
            <a:r>
              <a:rPr lang="cs-CZ" dirty="0" smtClean="0"/>
              <a:t> </a:t>
            </a:r>
            <a:r>
              <a:rPr lang="cs-CZ" dirty="0" err="1" smtClean="0"/>
              <a:t>Grimmové</a:t>
            </a:r>
            <a:r>
              <a:rPr lang="cs-CZ" dirty="0" smtClean="0"/>
              <a:t> - </a:t>
            </a:r>
            <a:r>
              <a:rPr lang="cs-CZ" i="1" dirty="0" smtClean="0"/>
              <a:t>Pohádky pro děti a domov </a:t>
            </a:r>
            <a:r>
              <a:rPr lang="cs-CZ" dirty="0" smtClean="0"/>
              <a:t>(19. st.)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 2" pitchFamily="18" charset="2"/>
              <a:buNone/>
            </a:pP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v Čechách a na Moravě lidové pohádky prvně zpracovali Karel Jaromír Erben, B. Němcová, Beneš Metod Kulda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an Vilímek - Karel Jaromír Erb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00808"/>
            <a:ext cx="3111766" cy="4294238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0" y="6488668"/>
            <a:ext cx="8676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900" dirty="0" smtClean="0"/>
              <a:t>[cit. 2011-11-26]. Autor: Jan Vilímek</a:t>
            </a:r>
          </a:p>
          <a:p>
            <a:pPr>
              <a:defRPr/>
            </a:pPr>
            <a:r>
              <a:rPr lang="cs-CZ" sz="900" dirty="0" smtClean="0"/>
              <a:t>Dostupný pod licencí </a:t>
            </a:r>
            <a:r>
              <a:rPr lang="cs-CZ" sz="900" dirty="0" err="1" smtClean="0"/>
              <a:t>Wikimedia</a:t>
            </a:r>
            <a:r>
              <a:rPr lang="cs-CZ" sz="900" dirty="0" smtClean="0"/>
              <a:t> </a:t>
            </a:r>
            <a:r>
              <a:rPr lang="cs-CZ" sz="900" dirty="0" err="1" smtClean="0"/>
              <a:t>Commons</a:t>
            </a:r>
            <a:r>
              <a:rPr lang="cs-CZ" sz="900" dirty="0" smtClean="0"/>
              <a:t> na www: http://cs.wikipedia.org/wiki/Soubor:Jan_Vil%C3%ADmek_-_Karel_Jarom%C3%ADr_Erben.jpg</a:t>
            </a:r>
            <a:endParaRPr lang="cs-CZ" sz="900" dirty="0"/>
          </a:p>
        </p:txBody>
      </p:sp>
      <p:pic>
        <p:nvPicPr>
          <p:cNvPr id="2050" name="Picture 2" descr="Soubor:Jan Vilímek - Božena Němcová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548680"/>
            <a:ext cx="2952328" cy="3776965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95536" y="0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900" dirty="0" smtClean="0"/>
              <a:t>[cit. 2011-12-27]. Autor: Jan Vilímek</a:t>
            </a:r>
          </a:p>
          <a:p>
            <a:pPr algn="r">
              <a:defRPr/>
            </a:pPr>
            <a:r>
              <a:rPr lang="cs-CZ" sz="900" dirty="0" smtClean="0"/>
              <a:t>Dostupný pod licencí </a:t>
            </a:r>
            <a:r>
              <a:rPr lang="cs-CZ" sz="900" dirty="0" err="1" smtClean="0"/>
              <a:t>Wikimedia</a:t>
            </a:r>
            <a:r>
              <a:rPr lang="cs-CZ" sz="900" dirty="0" smtClean="0"/>
              <a:t> </a:t>
            </a:r>
            <a:r>
              <a:rPr lang="cs-CZ" sz="900" dirty="0" err="1" smtClean="0"/>
              <a:t>Commons</a:t>
            </a:r>
            <a:r>
              <a:rPr lang="cs-CZ" sz="900" dirty="0" smtClean="0"/>
              <a:t> na www: http://cs.wikipedia.org/wiki/Soubor:Jan_Vil%C3%ADmek_-_Bo%C5%BEena_N%C4%9Bmcov%C3%A1.jpg</a:t>
            </a:r>
            <a:endParaRPr lang="cs-CZ" sz="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779463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Představitelé</a:t>
            </a:r>
          </a:p>
        </p:txBody>
      </p:sp>
      <p:sp>
        <p:nvSpPr>
          <p:cNvPr id="30723" name="Zástupný symbol pro obsah 2"/>
          <p:cNvSpPr>
            <a:spLocks noGrp="1"/>
          </p:cNvSpPr>
          <p:nvPr>
            <p:ph idx="1"/>
          </p:nvPr>
        </p:nvSpPr>
        <p:spPr>
          <a:xfrm>
            <a:off x="179388" y="908720"/>
            <a:ext cx="8964612" cy="576036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u="sng" dirty="0" smtClean="0"/>
              <a:t>Karel Jaromír Erben </a:t>
            </a:r>
            <a:r>
              <a:rPr lang="cs-CZ" sz="2400" dirty="0" smtClean="0"/>
              <a:t>- Jabloňová panna, Zlatovláska,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400" dirty="0" smtClean="0"/>
              <a:t>                                         Dlouhý, Široký a Bystrozraký,           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sz="2400" dirty="0" smtClean="0"/>
              <a:t>                                         Pohádky děda Vševěda, Pták Ohnivák…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u="sng" dirty="0" smtClean="0"/>
              <a:t>Božena Němcová </a:t>
            </a:r>
            <a:r>
              <a:rPr lang="cs-CZ" sz="2400" dirty="0" smtClean="0"/>
              <a:t>- O Slunečníku, O chytré princezně…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u="sng" dirty="0" smtClean="0"/>
              <a:t>J. a W. </a:t>
            </a:r>
            <a:r>
              <a:rPr lang="cs-CZ" sz="2400" u="sng" dirty="0" err="1" smtClean="0"/>
              <a:t>Grimmové</a:t>
            </a:r>
            <a:r>
              <a:rPr lang="cs-CZ" sz="2400" u="sng" dirty="0" smtClean="0"/>
              <a:t> </a:t>
            </a:r>
            <a:r>
              <a:rPr lang="cs-CZ" sz="2400" dirty="0" smtClean="0"/>
              <a:t>– Sněhurka, Popelka, Šípková Růženka …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u="sng" dirty="0" smtClean="0"/>
              <a:t>Hans Christian Andersen </a:t>
            </a:r>
            <a:r>
              <a:rPr lang="cs-CZ" sz="2400" dirty="0" smtClean="0"/>
              <a:t>- Sněhová královna, O princezně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sz="2400" dirty="0" smtClean="0"/>
              <a:t>                                                  na hrášku,  Statečný cínový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sz="2400" dirty="0" smtClean="0"/>
              <a:t>                                                  vojáček, Ošklivé káčátko,    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sz="2400" dirty="0" smtClean="0"/>
              <a:t>                                                 Císařovy nové šaty, Malá mořská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sz="2400" dirty="0" smtClean="0"/>
              <a:t>                                                  víla…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sah 2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568860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sz="2400" u="sng" dirty="0" smtClean="0"/>
              <a:t>J. R. R. Tolkien </a:t>
            </a:r>
            <a:r>
              <a:rPr lang="cs-CZ" sz="2400" dirty="0" smtClean="0"/>
              <a:t>– Pán prstenů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sz="2400" u="sng" dirty="0" smtClean="0"/>
              <a:t>Jan Werich </a:t>
            </a:r>
            <a:r>
              <a:rPr lang="cs-CZ" sz="2400" dirty="0" smtClean="0"/>
              <a:t>- </a:t>
            </a:r>
            <a:r>
              <a:rPr lang="cs-CZ" sz="2400" dirty="0" err="1" smtClean="0"/>
              <a:t>Fimfárum</a:t>
            </a:r>
            <a:r>
              <a:rPr lang="cs-CZ" sz="2400" dirty="0" smtClean="0"/>
              <a:t>, Tři veteráni, Byl jednou jeden   </a:t>
            </a:r>
          </a:p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cs-CZ" sz="2400" dirty="0" smtClean="0"/>
              <a:t>                         král …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sz="2400" u="sng" dirty="0" smtClean="0"/>
              <a:t>Jan Drda </a:t>
            </a:r>
            <a:r>
              <a:rPr lang="cs-CZ" sz="2400" dirty="0" smtClean="0"/>
              <a:t>– Hrátky s čertem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sz="2400" u="sng" dirty="0" smtClean="0"/>
              <a:t>Karel Čapek </a:t>
            </a:r>
            <a:r>
              <a:rPr lang="cs-CZ" sz="2400" dirty="0" smtClean="0"/>
              <a:t>– Devatero pohádek, Dášenka 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sz="2400" u="sng" dirty="0" smtClean="0"/>
              <a:t>Ota Hofman </a:t>
            </a:r>
            <a:r>
              <a:rPr lang="cs-CZ" sz="2400" dirty="0" smtClean="0"/>
              <a:t>- Pan Tau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Janička\AppData\Local\Microsoft\Windows\Temporary Internet Files\Content.IE5\QPFW7EXT\MC90043586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36912"/>
            <a:ext cx="4311033" cy="3497957"/>
          </a:xfrm>
          <a:prstGeom prst="rect">
            <a:avLst/>
          </a:prstGeom>
          <a:noFill/>
        </p:spPr>
      </p:pic>
      <p:sp>
        <p:nvSpPr>
          <p:cNvPr id="4" name="Oválný popisek 3"/>
          <p:cNvSpPr/>
          <p:nvPr/>
        </p:nvSpPr>
        <p:spPr>
          <a:xfrm>
            <a:off x="3995936" y="476672"/>
            <a:ext cx="4896544" cy="2304256"/>
          </a:xfrm>
          <a:prstGeom prst="wedgeEllipseCallout">
            <a:avLst>
              <a:gd name="adj1" fmla="val -86713"/>
              <a:gd name="adj2" fmla="val 66972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Sestavte dohromady nejvíce pohádkových dvojic.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764704"/>
            <a:ext cx="8424936" cy="5184576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Řešení – slide 7:</a:t>
            </a:r>
          </a:p>
          <a:p>
            <a:pPr>
              <a:buNone/>
            </a:pPr>
            <a:r>
              <a:rPr lang="cs-CZ" i="1" dirty="0" smtClean="0">
                <a:solidFill>
                  <a:srgbClr val="FF0000"/>
                </a:solidFill>
              </a:rPr>
              <a:t>A – 5, B – 1, C – 6, D – 7, E – 4, F – 2, G – 3</a:t>
            </a: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dirty="0" smtClean="0"/>
              <a:t>Řešení - slide 12:</a:t>
            </a:r>
          </a:p>
          <a:p>
            <a:pPr>
              <a:buNone/>
            </a:pPr>
            <a:r>
              <a:rPr lang="cs-CZ" i="1" dirty="0" smtClean="0">
                <a:solidFill>
                  <a:srgbClr val="FF0000"/>
                </a:solidFill>
              </a:rPr>
              <a:t>Pejsek – kočička, Bob – Bobek, Bolek – </a:t>
            </a:r>
            <a:r>
              <a:rPr lang="cs-CZ" i="1" dirty="0" err="1" smtClean="0">
                <a:solidFill>
                  <a:srgbClr val="FF0000"/>
                </a:solidFill>
              </a:rPr>
              <a:t>Lolek</a:t>
            </a:r>
            <a:r>
              <a:rPr lang="cs-CZ" i="1" dirty="0" smtClean="0">
                <a:solidFill>
                  <a:srgbClr val="FF0000"/>
                </a:solidFill>
              </a:rPr>
              <a:t>, </a:t>
            </a:r>
            <a:r>
              <a:rPr lang="cs-CZ" i="1" dirty="0" err="1" smtClean="0">
                <a:solidFill>
                  <a:srgbClr val="FF0000"/>
                </a:solidFill>
              </a:rPr>
              <a:t>Štaflík</a:t>
            </a:r>
            <a:r>
              <a:rPr lang="cs-CZ" i="1" dirty="0" smtClean="0">
                <a:solidFill>
                  <a:srgbClr val="FF0000"/>
                </a:solidFill>
              </a:rPr>
              <a:t> – </a:t>
            </a:r>
          </a:p>
          <a:p>
            <a:pPr>
              <a:buNone/>
            </a:pPr>
            <a:r>
              <a:rPr lang="cs-CZ" i="1" dirty="0" err="1" smtClean="0">
                <a:solidFill>
                  <a:srgbClr val="FF0000"/>
                </a:solidFill>
              </a:rPr>
              <a:t>Špagetka</a:t>
            </a:r>
            <a:r>
              <a:rPr lang="cs-CZ" i="1" dirty="0" smtClean="0">
                <a:solidFill>
                  <a:srgbClr val="FF0000"/>
                </a:solidFill>
              </a:rPr>
              <a:t>, Bzuk – </a:t>
            </a:r>
            <a:r>
              <a:rPr lang="cs-CZ" i="1" dirty="0" err="1" smtClean="0">
                <a:solidFill>
                  <a:srgbClr val="FF0000"/>
                </a:solidFill>
              </a:rPr>
              <a:t>Ťuk</a:t>
            </a:r>
            <a:r>
              <a:rPr lang="cs-CZ" i="1" dirty="0" smtClean="0">
                <a:solidFill>
                  <a:srgbClr val="FF0000"/>
                </a:solidFill>
              </a:rPr>
              <a:t>, Křemílek – </a:t>
            </a:r>
            <a:r>
              <a:rPr lang="cs-CZ" i="1" dirty="0" err="1" smtClean="0">
                <a:solidFill>
                  <a:srgbClr val="FF0000"/>
                </a:solidFill>
              </a:rPr>
              <a:t>Vochomůrka</a:t>
            </a:r>
            <a:r>
              <a:rPr lang="cs-CZ" i="1" dirty="0" smtClean="0">
                <a:solidFill>
                  <a:srgbClr val="FF0000"/>
                </a:solidFill>
              </a:rPr>
              <a:t>, </a:t>
            </a:r>
            <a:r>
              <a:rPr lang="cs-CZ" i="1" dirty="0" err="1" smtClean="0">
                <a:solidFill>
                  <a:srgbClr val="FF0000"/>
                </a:solidFill>
              </a:rPr>
              <a:t>Arabela</a:t>
            </a:r>
            <a:r>
              <a:rPr lang="cs-CZ" i="1" dirty="0" smtClean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r>
              <a:rPr lang="cs-CZ" i="1" dirty="0" smtClean="0">
                <a:solidFill>
                  <a:srgbClr val="FF0000"/>
                </a:solidFill>
              </a:rPr>
              <a:t>– </a:t>
            </a:r>
            <a:r>
              <a:rPr lang="cs-CZ" i="1" dirty="0" err="1" smtClean="0">
                <a:solidFill>
                  <a:srgbClr val="FF0000"/>
                </a:solidFill>
              </a:rPr>
              <a:t>Rumburak</a:t>
            </a:r>
            <a:r>
              <a:rPr lang="cs-CZ" i="1" dirty="0" smtClean="0">
                <a:solidFill>
                  <a:srgbClr val="FF0000"/>
                </a:solidFill>
              </a:rPr>
              <a:t>, Káťa – Škubánek, Jindřich – Eliška, Princ – </a:t>
            </a:r>
          </a:p>
          <a:p>
            <a:pPr>
              <a:buNone/>
            </a:pPr>
            <a:r>
              <a:rPr lang="cs-CZ" i="1" dirty="0" smtClean="0">
                <a:solidFill>
                  <a:srgbClr val="FF0000"/>
                </a:solidFill>
              </a:rPr>
              <a:t>Večernice, Tom – </a:t>
            </a:r>
            <a:r>
              <a:rPr lang="cs-CZ" i="1" dirty="0" err="1" smtClean="0">
                <a:solidFill>
                  <a:srgbClr val="FF0000"/>
                </a:solidFill>
              </a:rPr>
              <a:t>Jerry</a:t>
            </a:r>
            <a:r>
              <a:rPr lang="cs-CZ" i="1" dirty="0" smtClean="0">
                <a:solidFill>
                  <a:srgbClr val="FF0000"/>
                </a:solidFill>
              </a:rPr>
              <a:t>, </a:t>
            </a:r>
            <a:r>
              <a:rPr lang="cs-CZ" i="1" dirty="0" err="1" smtClean="0">
                <a:solidFill>
                  <a:srgbClr val="FF0000"/>
                </a:solidFill>
              </a:rPr>
              <a:t>Jája</a:t>
            </a:r>
            <a:r>
              <a:rPr lang="cs-CZ" i="1" dirty="0" smtClean="0">
                <a:solidFill>
                  <a:srgbClr val="FF0000"/>
                </a:solidFill>
              </a:rPr>
              <a:t> – </a:t>
            </a:r>
            <a:r>
              <a:rPr lang="cs-CZ" i="1" dirty="0" err="1" smtClean="0">
                <a:solidFill>
                  <a:srgbClr val="FF0000"/>
                </a:solidFill>
              </a:rPr>
              <a:t>Pája</a:t>
            </a:r>
            <a:r>
              <a:rPr lang="cs-CZ" i="1" dirty="0" smtClean="0">
                <a:solidFill>
                  <a:srgbClr val="FF0000"/>
                </a:solidFill>
              </a:rPr>
              <a:t>, </a:t>
            </a:r>
            <a:r>
              <a:rPr lang="cs-CZ" i="1" dirty="0" err="1" smtClean="0">
                <a:solidFill>
                  <a:srgbClr val="FF0000"/>
                </a:solidFill>
              </a:rPr>
              <a:t>Edudant</a:t>
            </a:r>
            <a:r>
              <a:rPr lang="cs-CZ" i="1" dirty="0" smtClean="0">
                <a:solidFill>
                  <a:srgbClr val="FF0000"/>
                </a:solidFill>
              </a:rPr>
              <a:t> – </a:t>
            </a:r>
            <a:r>
              <a:rPr lang="cs-CZ" i="1" dirty="0" err="1" smtClean="0">
                <a:solidFill>
                  <a:srgbClr val="FF0000"/>
                </a:solidFill>
              </a:rPr>
              <a:t>Francimor</a:t>
            </a:r>
            <a:r>
              <a:rPr lang="cs-CZ" i="1" dirty="0" smtClean="0">
                <a:solidFill>
                  <a:srgbClr val="FF0000"/>
                </a:solidFill>
              </a:rPr>
              <a:t> …</a:t>
            </a: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19256" cy="5415880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b="1" u="sng" dirty="0" smtClean="0"/>
              <a:t>Použité zdroje: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mtClean="0"/>
              <a:t>Obrázky </a:t>
            </a:r>
            <a:r>
              <a:rPr lang="cs-CZ" dirty="0" smtClean="0"/>
              <a:t>jsou dostupné pod licencí Microsoft na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Office.</a:t>
            </a:r>
            <a:r>
              <a:rPr lang="cs-CZ" dirty="0" err="1" smtClean="0"/>
              <a:t>com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125</TotalTime>
  <Words>478</Words>
  <Application>Microsoft Office PowerPoint</Application>
  <PresentationFormat>Předvádění na obrazovce (4:3)</PresentationFormat>
  <Paragraphs>115</Paragraphs>
  <Slides>14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Snímek 1</vt:lpstr>
      <vt:lpstr>Snímek 2</vt:lpstr>
      <vt:lpstr>Snímek 3</vt:lpstr>
      <vt:lpstr>Snímek 4</vt:lpstr>
      <vt:lpstr>Snímek 5</vt:lpstr>
      <vt:lpstr>Druhy pohádek</vt:lpstr>
      <vt:lpstr>Zařaďte postavu do pohádky</vt:lpstr>
      <vt:lpstr>Snímek 8</vt:lpstr>
      <vt:lpstr>Snímek 9</vt:lpstr>
      <vt:lpstr>Představitelé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Janička</dc:creator>
  <cp:lastModifiedBy>Vaše jméno</cp:lastModifiedBy>
  <cp:revision>36</cp:revision>
  <dcterms:created xsi:type="dcterms:W3CDTF">2011-11-26T15:52:57Z</dcterms:created>
  <dcterms:modified xsi:type="dcterms:W3CDTF">2012-06-11T21:20:51Z</dcterms:modified>
</cp:coreProperties>
</file>