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5" r:id="rId2"/>
    <p:sldId id="256" r:id="rId3"/>
    <p:sldId id="257" r:id="rId4"/>
    <p:sldId id="259" r:id="rId5"/>
    <p:sldId id="258" r:id="rId6"/>
    <p:sldId id="260" r:id="rId7"/>
    <p:sldId id="262" r:id="rId8"/>
    <p:sldId id="263" r:id="rId9"/>
    <p:sldId id="264" r:id="rId10"/>
    <p:sldId id="268" r:id="rId11"/>
    <p:sldId id="269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84349-1625-406C-8DE8-20425705C127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23D962-4C74-4625-AFC5-0717ACD410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3D962-4C74-4625-AFC5-0717ACD410A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040868-5046-4F8B-BBB5-5FF6E8FDAEF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040868-5046-4F8B-BBB5-5FF6E8FDAEF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040868-5046-4F8B-BBB5-5FF6E8FDAEF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040868-5046-4F8B-BBB5-5FF6E8FDAEF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040868-5046-4F8B-BBB5-5FF6E8FDAEF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040868-5046-4F8B-BBB5-5FF6E8FDAEF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040868-5046-4F8B-BBB5-5FF6E8FDAEF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040868-5046-4F8B-BBB5-5FF6E8FDAEF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3D962-4C74-4625-AFC5-0717ACD410A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3D962-4C74-4625-AFC5-0717ACD410A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23D962-4C74-4625-AFC5-0717ACD410A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9675450-CF76-4645-A4E6-0FE62F7BDBB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F68C6E-273F-4962-90A3-28B1AF5DC38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23528" y="151765"/>
            <a:ext cx="8424936" cy="6186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                    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_12_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INOVACE_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C7.02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Mgr. Nováková Jana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Datum vytvoření: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listopad 2011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</a:t>
            </a:r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7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Jazyk a jazyková komunikace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Český jazyk a literatura (literární výchova)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Balada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rgbClr val="00B05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Téma: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Žánr balada,</a:t>
            </a:r>
            <a:r>
              <a:rPr kumimoji="0" lang="cs-CZ" b="1" i="0" u="none" strike="noStrike" cap="none" normalizeH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představitelé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rgbClr val="00B05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772816"/>
            <a:ext cx="7851648" cy="18288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Balada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424936" cy="5904656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b="1" dirty="0" smtClean="0">
                <a:solidFill>
                  <a:srgbClr val="FF0000"/>
                </a:solidFill>
              </a:rPr>
              <a:t>Balada</a:t>
            </a:r>
            <a:r>
              <a:rPr lang="cs-CZ" dirty="0" smtClean="0"/>
              <a:t> – románsky </a:t>
            </a:r>
            <a:r>
              <a:rPr lang="cs-CZ" dirty="0" err="1" smtClean="0"/>
              <a:t>ballare</a:t>
            </a:r>
            <a:r>
              <a:rPr lang="cs-CZ" dirty="0" smtClean="0"/>
              <a:t> = tančit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je spjata s lidovou slovesností = </a:t>
            </a:r>
            <a:r>
              <a:rPr lang="cs-CZ" i="1" dirty="0" smtClean="0"/>
              <a:t>lidová balada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lyrickoepická báseň s </a:t>
            </a:r>
            <a:r>
              <a:rPr lang="cs-CZ" dirty="0" smtClean="0"/>
              <a:t>rychlým </a:t>
            </a:r>
            <a:r>
              <a:rPr lang="cs-CZ" dirty="0" smtClean="0"/>
              <a:t>spádem děje,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</a:t>
            </a:r>
            <a:r>
              <a:rPr lang="cs-CZ" dirty="0" smtClean="0"/>
              <a:t> </a:t>
            </a:r>
            <a:r>
              <a:rPr lang="cs-CZ" dirty="0" smtClean="0"/>
              <a:t>končí tragicky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počátky v Anglii a ve Skotsku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vypráví o obyčejných lidských osudech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postavy se dostanou do konfliktu, spáchají hrůzný čin a jsou potrestáni -&gt; tragický konec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vystupují </a:t>
            </a:r>
            <a:r>
              <a:rPr lang="cs-CZ" dirty="0" smtClean="0"/>
              <a:t>v ní nadpřirozené </a:t>
            </a:r>
            <a:r>
              <a:rPr lang="cs-CZ" dirty="0" smtClean="0"/>
              <a:t>bytosti a síly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Janička\AppData\Local\Microsoft\Windows\Temporary Internet Files\Content.IE5\QPFW7EXT\MC9003826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43800" y="404664"/>
            <a:ext cx="1800200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7126560" cy="792088"/>
          </a:xfrm>
        </p:spPr>
        <p:txBody>
          <a:bodyPr/>
          <a:lstStyle/>
          <a:p>
            <a:r>
              <a:rPr lang="cs-CZ" sz="3600" b="1" dirty="0" smtClean="0"/>
              <a:t>       Karel Jaromír Erben (1811 – 1870)</a:t>
            </a:r>
            <a:endParaRPr lang="cs-CZ" sz="36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9552" y="1268760"/>
            <a:ext cx="4680520" cy="511256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- český básník, sběratel a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  spisovatel lidových písní a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  pohádek, literární historik a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  překladatel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- představitel romantismu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- dílo: 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Kytice z pověstí národních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         České pohádky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         Prostonárodní české písně a 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         říkadla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Jan Vilímek - Karel Jaromír Erb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628800"/>
            <a:ext cx="3111766" cy="429423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6457890"/>
            <a:ext cx="91440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1000" dirty="0" smtClean="0"/>
              <a:t>[cit. 2011-11-26]. Autor: Jan Vilímek</a:t>
            </a:r>
          </a:p>
          <a:p>
            <a:pPr>
              <a:defRPr/>
            </a:pPr>
            <a:r>
              <a:rPr lang="cs-CZ" sz="1000" dirty="0" smtClean="0"/>
              <a:t>Dostupný pod licencí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Commons</a:t>
            </a:r>
            <a:r>
              <a:rPr lang="cs-CZ" sz="1000" dirty="0" smtClean="0"/>
              <a:t> na www: http://cs.wikipedia.org/wiki/Soubor:Jan_Vil%C3%ADmek_-_Karel_Jarom%C3%ADr_Erben.jpg</a:t>
            </a:r>
            <a:endParaRPr lang="cs-CZ" sz="1000" dirty="0"/>
          </a:p>
        </p:txBody>
      </p:sp>
      <p:pic>
        <p:nvPicPr>
          <p:cNvPr id="4" name="Picture 2" descr="C:\Users\Janička\AppData\Local\Microsoft\Windows\Temporary Internet Files\Content.IE5\MJ6ZS3ZR\MC9003098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51520" y="0"/>
            <a:ext cx="1361053" cy="11374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01416" y="908720"/>
            <a:ext cx="7342584" cy="682400"/>
          </a:xfrm>
        </p:spPr>
        <p:txBody>
          <a:bodyPr/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František Ladislav Čelakovský (1799 – 1852)</a:t>
            </a:r>
            <a:endParaRPr lang="cs-CZ" sz="32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3568" y="1700808"/>
            <a:ext cx="4248472" cy="4979640"/>
          </a:xfrm>
        </p:spPr>
        <p:txBody>
          <a:bodyPr/>
          <a:lstStyle/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- český básník a vědec 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- dílo: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Ohlas písní českých     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        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</a:rPr>
              <a:t>(Toman a lesní panna)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        Ohlas písní ruských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Četba: uč. str. 38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Toman a lesní panna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5" name="Picture 2" descr="Jan Vilímek - František Ladislav Čelakovský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060848"/>
            <a:ext cx="3122509" cy="4246613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6309320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900" dirty="0" smtClean="0"/>
              <a:t>[cit. 2011-11-26]. Autor: Jan Vilímek</a:t>
            </a:r>
          </a:p>
          <a:p>
            <a:pPr>
              <a:defRPr/>
            </a:pPr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 http://cs.wikipedia.org/wiki/Soubor:Jan_Vil%C3%ADmek_-_Franti%C5%A1ek_Ladislav_%C4%8Celakovsk%C3%BD.jpg</a:t>
            </a:r>
            <a:endParaRPr lang="cs-CZ" sz="900" dirty="0"/>
          </a:p>
        </p:txBody>
      </p:sp>
      <p:pic>
        <p:nvPicPr>
          <p:cNvPr id="3076" name="Picture 4" descr="C:\Users\Janička\AppData\Local\Microsoft\Windows\Temporary Internet Files\Content.IE5\QPFW7EXT\MP9004031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924186" cy="12687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Kytice z pověstí národních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352928" cy="547260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1853</a:t>
            </a:r>
          </a:p>
          <a:p>
            <a:r>
              <a:rPr lang="cs-CZ" dirty="0" smtClean="0"/>
              <a:t>obsahuje 13 básní: Kytice</a:t>
            </a:r>
          </a:p>
          <a:p>
            <a:pPr>
              <a:buNone/>
            </a:pPr>
            <a:r>
              <a:rPr lang="cs-CZ" dirty="0" smtClean="0"/>
              <a:t>                                    Poklad</a:t>
            </a:r>
          </a:p>
          <a:p>
            <a:pPr>
              <a:buNone/>
            </a:pPr>
            <a:r>
              <a:rPr lang="cs-CZ" dirty="0" smtClean="0"/>
              <a:t>                                    Svatební košile</a:t>
            </a:r>
          </a:p>
          <a:p>
            <a:pPr>
              <a:buNone/>
            </a:pPr>
            <a:r>
              <a:rPr lang="cs-CZ" dirty="0" smtClean="0"/>
              <a:t>                                    Polednice – lidová balada</a:t>
            </a:r>
          </a:p>
          <a:p>
            <a:pPr>
              <a:buNone/>
            </a:pPr>
            <a:r>
              <a:rPr lang="cs-CZ" dirty="0" smtClean="0"/>
              <a:t>                                    Zlatý kolovrat - pohádka</a:t>
            </a:r>
          </a:p>
          <a:p>
            <a:pPr>
              <a:buNone/>
            </a:pPr>
            <a:r>
              <a:rPr lang="cs-CZ" dirty="0" smtClean="0"/>
              <a:t>                                    Štědrý den</a:t>
            </a:r>
          </a:p>
          <a:p>
            <a:pPr>
              <a:buNone/>
            </a:pPr>
            <a:r>
              <a:rPr lang="cs-CZ" dirty="0" smtClean="0"/>
              <a:t>                                    Holoubek</a:t>
            </a:r>
          </a:p>
          <a:p>
            <a:pPr>
              <a:buNone/>
            </a:pPr>
            <a:r>
              <a:rPr lang="cs-CZ" dirty="0" smtClean="0"/>
              <a:t>                                    Záhořovo lože - legenda</a:t>
            </a:r>
          </a:p>
          <a:p>
            <a:pPr>
              <a:buNone/>
            </a:pPr>
            <a:r>
              <a:rPr lang="cs-CZ" dirty="0" smtClean="0"/>
              <a:t>                                    Vodník - lidová balada</a:t>
            </a:r>
          </a:p>
          <a:p>
            <a:pPr>
              <a:buNone/>
            </a:pPr>
            <a:r>
              <a:rPr lang="cs-CZ" dirty="0" smtClean="0"/>
              <a:t>                                    Vrba</a:t>
            </a:r>
          </a:p>
          <a:p>
            <a:pPr>
              <a:buNone/>
            </a:pPr>
            <a:r>
              <a:rPr lang="cs-CZ" dirty="0" smtClean="0"/>
              <a:t>                                    Lilie</a:t>
            </a:r>
          </a:p>
          <a:p>
            <a:pPr>
              <a:buNone/>
            </a:pPr>
            <a:r>
              <a:rPr lang="cs-CZ" dirty="0" smtClean="0"/>
              <a:t>                                    Dceřina kletba</a:t>
            </a:r>
          </a:p>
          <a:p>
            <a:pPr>
              <a:buNone/>
            </a:pPr>
            <a:r>
              <a:rPr lang="cs-CZ" dirty="0" smtClean="0"/>
              <a:t>                                    Věštkyně - pověst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Četba: Kytice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476672"/>
            <a:ext cx="5182344" cy="864096"/>
          </a:xfrm>
        </p:spPr>
        <p:txBody>
          <a:bodyPr/>
          <a:lstStyle/>
          <a:p>
            <a:r>
              <a:rPr lang="cs-CZ" sz="3600" b="1" dirty="0" smtClean="0"/>
              <a:t>Jan Neruda (1834 – 1891)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11560" y="1340768"/>
            <a:ext cx="4104456" cy="50405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- český básník a novinář, člen 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  družiny májovců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- dílo: </a:t>
            </a:r>
            <a:r>
              <a:rPr lang="cs-CZ" sz="2400" dirty="0" smtClean="0">
                <a:solidFill>
                  <a:srgbClr val="0070C0"/>
                </a:solidFill>
              </a:rPr>
              <a:t>Hřbitovní kvítí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>
                <a:solidFill>
                  <a:srgbClr val="0070C0"/>
                </a:solidFill>
              </a:rPr>
              <a:t>           Knihy veršů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>
                <a:solidFill>
                  <a:srgbClr val="0070C0"/>
                </a:solidFill>
              </a:rPr>
              <a:t>           Balady a romance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>
                <a:solidFill>
                  <a:srgbClr val="0070C0"/>
                </a:solidFill>
              </a:rPr>
              <a:t>           Malostranské povídky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Četba: Balady a romance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9698" name="Picture 2" descr="Soubor:Jan Vilímek - Jan Neru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556792"/>
            <a:ext cx="3600400" cy="482196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6488668"/>
            <a:ext cx="6732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900" dirty="0" smtClean="0"/>
              <a:t>[cit. 2011-11-26]. Autor: Jan Vilímek</a:t>
            </a:r>
          </a:p>
          <a:p>
            <a:pPr>
              <a:defRPr/>
            </a:pPr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http://cs.wikipedia.org/wiki/Soubor:Jan_Vil%C3%ADmek_-_Jan_Neruda.jpg</a:t>
            </a:r>
            <a:endParaRPr lang="cs-CZ" sz="900" dirty="0"/>
          </a:p>
        </p:txBody>
      </p:sp>
      <p:pic>
        <p:nvPicPr>
          <p:cNvPr id="4098" name="Picture 2" descr="C:\Users\Janička\AppData\Local\Microsoft\Windows\Temporary Internet Files\Content.IE5\QPIY70IJ\MC9003465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0"/>
            <a:ext cx="1481027" cy="1432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09528" y="548680"/>
            <a:ext cx="6334472" cy="898424"/>
          </a:xfrm>
        </p:spPr>
        <p:txBody>
          <a:bodyPr/>
          <a:lstStyle/>
          <a:p>
            <a:r>
              <a:rPr lang="cs-CZ" sz="3200" b="1" dirty="0" smtClean="0"/>
              <a:t>Jaroslav Vrchlický (1853 – 1912)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</a:br>
            <a:endParaRPr lang="cs-CZ" sz="32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3568" y="1340768"/>
            <a:ext cx="4320480" cy="49076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- český spisovatel, básník, </a:t>
            </a:r>
          </a:p>
          <a:p>
            <a:r>
              <a:rPr lang="cs-CZ" sz="2400" dirty="0" smtClean="0"/>
              <a:t>  překladatel a dramatik</a:t>
            </a:r>
          </a:p>
          <a:p>
            <a:endParaRPr lang="cs-CZ" sz="2400" dirty="0" smtClean="0"/>
          </a:p>
          <a:p>
            <a:r>
              <a:rPr lang="cs-CZ" sz="2400" dirty="0" smtClean="0"/>
              <a:t>- dílo: </a:t>
            </a:r>
            <a:r>
              <a:rPr lang="cs-CZ" sz="2400" dirty="0" smtClean="0">
                <a:solidFill>
                  <a:srgbClr val="0070C0"/>
                </a:solidFill>
              </a:rPr>
              <a:t>Okna v bouři 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           Selské balady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           Noc na Karlštejně</a:t>
            </a:r>
          </a:p>
          <a:p>
            <a:endParaRPr lang="cs-CZ" sz="2400" dirty="0" smtClean="0">
              <a:solidFill>
                <a:srgbClr val="0070C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Četba: Selské balady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7650" name="Picture 2" descr="Jaroslav Vrchlick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54240" y="1422738"/>
            <a:ext cx="3240360" cy="485334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9512" y="6350169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900" dirty="0" smtClean="0"/>
              <a:t>cit. 2011-11-26]. Autor: Jan Vilímek</a:t>
            </a:r>
          </a:p>
          <a:p>
            <a:pPr>
              <a:defRPr/>
            </a:pPr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http://cs.wikipedia.org/wiki/Soubor:Jan_Vil%C3%ADmek_-_Jaroslav_Vrchlick%C3%BD.jpg</a:t>
            </a:r>
            <a:endParaRPr lang="cs-CZ" sz="900" dirty="0"/>
          </a:p>
        </p:txBody>
      </p:sp>
      <p:pic>
        <p:nvPicPr>
          <p:cNvPr id="5122" name="Picture 2" descr="C:\Users\Janička\AppData\Local\Microsoft\Windows\Temporary Internet Files\Content.IE5\MJ6ZS3ZR\MP9003138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0"/>
            <a:ext cx="1944216" cy="12961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548680"/>
            <a:ext cx="3958208" cy="610392"/>
          </a:xfrm>
        </p:spPr>
        <p:txBody>
          <a:bodyPr/>
          <a:lstStyle/>
          <a:p>
            <a:r>
              <a:rPr lang="cs-CZ" sz="2800" b="1" dirty="0" smtClean="0"/>
              <a:t>Viktor </a:t>
            </a:r>
            <a:r>
              <a:rPr lang="cs-CZ" sz="2800" b="1" dirty="0" err="1" smtClean="0"/>
              <a:t>Dyk</a:t>
            </a:r>
            <a:r>
              <a:rPr lang="cs-CZ" sz="2800" b="1" dirty="0" smtClean="0"/>
              <a:t> – (1877 – 1931)</a:t>
            </a:r>
            <a:endParaRPr lang="cs-CZ" sz="2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11560" y="1628800"/>
            <a:ext cx="4320480" cy="476361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- český básník, prozaik, 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  dramatik, publicista a politik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- představitel anarchistických 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  buřičů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- dílo: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Milá sedmi loupežníků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          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Krysař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Četba: Milá sedmi loupežníků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5602" name="Picture 2" descr="Soubor:Viktor Dy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556792"/>
            <a:ext cx="3428178" cy="475637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51520" y="6488668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900" dirty="0" smtClean="0"/>
              <a:t>cit. 2011-11-26]. Autor: Jan Vilímek</a:t>
            </a:r>
          </a:p>
          <a:p>
            <a:pPr>
              <a:defRPr/>
            </a:pPr>
            <a:r>
              <a:rPr lang="cs-CZ" sz="900" dirty="0" smtClean="0"/>
              <a:t>Dostupný pod licencí </a:t>
            </a:r>
            <a:r>
              <a:rPr lang="cs-CZ" sz="900" dirty="0" err="1" smtClean="0"/>
              <a:t>Wikimedia</a:t>
            </a:r>
            <a:r>
              <a:rPr lang="cs-CZ" sz="900" dirty="0" smtClean="0"/>
              <a:t> </a:t>
            </a:r>
            <a:r>
              <a:rPr lang="cs-CZ" sz="900" dirty="0" err="1" smtClean="0"/>
              <a:t>Commons</a:t>
            </a:r>
            <a:r>
              <a:rPr lang="cs-CZ" sz="900" dirty="0" smtClean="0"/>
              <a:t> na www: http://cs.wikipedia.org/wiki/Soubor:Viktor_Dyk.jpg</a:t>
            </a:r>
            <a:endParaRPr lang="cs-CZ" sz="900" dirty="0"/>
          </a:p>
        </p:txBody>
      </p:sp>
      <p:pic>
        <p:nvPicPr>
          <p:cNvPr id="6146" name="Picture 2" descr="C:\Users\Janička\AppData\Local\Microsoft\Windows\Temporary Internet Files\Content.IE5\481XTB2W\MC90003456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0"/>
            <a:ext cx="1550220" cy="13744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496944" cy="64807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Přiřaď díla ke správnému autorovi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340768"/>
            <a:ext cx="4100264" cy="518457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Viktor </a:t>
            </a:r>
            <a:r>
              <a:rPr lang="cs-CZ" dirty="0" err="1" smtClean="0"/>
              <a:t>Dyk</a:t>
            </a: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K. J. Erben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Jan Neruda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F. L. Čelakovský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J. Vrchlický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6056" y="1196752"/>
            <a:ext cx="3610744" cy="54006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Malostranské povídky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Selské balady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Milá sedmi loupežníků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Okna v bouři 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Máj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České pohádky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Knihy veršů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Noc na Karlštejně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Balady a romance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Kytice z </a:t>
            </a:r>
            <a:r>
              <a:rPr lang="cs-CZ" sz="2400" smtClean="0"/>
              <a:t>pověstí národních</a:t>
            </a:r>
            <a:endParaRPr lang="cs-CZ" sz="2400" dirty="0" smtClean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Krysař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Hřbitovní kvítí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Toman a lesní panna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Metodika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496944" cy="5472608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Prezentace je zaměřena na téma balada.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Můžete podle ní vést výklad tohoto žánru.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Jsou zde uvedeny nejvýznamnější autoři balad včetně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nejznámějších děl.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Výklad může být rozdělen na hodiny (5 h) podle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jednotlivých autorů, uvést informace o životě spisovatele a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poté přečíst dílo a rozebrat se žáky.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Desátý slide je určen pro zopakování děl a autorů, obsahuje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chybu – dílo Máj tam vůbec nepatří, Ž by měli najít.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568952" cy="5904656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u="sng" dirty="0" smtClean="0"/>
              <a:t>Použité zdroje: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mtClean="0"/>
              <a:t>Obrázky </a:t>
            </a:r>
            <a:r>
              <a:rPr lang="cs-CZ" dirty="0" smtClean="0"/>
              <a:t>jsou dostupné pod licencí Microsoft na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Office.</a:t>
            </a:r>
            <a:r>
              <a:rPr lang="cs-CZ" dirty="0" err="1" smtClean="0"/>
              <a:t>com</a:t>
            </a: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</TotalTime>
  <Words>611</Words>
  <Application>Microsoft Office PowerPoint</Application>
  <PresentationFormat>Předvádění na obrazovce (4:3)</PresentationFormat>
  <Paragraphs>145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Balada</vt:lpstr>
      <vt:lpstr>Snímek 3</vt:lpstr>
      <vt:lpstr>       Karel Jaromír Erben (1811 – 1870)</vt:lpstr>
      <vt:lpstr> František Ladislav Čelakovský (1799 – 1852)</vt:lpstr>
      <vt:lpstr>Kytice z pověstí národních</vt:lpstr>
      <vt:lpstr>Jan Neruda (1834 – 1891) </vt:lpstr>
      <vt:lpstr>Jaroslav Vrchlický (1853 – 1912) </vt:lpstr>
      <vt:lpstr>Viktor Dyk – (1877 – 1931)</vt:lpstr>
      <vt:lpstr>Přiřaď díla ke správnému autorovi</vt:lpstr>
      <vt:lpstr>Metodika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Balada </dc:title>
  <dc:creator>Janička</dc:creator>
  <cp:lastModifiedBy>Vaše jméno</cp:lastModifiedBy>
  <cp:revision>25</cp:revision>
  <dcterms:created xsi:type="dcterms:W3CDTF">2011-12-27T10:09:15Z</dcterms:created>
  <dcterms:modified xsi:type="dcterms:W3CDTF">2012-06-11T21:29:39Z</dcterms:modified>
</cp:coreProperties>
</file>