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ZSTREBON" initials="Z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2" autoAdjust="0"/>
    <p:restoredTop sz="89662" autoAdjust="0"/>
  </p:normalViewPr>
  <p:slideViewPr>
    <p:cSldViewPr>
      <p:cViewPr varScale="1">
        <p:scale>
          <a:sx n="62" d="100"/>
          <a:sy n="62" d="100"/>
        </p:scale>
        <p:origin x="-152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commentAuthors" Target="commentAuthor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856F14D-2AEF-45BE-8D35-C356B218F67C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0F5C9F-6A3D-4734-928D-94D72670B3E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71370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80F5C9F-6A3D-4734-928D-94D72670B3E2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66913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10.4.2012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 spd="slow">
    <p:push dir="u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Tr%C3%B3ja.wikipedia.org/wiki/Myk&#233;ny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Tr%C3%B3j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2920505"/>
              </p:ext>
            </p:extLst>
          </p:nvPr>
        </p:nvGraphicFramePr>
        <p:xfrm>
          <a:off x="1665288" y="2414588"/>
          <a:ext cx="5813425" cy="2826623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ZŠ Třeboň, Sokolská 296, 379 01 Třeboň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Mgr. Anna Zabranská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45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Číslo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VY_32_INOVACE_3112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Heinrich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Schliemann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První Řekové (Mykénské období)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Dějepis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9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6.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8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accent6">
                              <a:lumMod val="10000"/>
                            </a:schemeClr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se seznamuje s kořeny řecké civilizace. Prezentace lze využít při probírání učiva o počátcích řeckých dějin a o řeckých bájích a pověstech.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chápe přínos řecké civilizace pro rozvoj evropské kultury.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80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246861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1387624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b="1" dirty="0" smtClean="0"/>
              <a:t>Heinrich </a:t>
            </a:r>
            <a:r>
              <a:rPr lang="cs-CZ" b="1" dirty="0" err="1" smtClean="0"/>
              <a:t>Schliemann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1822 - 1890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988840"/>
            <a:ext cx="8686800" cy="409128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Syn chudého německého evangelického pastora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708920"/>
            <a:ext cx="2952328" cy="3816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005726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Prvotní zájem o řecké dějiny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Otec svým vyprávěním v něm vzbudil touhu nalézt legendární </a:t>
            </a:r>
            <a:r>
              <a:rPr lang="cs-CZ" dirty="0" smtClean="0"/>
              <a:t>Troju.</a:t>
            </a:r>
          </a:p>
          <a:p>
            <a:r>
              <a:rPr lang="cs-CZ" dirty="0" smtClean="0"/>
              <a:t>Sám studoval historii Řecka a hlavně Homérovy eposy.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sz="2400" dirty="0" smtClean="0"/>
              <a:t>Slepý básník Homér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135640"/>
            <a:ext cx="2202316" cy="230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2408022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Nečekaný úspěch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Když si jako obchodník vydělal </a:t>
            </a:r>
            <a:r>
              <a:rPr lang="cs-CZ" smtClean="0"/>
              <a:t>dost </a:t>
            </a:r>
            <a:r>
              <a:rPr lang="cs-CZ" smtClean="0"/>
              <a:t>peněz, </a:t>
            </a:r>
            <a:r>
              <a:rPr lang="cs-CZ" dirty="0" smtClean="0"/>
              <a:t>začal uskutečňovat svůj sen -  </a:t>
            </a:r>
            <a:r>
              <a:rPr lang="cs-CZ" b="1" dirty="0" smtClean="0"/>
              <a:t>dokázat, že </a:t>
            </a:r>
            <a:r>
              <a:rPr lang="cs-CZ" b="1" dirty="0" err="1" smtClean="0"/>
              <a:t>Trója</a:t>
            </a:r>
            <a:r>
              <a:rPr lang="cs-CZ" b="1" dirty="0" smtClean="0"/>
              <a:t> skutečně existovala</a:t>
            </a:r>
            <a:r>
              <a:rPr lang="cs-CZ" dirty="0" smtClean="0"/>
              <a:t>.</a:t>
            </a:r>
          </a:p>
          <a:p>
            <a:r>
              <a:rPr lang="cs-CZ" dirty="0" smtClean="0"/>
              <a:t>Roku 1871 zahájil archeologické práce v pravděpodobné oblasti – </a:t>
            </a:r>
            <a:r>
              <a:rPr lang="cs-CZ" b="1" dirty="0" smtClean="0"/>
              <a:t>na kopci zvaném </a:t>
            </a:r>
            <a:r>
              <a:rPr lang="cs-CZ" b="1" dirty="0" err="1" smtClean="0"/>
              <a:t>Hisarlik</a:t>
            </a:r>
            <a:r>
              <a:rPr lang="cs-CZ" b="1" dirty="0" smtClean="0"/>
              <a:t>.</a:t>
            </a:r>
          </a:p>
          <a:p>
            <a:r>
              <a:rPr lang="cs-CZ" b="1" dirty="0" smtClean="0">
                <a:solidFill>
                  <a:srgbClr val="C00000"/>
                </a:solidFill>
              </a:rPr>
              <a:t>Základy Troji objevil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716126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Trója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915816" y="7029400"/>
            <a:ext cx="8686800" cy="452596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1772816"/>
            <a:ext cx="3928070" cy="4104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539795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Trójské hradby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4048" y="7317431"/>
            <a:ext cx="3839344" cy="504056"/>
          </a:xfrm>
        </p:spPr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916832"/>
            <a:ext cx="4752528" cy="4104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9474485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Vykopávky v </a:t>
            </a:r>
            <a:r>
              <a:rPr lang="cs-CZ" dirty="0" err="1" smtClean="0"/>
              <a:t>mykénách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Zde vycházel z díla řeckých dramatiků </a:t>
            </a:r>
            <a:r>
              <a:rPr lang="cs-CZ" b="1" dirty="0" err="1" smtClean="0"/>
              <a:t>Aischyla</a:t>
            </a:r>
            <a:r>
              <a:rPr lang="cs-CZ" dirty="0" smtClean="0"/>
              <a:t> a </a:t>
            </a:r>
            <a:r>
              <a:rPr lang="cs-CZ" b="1" dirty="0" err="1" smtClean="0"/>
              <a:t>Euripida</a:t>
            </a:r>
            <a:r>
              <a:rPr lang="cs-CZ" dirty="0" smtClean="0"/>
              <a:t>.</a:t>
            </a:r>
          </a:p>
          <a:p>
            <a:r>
              <a:rPr lang="cs-CZ" dirty="0" smtClean="0"/>
              <a:t>Objevil </a:t>
            </a:r>
            <a:r>
              <a:rPr lang="cs-CZ" b="1" dirty="0" smtClean="0"/>
              <a:t>hroby s mrtvými obloženými zlatem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3456032"/>
            <a:ext cx="2808312" cy="3024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806001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Připrav si </a:t>
            </a:r>
            <a:r>
              <a:rPr lang="cs-CZ" b="1" dirty="0" smtClean="0"/>
              <a:t>referát</a:t>
            </a:r>
            <a:r>
              <a:rPr lang="cs-CZ" dirty="0" smtClean="0"/>
              <a:t> o tom, jak se Řekům podařilo </a:t>
            </a:r>
            <a:r>
              <a:rPr lang="cs-CZ" b="1" dirty="0" smtClean="0"/>
              <a:t>dobýt </a:t>
            </a:r>
            <a:r>
              <a:rPr lang="cs-CZ" b="1" dirty="0" err="1" smtClean="0"/>
              <a:t>Tróju</a:t>
            </a:r>
            <a:r>
              <a:rPr lang="cs-CZ" b="1" dirty="0" smtClean="0"/>
              <a:t>.</a:t>
            </a:r>
          </a:p>
          <a:p>
            <a:r>
              <a:rPr lang="cs-CZ" dirty="0" smtClean="0"/>
              <a:t>Zapiš si </a:t>
            </a:r>
            <a:r>
              <a:rPr lang="cs-CZ" b="1" dirty="0" smtClean="0"/>
              <a:t>jména trójských hrdinů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683370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Lest s trójským koněm</a:t>
            </a:r>
          </a:p>
          <a:p>
            <a:r>
              <a:rPr lang="cs-CZ" dirty="0" smtClean="0"/>
              <a:t>Odysseus, Achilleus, </a:t>
            </a:r>
            <a:r>
              <a:rPr lang="cs-CZ" dirty="0" err="1" smtClean="0"/>
              <a:t>Menelaos</a:t>
            </a:r>
            <a:r>
              <a:rPr lang="cs-CZ" dirty="0" smtClean="0"/>
              <a:t>, </a:t>
            </a:r>
            <a:r>
              <a:rPr lang="cs-CZ" dirty="0" err="1" smtClean="0"/>
              <a:t>Agamamnon</a:t>
            </a:r>
            <a:r>
              <a:rPr lang="cs-CZ" dirty="0" smtClean="0"/>
              <a:t>, </a:t>
            </a:r>
            <a:r>
              <a:rPr lang="cs-CZ" dirty="0" err="1" smtClean="0"/>
              <a:t>Patroklos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24250" y="3140968"/>
            <a:ext cx="2095500" cy="33843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122504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hlinkClick r:id="rId3"/>
              </a:rPr>
              <a:t>http://cs.wikipedia.org/wiki/Tr%C3%B3ja.wikipedia.org/wiki/Mykény</a:t>
            </a:r>
            <a:endParaRPr lang="cs-CZ" dirty="0" smtClean="0"/>
          </a:p>
          <a:p>
            <a:r>
              <a:rPr lang="cs-CZ" dirty="0" smtClean="0">
                <a:hlinkClick r:id="rId4"/>
              </a:rPr>
              <a:t>http://cs.wikipedia.org/wiki/Tr%C3%B3ja</a:t>
            </a:r>
            <a:endParaRPr lang="cs-CZ" dirty="0" smtClean="0"/>
          </a:p>
          <a:p>
            <a:r>
              <a:rPr lang="cs-CZ" dirty="0"/>
              <a:t>http://cs.wikipedia.org/wiki/Trojsk%C3%BD_k%C5%AF%C5%88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8100392" y="7029400"/>
            <a:ext cx="45719" cy="153272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http://cs.wikipedia.org/wiki/Trojsk%C3%BD_k%C5%AF%C5%88</a:t>
            </a:r>
          </a:p>
        </p:txBody>
      </p:sp>
    </p:spTree>
    <p:extLst>
      <p:ext uri="{BB962C8B-B14F-4D97-AF65-F5344CB8AC3E}">
        <p14:creationId xmlns:p14="http://schemas.microsoft.com/office/powerpoint/2010/main" val="217039423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1118</TotalTime>
  <Words>225</Words>
  <Application>Microsoft Office PowerPoint</Application>
  <PresentationFormat>Předvádění na obrazovce (4:3)</PresentationFormat>
  <Paragraphs>51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Prezentace aplikace PowerPoint</vt:lpstr>
      <vt:lpstr>Heinrich Schliemann 1822 - 1890</vt:lpstr>
      <vt:lpstr>Prvotní zájem o řecké dějiny</vt:lpstr>
      <vt:lpstr>Nečekaný úspěch</vt:lpstr>
      <vt:lpstr>Trója</vt:lpstr>
      <vt:lpstr>Trójské hradby</vt:lpstr>
      <vt:lpstr>Vykopávky v mykénách</vt:lpstr>
      <vt:lpstr>Úkol:</vt:lpstr>
      <vt:lpstr>Řešení: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ZSTREBON</cp:lastModifiedBy>
  <cp:revision>137</cp:revision>
  <dcterms:created xsi:type="dcterms:W3CDTF">2011-11-10T09:46:05Z</dcterms:created>
  <dcterms:modified xsi:type="dcterms:W3CDTF">2012-04-10T08:28:56Z</dcterms:modified>
</cp:coreProperties>
</file>