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3"/>
  </p:notesMasterIdLst>
  <p:sldIdLst>
    <p:sldId id="257" r:id="rId2"/>
    <p:sldId id="259" r:id="rId3"/>
    <p:sldId id="260" r:id="rId4"/>
    <p:sldId id="261" r:id="rId5"/>
    <p:sldId id="263" r:id="rId6"/>
    <p:sldId id="264" r:id="rId7"/>
    <p:sldId id="265" r:id="rId8"/>
    <p:sldId id="262" r:id="rId9"/>
    <p:sldId id="266" r:id="rId10"/>
    <p:sldId id="267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ZSTREBON" initials="Z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2" autoAdjust="0"/>
    <p:restoredTop sz="89662" autoAdjust="0"/>
  </p:normalViewPr>
  <p:slideViewPr>
    <p:cSldViewPr>
      <p:cViewPr varScale="1">
        <p:scale>
          <a:sx n="62" d="100"/>
          <a:sy n="62" d="100"/>
        </p:scale>
        <p:origin x="-152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commentAuthors" Target="commentAuthor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56F14D-2AEF-45BE-8D35-C356B218F67C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0F5C9F-6A3D-4734-928D-94D72670B3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71370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ransition spd="slow">
    <p:push dir="u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tarov%C4%9Bk%C3%A9_%C5%98ecko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60167589"/>
              </p:ext>
            </p:extLst>
          </p:nvPr>
        </p:nvGraphicFramePr>
        <p:xfrm>
          <a:off x="1665288" y="2414588"/>
          <a:ext cx="5813425" cy="3192383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ZŠ Třeboň, Sokolská 296, 379 01 Třeboň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Mgr. Anna Zabranská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455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VY_32_INOVACE_3114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Olympijské hry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Olympijské hry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Dějepis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6.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6">
                              <a:lumMod val="10000"/>
                            </a:schemeClr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se seznamuje s kořeny řecké civilizace. Měl by si uvědomit, proč hry byly úzce spjaty s kulturou a jejich návaznost na novodobé olympijské hry a klady i možné zápory v profesionálním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6">
                              <a:lumMod val="10000"/>
                            </a:schemeClr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sportu. Pracuje s učebnicí dějepisu pro 6. ročník.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6">
                            <a:lumMod val="10000"/>
                          </a:schemeClr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chápe přínos řecké civilizace pro rozvoj evropské kultury.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8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246861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Olympijské hry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3600" b="1" dirty="0" smtClean="0"/>
              <a:t>Významná antická tradice</a:t>
            </a:r>
          </a:p>
          <a:p>
            <a:pPr marL="0" indent="0" algn="ctr">
              <a:buNone/>
            </a:pPr>
            <a:endParaRPr lang="cs-CZ" b="1" dirty="0" smtClean="0"/>
          </a:p>
          <a:p>
            <a:pPr marL="0" indent="0" algn="ctr">
              <a:buNone/>
            </a:pPr>
            <a:r>
              <a:rPr lang="cs-CZ" b="1" dirty="0" smtClean="0"/>
              <a:t>Součást kultury starověkého Řecka</a:t>
            </a:r>
            <a:endParaRPr lang="cs-CZ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0875" y="3861048"/>
            <a:ext cx="2762250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3796243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Základní informace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smtClean="0"/>
              <a:t>1. hry: </a:t>
            </a:r>
            <a:r>
              <a:rPr lang="cs-CZ" dirty="0" smtClean="0">
                <a:solidFill>
                  <a:srgbClr val="C00000"/>
                </a:solidFill>
              </a:rPr>
              <a:t>776 př. n. l.</a:t>
            </a:r>
          </a:p>
          <a:p>
            <a:r>
              <a:rPr lang="cs-CZ" b="1" dirty="0" smtClean="0"/>
              <a:t>Kde</a:t>
            </a:r>
            <a:r>
              <a:rPr lang="cs-CZ" dirty="0" smtClean="0"/>
              <a:t>: v řeckém městě </a:t>
            </a:r>
            <a:r>
              <a:rPr lang="cs-CZ" b="1" dirty="0" smtClean="0"/>
              <a:t>Olympii</a:t>
            </a:r>
            <a:r>
              <a:rPr lang="cs-CZ" dirty="0" smtClean="0"/>
              <a:t> (na Peloponéském poloostrově)</a:t>
            </a:r>
            <a:endParaRPr lang="cs-CZ" dirty="0"/>
          </a:p>
          <a:p>
            <a:r>
              <a:rPr lang="cs-CZ" b="1" dirty="0"/>
              <a:t>K</a:t>
            </a:r>
            <a:r>
              <a:rPr lang="cs-CZ" b="1" dirty="0" smtClean="0"/>
              <a:t>onání</a:t>
            </a:r>
            <a:r>
              <a:rPr lang="cs-CZ" dirty="0" smtClean="0"/>
              <a:t>: jednou </a:t>
            </a:r>
            <a:r>
              <a:rPr lang="cs-CZ" b="1" dirty="0" smtClean="0"/>
              <a:t>za 4 roky </a:t>
            </a:r>
            <a:r>
              <a:rPr lang="cs-CZ" dirty="0" smtClean="0"/>
              <a:t>(srpen – září)</a:t>
            </a:r>
          </a:p>
          <a:p>
            <a:r>
              <a:rPr lang="cs-CZ" b="1" dirty="0" smtClean="0"/>
              <a:t>Hlavní myšlenka </a:t>
            </a:r>
            <a:r>
              <a:rPr lang="cs-CZ" b="1" dirty="0" smtClean="0"/>
              <a:t>her</a:t>
            </a:r>
            <a:r>
              <a:rPr lang="cs-CZ" dirty="0"/>
              <a:t> </a:t>
            </a:r>
            <a:r>
              <a:rPr lang="cs-CZ" dirty="0" smtClean="0"/>
              <a:t>- </a:t>
            </a:r>
            <a:r>
              <a:rPr lang="cs-CZ" dirty="0" smtClean="0"/>
              <a:t>konaly </a:t>
            </a:r>
            <a:r>
              <a:rPr lang="cs-CZ" dirty="0" smtClean="0"/>
              <a:t>se vždy </a:t>
            </a:r>
            <a:r>
              <a:rPr lang="cs-CZ" b="1" dirty="0" smtClean="0"/>
              <a:t>k poctě nějakého boha </a:t>
            </a:r>
            <a:r>
              <a:rPr lang="cs-CZ" dirty="0" smtClean="0"/>
              <a:t>(byly součástí náboženských slavností)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375138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oLYMPIE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ARCHEOLOGICKÝ PARK V OLYMPII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8432" y="2924944"/>
            <a:ext cx="2448272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6482928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Mírové poselství her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 období olympijských her se nesměly vést žádné války.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636912"/>
            <a:ext cx="3816424" cy="3744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022181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Sportovní i jiné disciplíny her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Běh  </a:t>
            </a:r>
            <a:r>
              <a:rPr lang="cs-CZ" dirty="0" smtClean="0"/>
              <a:t>                     </a:t>
            </a:r>
          </a:p>
          <a:p>
            <a:r>
              <a:rPr lang="cs-CZ" dirty="0" smtClean="0"/>
              <a:t>Zápas</a:t>
            </a:r>
          </a:p>
          <a:p>
            <a:r>
              <a:rPr lang="cs-CZ" dirty="0" smtClean="0"/>
              <a:t>Pětiboj</a:t>
            </a:r>
          </a:p>
          <a:p>
            <a:r>
              <a:rPr lang="cs-CZ" b="1" dirty="0" smtClean="0"/>
              <a:t>Závody vozů s koňským spřežením</a:t>
            </a:r>
          </a:p>
          <a:p>
            <a:r>
              <a:rPr lang="cs-CZ" dirty="0" smtClean="0"/>
              <a:t>Box</a:t>
            </a:r>
          </a:p>
          <a:p>
            <a:r>
              <a:rPr lang="cs-CZ" dirty="0" smtClean="0"/>
              <a:t>Běh těžkooděnců</a:t>
            </a:r>
          </a:p>
          <a:p>
            <a:r>
              <a:rPr lang="cs-CZ" b="1" dirty="0" smtClean="0"/>
              <a:t>Hra na hudební nástroje</a:t>
            </a:r>
            <a:r>
              <a:rPr lang="cs-CZ" dirty="0" smtClean="0"/>
              <a:t>, zpěv, recitace básní,</a:t>
            </a:r>
          </a:p>
          <a:p>
            <a:r>
              <a:rPr lang="cs-CZ" dirty="0" smtClean="0"/>
              <a:t>Předčítání literárních děl, </a:t>
            </a:r>
            <a:r>
              <a:rPr lang="cs-CZ" b="1" dirty="0" smtClean="0"/>
              <a:t>výstava obrazů</a:t>
            </a:r>
            <a:endParaRPr lang="cs-CZ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268761"/>
            <a:ext cx="4032448" cy="18722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4160121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76672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/>
              <a:t>Odměna pro vítěze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Olivový věnec</a:t>
            </a:r>
          </a:p>
          <a:p>
            <a:r>
              <a:rPr lang="cs-CZ" dirty="0" smtClean="0"/>
              <a:t>Právo na svou sochu</a:t>
            </a:r>
          </a:p>
          <a:p>
            <a:r>
              <a:rPr lang="cs-CZ" dirty="0" smtClean="0"/>
              <a:t>Pocty v rodné obci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Naposledy se konaly v roce 393 n. l</a:t>
            </a:r>
            <a:r>
              <a:rPr lang="cs-CZ" dirty="0" smtClean="0"/>
              <a:t>. (zrušeny císařským dekretem)</a:t>
            </a:r>
          </a:p>
          <a:p>
            <a:r>
              <a:rPr lang="cs-CZ" dirty="0" smtClean="0"/>
              <a:t>Novodobé OH se konají od r. 1896 v Athénách</a:t>
            </a:r>
          </a:p>
          <a:p>
            <a:r>
              <a:rPr lang="cs-CZ" dirty="0" smtClean="0"/>
              <a:t>Zasloužil se o ně francouzský baron </a:t>
            </a:r>
            <a:r>
              <a:rPr lang="cs-CZ" b="1" dirty="0" err="1" smtClean="0"/>
              <a:t>Pierre</a:t>
            </a:r>
            <a:r>
              <a:rPr lang="cs-CZ" dirty="0" smtClean="0"/>
              <a:t> </a:t>
            </a:r>
            <a:r>
              <a:rPr lang="cs-CZ" b="1" dirty="0" err="1" smtClean="0"/>
              <a:t>Coubertin</a:t>
            </a:r>
            <a:endParaRPr lang="cs-CZ" b="1" dirty="0"/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5589240"/>
            <a:ext cx="1944216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4539825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Olympijský areál v </a:t>
            </a:r>
            <a:r>
              <a:rPr lang="cs-CZ" b="1" dirty="0" err="1" smtClean="0"/>
              <a:t>olympii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flipV="1">
            <a:off x="13789024" y="5805263"/>
            <a:ext cx="288032" cy="792087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772816"/>
            <a:ext cx="5832648" cy="4392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3634570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Úkoly: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dlouho obvykle hry trvaly?</a:t>
            </a:r>
          </a:p>
          <a:p>
            <a:r>
              <a:rPr lang="cs-CZ" dirty="0" smtClean="0"/>
              <a:t>Kdo se jich směl zúčastnit?</a:t>
            </a:r>
          </a:p>
          <a:p>
            <a:r>
              <a:rPr lang="cs-CZ" dirty="0" smtClean="0"/>
              <a:t>Co se skrývá pod názvem </a:t>
            </a:r>
            <a:r>
              <a:rPr lang="cs-CZ" dirty="0" err="1" smtClean="0"/>
              <a:t>Héraia</a:t>
            </a:r>
            <a:r>
              <a:rPr lang="cs-CZ" dirty="0" smtClean="0"/>
              <a:t>?</a:t>
            </a:r>
          </a:p>
          <a:p>
            <a:r>
              <a:rPr lang="cs-CZ" dirty="0" smtClean="0"/>
              <a:t>Proč císař </a:t>
            </a:r>
            <a:r>
              <a:rPr lang="cs-CZ" dirty="0" err="1" smtClean="0"/>
              <a:t>Theodosius</a:t>
            </a:r>
            <a:r>
              <a:rPr lang="cs-CZ" dirty="0" smtClean="0"/>
              <a:t> hry zrušil?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7564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Řešení: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5 – 7 dní</a:t>
            </a:r>
          </a:p>
          <a:p>
            <a:r>
              <a:rPr lang="cs-CZ" dirty="0" smtClean="0"/>
              <a:t>Každý svobodný řecký občan – muž</a:t>
            </a:r>
          </a:p>
          <a:p>
            <a:r>
              <a:rPr lang="cs-CZ" dirty="0" smtClean="0"/>
              <a:t>Ženské olympijské hry na počest bohyně Héry, Diovy manželky</a:t>
            </a:r>
          </a:p>
          <a:p>
            <a:r>
              <a:rPr lang="cs-CZ" dirty="0" smtClean="0"/>
              <a:t>Roku 393 už nastoupilo křesťanství a pohanští bohové se přestali uctívat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24500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flipH="1">
            <a:off x="9730407" y="6985383"/>
            <a:ext cx="45719" cy="45719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07232" y="1628800"/>
            <a:ext cx="6462464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http://cs.wikipedia.org/wiki/Starov%C4%9Bk%C3%A9_%</a:t>
            </a:r>
            <a:r>
              <a:rPr lang="cs-CZ" dirty="0" smtClean="0">
                <a:hlinkClick r:id="rId2"/>
              </a:rPr>
              <a:t>C5%98ecko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google.cz/</a:t>
            </a:r>
            <a:r>
              <a:rPr lang="cs-CZ" dirty="0" err="1" smtClean="0"/>
              <a:t>search?q</a:t>
            </a:r>
            <a:r>
              <a:rPr lang="cs-CZ" dirty="0" smtClean="0"/>
              <a:t>=</a:t>
            </a:r>
            <a:r>
              <a:rPr lang="cs-CZ" dirty="0" err="1" smtClean="0"/>
              <a:t>starověké+olympijské+hry&amp;ie</a:t>
            </a:r>
            <a:r>
              <a:rPr lang="cs-CZ" dirty="0" smtClean="0"/>
              <a:t>=utf-8&amp;oe=utf-8&amp;aq=</a:t>
            </a:r>
            <a:r>
              <a:rPr lang="cs-CZ" dirty="0" err="1" smtClean="0"/>
              <a:t>t&amp;rls</a:t>
            </a:r>
            <a:r>
              <a:rPr lang="cs-CZ" dirty="0" smtClean="0"/>
              <a:t>=</a:t>
            </a:r>
            <a:r>
              <a:rPr lang="cs-CZ" dirty="0" err="1" smtClean="0"/>
              <a:t>org.mozilla:cs:official&amp;client</a:t>
            </a:r>
            <a:r>
              <a:rPr lang="cs-CZ" dirty="0" smtClean="0"/>
              <a:t>=</a:t>
            </a:r>
            <a:r>
              <a:rPr lang="cs-CZ" dirty="0" err="1" smtClean="0"/>
              <a:t>firefox</a:t>
            </a:r>
            <a:r>
              <a:rPr lang="cs-CZ" dirty="0" smtClean="0"/>
              <a:t>-a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http://cs.wikipedia.org/wiki/Olympijsk%C3%A9_hry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31657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1200</TotalTime>
  <Words>324</Words>
  <Application>Microsoft Office PowerPoint</Application>
  <PresentationFormat>Předvádění na obrazovce (4:3)</PresentationFormat>
  <Paragraphs>70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Prezentace aplikace PowerPoint</vt:lpstr>
      <vt:lpstr>Olympijské hry</vt:lpstr>
      <vt:lpstr>Základní informace</vt:lpstr>
      <vt:lpstr>oLYMPIE</vt:lpstr>
      <vt:lpstr>Mírové poselství her</vt:lpstr>
      <vt:lpstr>Sportovní i jiné disciplíny her</vt:lpstr>
      <vt:lpstr>Odměna pro vítěze</vt:lpstr>
      <vt:lpstr>Olympijský areál v olympii</vt:lpstr>
      <vt:lpstr>Úkoly:</vt:lpstr>
      <vt:lpstr>Řešení: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ZSTREBON</cp:lastModifiedBy>
  <cp:revision>150</cp:revision>
  <dcterms:created xsi:type="dcterms:W3CDTF">2011-11-10T09:46:05Z</dcterms:created>
  <dcterms:modified xsi:type="dcterms:W3CDTF">2012-03-29T07:53:40Z</dcterms:modified>
</cp:coreProperties>
</file>