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8" r:id="rId2"/>
    <p:sldId id="257" r:id="rId3"/>
    <p:sldId id="289" r:id="rId4"/>
    <p:sldId id="274" r:id="rId5"/>
    <p:sldId id="276" r:id="rId6"/>
    <p:sldId id="278" r:id="rId7"/>
    <p:sldId id="279" r:id="rId8"/>
    <p:sldId id="280" r:id="rId9"/>
    <p:sldId id="281" r:id="rId10"/>
    <p:sldId id="282" r:id="rId11"/>
    <p:sldId id="283" r:id="rId12"/>
    <p:sldId id="287" r:id="rId13"/>
    <p:sldId id="288" r:id="rId14"/>
    <p:sldId id="286" r:id="rId15"/>
    <p:sldId id="284" r:id="rId16"/>
    <p:sldId id="271" r:id="rId17"/>
    <p:sldId id="29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CCFF"/>
    <a:srgbClr val="F00EA5"/>
    <a:srgbClr val="FF66FF"/>
    <a:srgbClr val="FF66CC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71" d="100"/>
          <a:sy n="71" d="100"/>
        </p:scale>
        <p:origin x="-4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VY_32_INOVACE_18_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  anglický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73857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58417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Prepositions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+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at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home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– my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flat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, my house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813" custLinFactNeighborY="-11373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6EFBE5-C258-4856-B0CE-ABB4552365F6}" type="presOf" srcId="{D1D4F407-5343-4D3F-B5B9-D407B03CAEB4}" destId="{D005CE8C-CC26-4C3E-AC11-E15060ECD759}" srcOrd="0" destOrd="0" presId="urn:microsoft.com/office/officeart/2005/8/layout/target3"/>
    <dgm:cxn modelId="{5535EBFB-D5F7-4147-8C36-151346946F6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3A3F7A-0F13-49F9-8AA5-E280AF05D823}" type="presOf" srcId="{4C35D32F-0EAB-4CD7-82EE-45574DC2A586}" destId="{8BEBB6EC-1DAA-4CAC-8A25-BC0FCBD5DBD5}" srcOrd="0" destOrd="0" presId="urn:microsoft.com/office/officeart/2005/8/layout/target3"/>
    <dgm:cxn modelId="{595E54AA-6EE9-4897-B064-337E493C605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17D0761-2F3E-480A-AC2A-428DDB96DF75}" type="presOf" srcId="{D8197B8C-B260-4A16-BDF4-0947B075E274}" destId="{5A5FFA88-C948-4069-8E93-59FA12366E83}" srcOrd="1" destOrd="0" presId="urn:microsoft.com/office/officeart/2005/8/layout/target3"/>
    <dgm:cxn modelId="{CC3A3238-E4C1-44CF-BC30-000E2F7EDAD8}" type="presOf" srcId="{D8197B8C-B260-4A16-BDF4-0947B075E274}" destId="{25B08C86-7E15-44DC-BE7F-FFB55DD49D12}" srcOrd="0" destOrd="0" presId="urn:microsoft.com/office/officeart/2005/8/layout/target3"/>
    <dgm:cxn modelId="{D915725E-1856-4F2A-B5C6-D3E4CEA14A46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674283-F548-4AED-87D9-79A9664BBBF3}" type="presOf" srcId="{D1B46980-6531-4606-95E6-44980827E919}" destId="{6140AFEC-043D-4C43-A2F9-D0F5331DF3A3}" srcOrd="0" destOrd="0" presId="urn:microsoft.com/office/officeart/2005/8/layout/target3"/>
    <dgm:cxn modelId="{F868A724-D4C2-4595-B6CE-9E8081E60A54}" type="presOf" srcId="{B651F6E3-6281-48DB-9319-2AEAFDAE7572}" destId="{6BB5E863-4638-4E1D-BFDE-399D028AC4ED}" srcOrd="1" destOrd="0" presId="urn:microsoft.com/office/officeart/2005/8/layout/target3"/>
    <dgm:cxn modelId="{442E43E6-1C8D-4F78-878E-F0D3797EA27C}" type="presOf" srcId="{757F3AB3-0718-4624-B441-E567A8F0AB56}" destId="{333A1088-737F-45CB-B68E-254E46348037}" srcOrd="0" destOrd="0" presId="urn:microsoft.com/office/officeart/2005/8/layout/target3"/>
    <dgm:cxn modelId="{B4C9B90C-1804-4966-B095-245F7D751A98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1ED81F-2DB2-40AC-A8C6-7BE47F9490EE}" type="presParOf" srcId="{333A1088-737F-45CB-B68E-254E46348037}" destId="{F5ABB229-8D3B-4694-996A-96F23CF14429}" srcOrd="0" destOrd="0" presId="urn:microsoft.com/office/officeart/2005/8/layout/target3"/>
    <dgm:cxn modelId="{55456156-EE4E-4FBB-8F5A-279E3CB9C403}" type="presParOf" srcId="{333A1088-737F-45CB-B68E-254E46348037}" destId="{F41139FD-01EE-4571-8B17-4FB00FC51163}" srcOrd="1" destOrd="0" presId="urn:microsoft.com/office/officeart/2005/8/layout/target3"/>
    <dgm:cxn modelId="{D41D6A58-17E4-4CDC-9A6B-0B0BD973FE6D}" type="presParOf" srcId="{333A1088-737F-45CB-B68E-254E46348037}" destId="{D005CE8C-CC26-4C3E-AC11-E15060ECD759}" srcOrd="2" destOrd="0" presId="urn:microsoft.com/office/officeart/2005/8/layout/target3"/>
    <dgm:cxn modelId="{5F7D4E43-FF68-4CBC-A93B-228088A84F54}" type="presParOf" srcId="{333A1088-737F-45CB-B68E-254E46348037}" destId="{2C702D82-9B77-49B7-9568-BB8EB47C3372}" srcOrd="3" destOrd="0" presId="urn:microsoft.com/office/officeart/2005/8/layout/target3"/>
    <dgm:cxn modelId="{2CAC2D26-A598-4DAB-9A54-B4FE1EEC372D}" type="presParOf" srcId="{333A1088-737F-45CB-B68E-254E46348037}" destId="{A52A0455-90FF-4808-ABD0-F02540D31D5A}" srcOrd="4" destOrd="0" presId="urn:microsoft.com/office/officeart/2005/8/layout/target3"/>
    <dgm:cxn modelId="{1F34E328-3E09-48AB-A910-0E10ADBBE553}" type="presParOf" srcId="{333A1088-737F-45CB-B68E-254E46348037}" destId="{6140AFEC-043D-4C43-A2F9-D0F5331DF3A3}" srcOrd="5" destOrd="0" presId="urn:microsoft.com/office/officeart/2005/8/layout/target3"/>
    <dgm:cxn modelId="{34D18146-99F4-4130-815A-1B11A1EA7458}" type="presParOf" srcId="{333A1088-737F-45CB-B68E-254E46348037}" destId="{9358AC05-5D7D-4327-9F80-1AD486AEA664}" srcOrd="6" destOrd="0" presId="urn:microsoft.com/office/officeart/2005/8/layout/target3"/>
    <dgm:cxn modelId="{BE60CB0E-A9A1-40EF-BB00-523785A93A9D}" type="presParOf" srcId="{333A1088-737F-45CB-B68E-254E46348037}" destId="{313FC574-E1CD-4FB4-B054-0B805CE0447D}" srcOrd="7" destOrd="0" presId="urn:microsoft.com/office/officeart/2005/8/layout/target3"/>
    <dgm:cxn modelId="{DD1D8F58-8743-4D94-9963-4D7A5ECDC5BE}" type="presParOf" srcId="{333A1088-737F-45CB-B68E-254E46348037}" destId="{619D679B-A015-4ECF-8348-D1034C574F40}" srcOrd="8" destOrd="0" presId="urn:microsoft.com/office/officeart/2005/8/layout/target3"/>
    <dgm:cxn modelId="{BF8F439B-8AF9-4951-8116-0C5BD733BED2}" type="presParOf" srcId="{333A1088-737F-45CB-B68E-254E46348037}" destId="{322283A8-4A27-4CDA-BAE3-F381106A9174}" srcOrd="9" destOrd="0" presId="urn:microsoft.com/office/officeart/2005/8/layout/target3"/>
    <dgm:cxn modelId="{2210A0B5-7BF7-44E2-9C28-36ED33F9C86D}" type="presParOf" srcId="{333A1088-737F-45CB-B68E-254E46348037}" destId="{FFC9F71D-1B4F-4AD9-A4A6-86ADEFC8AF5C}" srcOrd="10" destOrd="0" presId="urn:microsoft.com/office/officeart/2005/8/layout/target3"/>
    <dgm:cxn modelId="{76689D22-C1CD-4664-A6A3-74056E3B677E}" type="presParOf" srcId="{333A1088-737F-45CB-B68E-254E46348037}" destId="{25B08C86-7E15-44DC-BE7F-FFB55DD49D12}" srcOrd="11" destOrd="0" presId="urn:microsoft.com/office/officeart/2005/8/layout/target3"/>
    <dgm:cxn modelId="{BFA2C5D6-D6C7-4138-AF5B-E2AA9B187E5D}" type="presParOf" srcId="{333A1088-737F-45CB-B68E-254E46348037}" destId="{76644BE8-9D7C-4C09-B250-3D10AF48CBB7}" srcOrd="12" destOrd="0" presId="urn:microsoft.com/office/officeart/2005/8/layout/target3"/>
    <dgm:cxn modelId="{29CAF4C4-7D71-4756-B47E-5BC846680F17}" type="presParOf" srcId="{333A1088-737F-45CB-B68E-254E46348037}" destId="{EE85B701-7295-41C0-BA7A-34D3756A2AE6}" srcOrd="13" destOrd="0" presId="urn:microsoft.com/office/officeart/2005/8/layout/target3"/>
    <dgm:cxn modelId="{3A5361E8-506B-4AF4-9FE4-30583A05D135}" type="presParOf" srcId="{333A1088-737F-45CB-B68E-254E46348037}" destId="{8BEBB6EC-1DAA-4CAC-8A25-BC0FCBD5DBD5}" srcOrd="14" destOrd="0" presId="urn:microsoft.com/office/officeart/2005/8/layout/target3"/>
    <dgm:cxn modelId="{5FC057F8-065E-49B7-A9EA-235B03B041FB}" type="presParOf" srcId="{333A1088-737F-45CB-B68E-254E46348037}" destId="{AED2198E-93D5-4001-81B4-73124B309672}" srcOrd="15" destOrd="0" presId="urn:microsoft.com/office/officeart/2005/8/layout/target3"/>
    <dgm:cxn modelId="{8C854D8A-C24F-4B90-ADAA-A7C4E782909F}" type="presParOf" srcId="{333A1088-737F-45CB-B68E-254E46348037}" destId="{2BE915AB-18AA-4053-B92C-3BFC9ED204BB}" srcOrd="16" destOrd="0" presId="urn:microsoft.com/office/officeart/2005/8/layout/target3"/>
    <dgm:cxn modelId="{1D783B4D-F899-4912-9808-45FA48766A68}" type="presParOf" srcId="{333A1088-737F-45CB-B68E-254E46348037}" destId="{6BB5E863-4638-4E1D-BFDE-399D028AC4ED}" srcOrd="17" destOrd="0" presId="urn:microsoft.com/office/officeart/2005/8/layout/target3"/>
    <dgm:cxn modelId="{346BB7EB-88A7-4D46-82C0-AB3EAB30091E}" type="presParOf" srcId="{333A1088-737F-45CB-B68E-254E46348037}" destId="{5A5FFA88-C948-4069-8E93-59FA12366E83}" srcOrd="18" destOrd="0" presId="urn:microsoft.com/office/officeart/2005/8/layout/target3"/>
    <dgm:cxn modelId="{C7A62A0E-AA34-482A-9B5C-2AF17D318BE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ZŠ a MŠ Osoblaha,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 Miroslava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Jarkulišová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VY_32_INOVACE_18_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Jazyk  anglický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Prepositions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+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at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home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– my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flat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, my house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8417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CZ.1.07/1.4.09/21.0816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58417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emf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similar.aspx" TargetMode="External"/><Relationship Id="rId2" Type="http://schemas.openxmlformats.org/officeDocument/2006/relationships/hyperlink" Target="http://office.microsoft.com/cs-cz/images/results.aspx?ex=2&amp;qu=d&#367;m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obrazky.cz/?q=auta&amp;from=253" TargetMode="External"/><Relationship Id="rId4" Type="http://schemas.openxmlformats.org/officeDocument/2006/relationships/hyperlink" Target="http://office.microsoft.com/cs-cz/images/results.aspx?ex=2&amp;qu=hrad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23862" y="4725144"/>
            <a:ext cx="5407429" cy="1047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70447227"/>
              </p:ext>
            </p:extLst>
          </p:nvPr>
        </p:nvGraphicFramePr>
        <p:xfrm>
          <a:off x="797024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Obdélník 5"/>
          <p:cNvSpPr/>
          <p:nvPr/>
        </p:nvSpPr>
        <p:spPr>
          <a:xfrm>
            <a:off x="2195736" y="3717032"/>
            <a:ext cx="45656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err="1" smtClean="0"/>
              <a:t>Prepositions</a:t>
            </a:r>
            <a:r>
              <a:rPr lang="cs-CZ" sz="3200" dirty="0" smtClean="0"/>
              <a:t> +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home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6474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endParaRPr lang="cs-CZ" kern="50" dirty="0">
              <a:latin typeface="Times New Roman"/>
              <a:ea typeface="SimSun"/>
              <a:cs typeface="Tahoma"/>
            </a:endParaRPr>
          </a:p>
          <a:p>
            <a:endParaRPr lang="cs-CZ" dirty="0"/>
          </a:p>
        </p:txBody>
      </p:sp>
      <p:graphicFrame>
        <p:nvGraphicFramePr>
          <p:cNvPr id="4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21018821"/>
              </p:ext>
            </p:extLst>
          </p:nvPr>
        </p:nvGraphicFramePr>
        <p:xfrm>
          <a:off x="899592" y="1772816"/>
          <a:ext cx="7344816" cy="403244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17075"/>
                <a:gridCol w="4527741"/>
              </a:tblGrid>
              <a:tr h="93093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Datum vytvoření projektu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 </a:t>
                      </a:r>
                      <a:r>
                        <a:rPr lang="cs-CZ" sz="2000" kern="50" dirty="0" smtClean="0">
                          <a:effectLst/>
                        </a:rPr>
                        <a:t>květen </a:t>
                      </a:r>
                      <a:r>
                        <a:rPr lang="cs-CZ" sz="2000" kern="50" dirty="0">
                          <a:effectLst/>
                        </a:rPr>
                        <a:t>2012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  <a:tr h="7944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Ročník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5.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  <a:tr h="230710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Popis prezentace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kern="50" dirty="0">
                          <a:effectLst/>
                        </a:rPr>
                        <a:t> 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Zopakování a procvičení slovní zásoby tématu – At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home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my house/ my </a:t>
                      </a:r>
                      <a:r>
                        <a:rPr lang="cs-CZ" sz="1800" b="1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flat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spojení obrázků se slovy, tvoření krátkých vět, využití v reálné situaci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Where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live ?,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describe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your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house/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flat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,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prepositions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opposite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between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on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left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/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right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in front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</a:t>
                      </a:r>
                      <a:r>
                        <a:rPr lang="cs-CZ" sz="1800" b="1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baseline="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behind</a:t>
                      </a:r>
                      <a:endParaRPr lang="cs-CZ" sz="2000" kern="50" dirty="0">
                        <a:effectLst/>
                        <a:latin typeface="Times New Roman"/>
                        <a:ea typeface="SimSun"/>
                        <a:cs typeface="Tahoma"/>
                      </a:endParaRPr>
                    </a:p>
                  </a:txBody>
                  <a:tcPr>
                    <a:solidFill>
                      <a:srgbClr val="7AEED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468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  <a:solidFill>
            <a:srgbClr val="FFCCFF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sz="4400" dirty="0" smtClean="0">
                <a:solidFill>
                  <a:schemeClr val="tx1"/>
                </a:solidFill>
              </a:rPr>
              <a:t>My </a:t>
            </a:r>
            <a:r>
              <a:rPr lang="cs-CZ" sz="4400" dirty="0" err="1" smtClean="0">
                <a:solidFill>
                  <a:schemeClr val="tx1"/>
                </a:solidFill>
              </a:rPr>
              <a:t>flat</a:t>
            </a:r>
            <a:r>
              <a:rPr lang="cs-CZ" sz="4400" dirty="0" smtClean="0">
                <a:solidFill>
                  <a:schemeClr val="tx1"/>
                </a:solidFill>
              </a:rPr>
              <a:t> –  </a:t>
            </a:r>
            <a:r>
              <a:rPr lang="cs-CZ" sz="4400" dirty="0" err="1" smtClean="0">
                <a:solidFill>
                  <a:schemeClr val="tx1"/>
                </a:solidFill>
              </a:rPr>
              <a:t>describe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 err="1" smtClean="0">
                <a:solidFill>
                  <a:schemeClr val="tx1"/>
                </a:solidFill>
              </a:rPr>
              <a:t>your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br>
              <a:rPr lang="cs-CZ" sz="4400" dirty="0" smtClean="0">
                <a:solidFill>
                  <a:schemeClr val="tx1"/>
                </a:solidFill>
              </a:rPr>
            </a:br>
            <a:r>
              <a:rPr lang="cs-CZ" sz="4400" dirty="0" err="1" smtClean="0">
                <a:solidFill>
                  <a:schemeClr val="tx1"/>
                </a:solidFill>
              </a:rPr>
              <a:t>flat</a:t>
            </a:r>
            <a:r>
              <a:rPr lang="cs-CZ" sz="4400" dirty="0" smtClean="0">
                <a:solidFill>
                  <a:schemeClr val="tx1"/>
                </a:solidFill>
              </a:rPr>
              <a:t> /house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19256" cy="609600"/>
          </a:xfrm>
        </p:spPr>
        <p:txBody>
          <a:bodyPr/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Can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you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answer</a:t>
            </a:r>
            <a:r>
              <a:rPr lang="cs-CZ" sz="3200" b="1" dirty="0" smtClean="0">
                <a:solidFill>
                  <a:srgbClr val="FF0000"/>
                </a:solidFill>
              </a:rPr>
              <a:t> these </a:t>
            </a:r>
            <a:r>
              <a:rPr lang="cs-CZ" sz="3200" b="1" dirty="0" err="1" smtClean="0">
                <a:solidFill>
                  <a:srgbClr val="FF0000"/>
                </a:solidFill>
              </a:rPr>
              <a:t>questions</a:t>
            </a:r>
            <a:r>
              <a:rPr lang="cs-CZ" sz="3200" b="1" dirty="0" smtClean="0">
                <a:solidFill>
                  <a:srgbClr val="FF0000"/>
                </a:solidFill>
              </a:rPr>
              <a:t> 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427984" y="1600200"/>
            <a:ext cx="4716016" cy="609600"/>
          </a:xfrm>
        </p:spPr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7504" y="2212848"/>
            <a:ext cx="4391344" cy="3913632"/>
          </a:xfrm>
          <a:solidFill>
            <a:srgbClr val="FFFF00"/>
          </a:solidFill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rgbClr val="FF0000"/>
                </a:solidFill>
              </a:rPr>
              <a:t>Where</a:t>
            </a:r>
            <a:r>
              <a:rPr lang="cs-CZ" dirty="0" smtClean="0">
                <a:solidFill>
                  <a:srgbClr val="FF0000"/>
                </a:solidFill>
              </a:rPr>
              <a:t>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from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live in a </a:t>
            </a:r>
            <a:r>
              <a:rPr lang="cs-CZ" dirty="0" err="1" smtClean="0">
                <a:solidFill>
                  <a:srgbClr val="FF0000"/>
                </a:solidFill>
              </a:rPr>
              <a:t>flat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live in a house ?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live in a  </a:t>
            </a:r>
            <a:r>
              <a:rPr lang="cs-CZ" dirty="0" err="1" smtClean="0">
                <a:solidFill>
                  <a:srgbClr val="FF0000"/>
                </a:solidFill>
              </a:rPr>
              <a:t>town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0000"/>
                </a:solidFill>
              </a:rPr>
              <a:t>Do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live in a </a:t>
            </a:r>
            <a:r>
              <a:rPr lang="cs-CZ" dirty="0" err="1" smtClean="0">
                <a:solidFill>
                  <a:srgbClr val="FF0000"/>
                </a:solidFill>
              </a:rPr>
              <a:t>village</a:t>
            </a:r>
            <a:r>
              <a:rPr lang="cs-CZ" dirty="0" smtClean="0">
                <a:solidFill>
                  <a:srgbClr val="FF0000"/>
                </a:solidFill>
              </a:rPr>
              <a:t> ? 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rgbClr val="FF0000"/>
                </a:solidFill>
              </a:rPr>
              <a:t>What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address</a:t>
            </a:r>
            <a:r>
              <a:rPr lang="cs-CZ" dirty="0" smtClean="0">
                <a:solidFill>
                  <a:srgbClr val="FF0000"/>
                </a:solidFill>
              </a:rPr>
              <a:t> 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363912" cy="3913187"/>
          </a:xfrm>
          <a:solidFill>
            <a:srgbClr val="92D050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rooms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livling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room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bathroom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kitchen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kidsroom</a:t>
            </a:r>
            <a:r>
              <a:rPr lang="cs-CZ" dirty="0" smtClean="0">
                <a:solidFill>
                  <a:schemeClr val="tx1"/>
                </a:solidFill>
              </a:rPr>
              <a:t> ?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2878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  <a:solidFill>
            <a:srgbClr val="FFC000"/>
          </a:solidFill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house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ln w="57150">
            <a:solidFill>
              <a:srgbClr val="FF0000"/>
            </a:solidFill>
          </a:ln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There</a:t>
            </a:r>
            <a:r>
              <a:rPr lang="cs-CZ" b="1" dirty="0" smtClean="0">
                <a:solidFill>
                  <a:srgbClr val="FF0000"/>
                </a:solidFill>
              </a:rPr>
              <a:t> are </a:t>
            </a:r>
            <a:r>
              <a:rPr lang="cs-CZ" b="1" dirty="0" err="1" smtClean="0">
                <a:solidFill>
                  <a:srgbClr val="FF0000"/>
                </a:solidFill>
              </a:rPr>
              <a:t>two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floors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our</a:t>
            </a:r>
            <a:r>
              <a:rPr lang="cs-CZ" b="1" dirty="0" smtClean="0">
                <a:solidFill>
                  <a:srgbClr val="FF0000"/>
                </a:solidFill>
              </a:rPr>
              <a:t> house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Downstairs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there</a:t>
            </a:r>
            <a:r>
              <a:rPr lang="cs-CZ" b="1" dirty="0" smtClean="0">
                <a:solidFill>
                  <a:srgbClr val="FF0000"/>
                </a:solidFill>
              </a:rPr>
              <a:t> are .................................................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Upstairs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there</a:t>
            </a:r>
            <a:r>
              <a:rPr lang="cs-CZ" b="1" dirty="0" smtClean="0">
                <a:solidFill>
                  <a:srgbClr val="FF0000"/>
                </a:solidFill>
              </a:rPr>
              <a:t> are ………………………………………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0000"/>
                </a:solidFill>
              </a:rPr>
              <a:t>Look</a:t>
            </a:r>
            <a:r>
              <a:rPr lang="cs-CZ" b="1" dirty="0" smtClean="0">
                <a:solidFill>
                  <a:srgbClr val="FF0000"/>
                </a:solidFill>
              </a:rPr>
              <a:t> up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unknown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words</a:t>
            </a:r>
            <a:r>
              <a:rPr lang="cs-CZ" b="1" dirty="0" smtClean="0">
                <a:solidFill>
                  <a:srgbClr val="FF0000"/>
                </a:solidFill>
              </a:rPr>
              <a:t> -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Our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address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is</a:t>
            </a:r>
            <a:r>
              <a:rPr lang="cs-CZ" b="1" dirty="0" smtClean="0">
                <a:solidFill>
                  <a:srgbClr val="00B050"/>
                </a:solidFill>
              </a:rPr>
              <a:t> 155  </a:t>
            </a:r>
            <a:r>
              <a:rPr lang="cs-CZ" b="1" dirty="0" err="1" smtClean="0">
                <a:solidFill>
                  <a:srgbClr val="00B050"/>
                </a:solidFill>
              </a:rPr>
              <a:t>Main</a:t>
            </a:r>
            <a:r>
              <a:rPr lang="cs-CZ" b="1" dirty="0" smtClean="0">
                <a:solidFill>
                  <a:srgbClr val="00B050"/>
                </a:solidFill>
              </a:rPr>
              <a:t> Street, Krnov, 794 01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538" y="3827278"/>
            <a:ext cx="7643307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4869161"/>
            <a:ext cx="64807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/>
              <a:t>HALA</a:t>
            </a:r>
            <a:endParaRPr lang="cs-CZ" sz="1050" b="1" dirty="0"/>
          </a:p>
        </p:txBody>
      </p:sp>
    </p:spTree>
    <p:extLst>
      <p:ext uri="{BB962C8B-B14F-4D97-AF65-F5344CB8AC3E}">
        <p14:creationId xmlns:p14="http://schemas.microsoft.com/office/powerpoint/2010/main" val="138933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95536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are these </a:t>
            </a:r>
            <a:r>
              <a:rPr lang="cs-CZ" dirty="0" err="1" smtClean="0"/>
              <a:t>cars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err="1" smtClean="0">
                <a:solidFill>
                  <a:srgbClr val="00B050"/>
                </a:solidFill>
              </a:rPr>
              <a:t>Remember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the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prepositions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139" y="2446528"/>
            <a:ext cx="996869" cy="926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9682" y="4308006"/>
            <a:ext cx="1356786" cy="1031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863" y="2554953"/>
            <a:ext cx="1326303" cy="1087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11" y="5661471"/>
            <a:ext cx="1243449" cy="844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259" y="5747294"/>
            <a:ext cx="1219200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31" y="4314710"/>
            <a:ext cx="1205796" cy="810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3267906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between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6322" y="3840744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left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0695" y="3945378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right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85695" y="6150591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opposite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10505" y="5345808"/>
            <a:ext cx="12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In front </a:t>
            </a:r>
            <a:r>
              <a:rPr lang="cs-CZ" b="1" dirty="0" err="1" smtClean="0"/>
              <a:t>of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9574" y="5200209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n</a:t>
            </a:r>
            <a:r>
              <a:rPr lang="cs-CZ" b="1" dirty="0" err="1" smtClean="0"/>
              <a:t>ext</a:t>
            </a:r>
            <a:r>
              <a:rPr lang="cs-CZ" b="1" dirty="0" smtClean="0"/>
              <a:t> to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0575" y="2077196"/>
            <a:ext cx="941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behind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905" y="2354194"/>
            <a:ext cx="1976863" cy="1111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354" y="2300826"/>
            <a:ext cx="1981200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333" y="3768971"/>
            <a:ext cx="1905084" cy="1570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535" y="3581165"/>
            <a:ext cx="1958805" cy="161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735" y="5339103"/>
            <a:ext cx="2529691" cy="1433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5519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3" grpId="0"/>
      <p:bldP spid="4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33955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/>
              <a:t>Where</a:t>
            </a:r>
            <a:r>
              <a:rPr lang="cs-CZ" dirty="0"/>
              <a:t> are these </a:t>
            </a:r>
            <a:r>
              <a:rPr lang="cs-CZ" dirty="0" err="1" smtClean="0"/>
              <a:t>rooms</a:t>
            </a:r>
            <a:r>
              <a:rPr lang="cs-CZ" dirty="0" smtClean="0"/>
              <a:t> </a:t>
            </a:r>
            <a:r>
              <a:rPr lang="cs-CZ" dirty="0"/>
              <a:t>?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English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Translate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into</a:t>
            </a:r>
            <a:r>
              <a:rPr lang="cs-CZ" sz="2800" b="1" dirty="0" smtClean="0">
                <a:solidFill>
                  <a:srgbClr val="00B050"/>
                </a:solidFill>
              </a:rPr>
              <a:t> Czech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445651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Between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kitchen</a:t>
            </a:r>
            <a:r>
              <a:rPr lang="cs-CZ" b="1" dirty="0" smtClean="0">
                <a:solidFill>
                  <a:schemeClr val="tx1"/>
                </a:solidFill>
              </a:rPr>
              <a:t> and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toilet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Next</a:t>
            </a:r>
            <a:r>
              <a:rPr lang="cs-CZ" b="1" dirty="0" smtClean="0">
                <a:solidFill>
                  <a:srgbClr val="FFC000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bathroom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Next</a:t>
            </a:r>
            <a:r>
              <a:rPr lang="cs-CZ" b="1" dirty="0" smtClean="0">
                <a:solidFill>
                  <a:srgbClr val="FFC000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hall</a:t>
            </a:r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on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right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Next</a:t>
            </a:r>
            <a:r>
              <a:rPr lang="cs-CZ" b="1" dirty="0" smtClean="0">
                <a:solidFill>
                  <a:srgbClr val="FFC000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 </a:t>
            </a:r>
            <a:r>
              <a:rPr lang="cs-CZ" b="1" dirty="0" err="1" smtClean="0">
                <a:solidFill>
                  <a:schemeClr val="tx1"/>
                </a:solidFill>
              </a:rPr>
              <a:t>living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room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on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left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Opposite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bedroom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In front </a:t>
            </a:r>
            <a:r>
              <a:rPr lang="cs-CZ" b="1" dirty="0" err="1" smtClean="0">
                <a:solidFill>
                  <a:srgbClr val="FFC000"/>
                </a:solidFill>
              </a:rPr>
              <a:t>of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house 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Behind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our</a:t>
            </a:r>
            <a:r>
              <a:rPr lang="cs-CZ" b="1" dirty="0" smtClean="0">
                <a:solidFill>
                  <a:schemeClr val="tx1"/>
                </a:solidFill>
              </a:rPr>
              <a:t> garden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4456512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Mezi  </a:t>
            </a:r>
            <a:r>
              <a:rPr lang="cs-CZ" b="1" dirty="0" smtClean="0">
                <a:solidFill>
                  <a:schemeClr val="tx1"/>
                </a:solidFill>
              </a:rPr>
              <a:t>kuchyní a toaletou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Vedle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koupelny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Vedle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předsíně </a:t>
            </a:r>
            <a:r>
              <a:rPr lang="cs-CZ" b="1" dirty="0" smtClean="0">
                <a:solidFill>
                  <a:srgbClr val="FF0000"/>
                </a:solidFill>
              </a:rPr>
              <a:t>napravo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Vedle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obývacího pokoje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nalevo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Naproti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tx1"/>
                </a:solidFill>
              </a:rPr>
              <a:t>ložnice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Před </a:t>
            </a:r>
            <a:r>
              <a:rPr lang="cs-CZ" b="1" dirty="0" smtClean="0">
                <a:solidFill>
                  <a:schemeClr val="tx1"/>
                </a:solidFill>
              </a:rPr>
              <a:t>domem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C000"/>
                </a:solidFill>
              </a:rPr>
              <a:t>Za </a:t>
            </a:r>
            <a:r>
              <a:rPr lang="cs-CZ" b="1" dirty="0" smtClean="0">
                <a:solidFill>
                  <a:schemeClr val="tx1"/>
                </a:solidFill>
              </a:rPr>
              <a:t>naší zahradou  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529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. </a:t>
            </a:r>
            <a:r>
              <a:rPr lang="cs-CZ" dirty="0" err="1" smtClean="0"/>
              <a:t>Where</a:t>
            </a:r>
            <a:r>
              <a:rPr lang="cs-CZ" dirty="0" smtClean="0"/>
              <a:t> are these </a:t>
            </a:r>
            <a:r>
              <a:rPr lang="cs-CZ" dirty="0" err="1" smtClean="0"/>
              <a:t>things</a:t>
            </a:r>
            <a:r>
              <a:rPr lang="cs-CZ" dirty="0" smtClean="0"/>
              <a:t> ? </a:t>
            </a:r>
            <a:r>
              <a:rPr lang="cs-CZ" dirty="0" err="1" smtClean="0"/>
              <a:t>Translate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lorry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between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houses</a:t>
            </a:r>
            <a:r>
              <a:rPr lang="cs-CZ" sz="2800" b="1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b="1" dirty="0" smtClean="0">
                <a:solidFill>
                  <a:srgbClr val="00B050"/>
                </a:solidFill>
              </a:rPr>
              <a:t>Nákladní auto je mezi domy.</a:t>
            </a:r>
          </a:p>
          <a:p>
            <a:endParaRPr lang="cs-CZ" sz="2800" b="1" dirty="0" smtClean="0">
              <a:solidFill>
                <a:srgbClr val="F00EA5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car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next</a:t>
            </a:r>
            <a:r>
              <a:rPr lang="cs-CZ" sz="2800" b="1" dirty="0" smtClean="0">
                <a:solidFill>
                  <a:srgbClr val="FFC000"/>
                </a:solidFill>
              </a:rPr>
              <a:t> to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house </a:t>
            </a:r>
            <a:r>
              <a:rPr lang="cs-CZ" sz="2800" b="1" dirty="0" smtClean="0">
                <a:solidFill>
                  <a:srgbClr val="FFC000"/>
                </a:solidFill>
              </a:rPr>
              <a:t>on </a:t>
            </a:r>
            <a:r>
              <a:rPr lang="cs-CZ" sz="2800" b="1" dirty="0" err="1" smtClean="0">
                <a:solidFill>
                  <a:srgbClr val="FFC000"/>
                </a:solidFill>
              </a:rPr>
              <a:t>the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left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b="1" dirty="0" smtClean="0">
                <a:solidFill>
                  <a:srgbClr val="00B050"/>
                </a:solidFill>
              </a:rPr>
              <a:t>Auto je vedle domu nalevo.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car </a:t>
            </a:r>
            <a:r>
              <a:rPr lang="cs-CZ" sz="2800" b="1" dirty="0" err="1" smtClean="0">
                <a:solidFill>
                  <a:srgbClr val="FF0000"/>
                </a:solidFill>
              </a:rPr>
              <a:t>is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next</a:t>
            </a:r>
            <a:r>
              <a:rPr lang="cs-CZ" sz="2800" b="1" dirty="0" smtClean="0">
                <a:solidFill>
                  <a:srgbClr val="FFC000"/>
                </a:solidFill>
              </a:rPr>
              <a:t> to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house </a:t>
            </a:r>
            <a:r>
              <a:rPr lang="cs-CZ" sz="2800" b="1" dirty="0" smtClean="0">
                <a:solidFill>
                  <a:srgbClr val="FFC000"/>
                </a:solidFill>
              </a:rPr>
              <a:t>on </a:t>
            </a:r>
            <a:r>
              <a:rPr lang="cs-CZ" sz="2800" b="1" dirty="0" err="1" smtClean="0">
                <a:solidFill>
                  <a:srgbClr val="FFC000"/>
                </a:solidFill>
              </a:rPr>
              <a:t>the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right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    Auto je vedle domu napravo.</a:t>
            </a:r>
          </a:p>
          <a:p>
            <a:pPr marL="0" indent="0">
              <a:buNone/>
            </a:pPr>
            <a:r>
              <a:rPr lang="cs-CZ" sz="2800" dirty="0" smtClean="0"/>
              <a:t>   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39642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8356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/>
              <a:t>Read</a:t>
            </a:r>
            <a:r>
              <a:rPr lang="cs-CZ" dirty="0"/>
              <a:t>. </a:t>
            </a:r>
            <a:r>
              <a:rPr lang="cs-CZ" dirty="0" err="1"/>
              <a:t>Where</a:t>
            </a:r>
            <a:r>
              <a:rPr lang="cs-CZ" dirty="0"/>
              <a:t> are these </a:t>
            </a:r>
            <a:r>
              <a:rPr lang="cs-CZ" dirty="0" err="1" smtClean="0"/>
              <a:t>cars</a:t>
            </a:r>
            <a:r>
              <a:rPr lang="cs-CZ" dirty="0" smtClean="0"/>
              <a:t> </a:t>
            </a:r>
            <a:r>
              <a:rPr lang="cs-CZ" dirty="0"/>
              <a:t>? </a:t>
            </a:r>
            <a:r>
              <a:rPr lang="cs-CZ" dirty="0" err="1"/>
              <a:t>Translate</a:t>
            </a:r>
            <a:r>
              <a:rPr lang="cs-CZ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352928" cy="4425355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car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C000"/>
                </a:solidFill>
              </a:rPr>
              <a:t>opposite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house.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    Auto </a:t>
            </a:r>
            <a:r>
              <a:rPr lang="cs-CZ" sz="2800" b="1" dirty="0">
                <a:solidFill>
                  <a:srgbClr val="00B050"/>
                </a:solidFill>
              </a:rPr>
              <a:t>je </a:t>
            </a:r>
            <a:r>
              <a:rPr lang="cs-CZ" sz="2800" b="1" dirty="0">
                <a:solidFill>
                  <a:srgbClr val="FFC000"/>
                </a:solidFill>
              </a:rPr>
              <a:t>naproti</a:t>
            </a:r>
            <a:r>
              <a:rPr lang="cs-CZ" sz="2800" b="1" dirty="0">
                <a:solidFill>
                  <a:srgbClr val="00B050"/>
                </a:solidFill>
              </a:rPr>
              <a:t> domu</a:t>
            </a:r>
            <a:r>
              <a:rPr lang="cs-CZ" sz="2800" b="1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endParaRPr lang="cs-CZ" sz="2800" b="1" dirty="0">
              <a:solidFill>
                <a:srgbClr val="F00EA5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car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C000"/>
                </a:solidFill>
              </a:rPr>
              <a:t>in front </a:t>
            </a:r>
            <a:r>
              <a:rPr lang="cs-CZ" sz="2800" b="1" dirty="0" err="1">
                <a:solidFill>
                  <a:srgbClr val="FFC000"/>
                </a:solidFill>
              </a:rPr>
              <a:t>of</a:t>
            </a:r>
            <a:r>
              <a:rPr lang="cs-CZ" sz="2800" b="1" dirty="0">
                <a:solidFill>
                  <a:srgbClr val="FFC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house.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   Auto </a:t>
            </a:r>
            <a:r>
              <a:rPr lang="cs-CZ" sz="2800" b="1" dirty="0">
                <a:solidFill>
                  <a:srgbClr val="00B050"/>
                </a:solidFill>
              </a:rPr>
              <a:t>je před domem.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car </a:t>
            </a:r>
            <a:r>
              <a:rPr lang="cs-CZ" sz="2800" b="1" dirty="0" err="1">
                <a:solidFill>
                  <a:srgbClr val="FF0000"/>
                </a:solidFill>
              </a:rPr>
              <a:t>is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C000"/>
                </a:solidFill>
              </a:rPr>
              <a:t>behind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err="1">
                <a:solidFill>
                  <a:srgbClr val="FF0000"/>
                </a:solidFill>
              </a:rPr>
              <a:t>the</a:t>
            </a:r>
            <a:r>
              <a:rPr lang="cs-CZ" sz="2800" b="1" dirty="0">
                <a:solidFill>
                  <a:srgbClr val="FF0000"/>
                </a:solidFill>
              </a:rPr>
              <a:t> house.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   Auto </a:t>
            </a:r>
            <a:r>
              <a:rPr lang="cs-CZ" sz="2800" b="1" dirty="0">
                <a:solidFill>
                  <a:srgbClr val="00B050"/>
                </a:solidFill>
              </a:rPr>
              <a:t>je za domem.</a:t>
            </a:r>
          </a:p>
          <a:p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40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52128"/>
          </a:xfrm>
          <a:solidFill>
            <a:srgbClr val="92D05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800" dirty="0" err="1" smtClean="0"/>
              <a:t>Read</a:t>
            </a:r>
            <a:r>
              <a:rPr lang="cs-CZ" sz="4800" dirty="0" smtClean="0"/>
              <a:t> </a:t>
            </a:r>
            <a:r>
              <a:rPr lang="cs-CZ" sz="4800" dirty="0" err="1" smtClean="0"/>
              <a:t>about</a:t>
            </a:r>
            <a:r>
              <a:rPr lang="cs-CZ" sz="4800" dirty="0" smtClean="0"/>
              <a:t>  </a:t>
            </a:r>
            <a:r>
              <a:rPr lang="cs-CZ" sz="4800" dirty="0" err="1" smtClean="0"/>
              <a:t>Michael´s</a:t>
            </a:r>
            <a:r>
              <a:rPr lang="cs-CZ" sz="4800" dirty="0" smtClean="0"/>
              <a:t>  </a:t>
            </a:r>
            <a:r>
              <a:rPr lang="cs-CZ" sz="4800" dirty="0" err="1" smtClean="0"/>
              <a:t>flat</a:t>
            </a:r>
            <a:r>
              <a:rPr lang="cs-CZ" sz="4800" dirty="0" smtClean="0"/>
              <a:t>. 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rgbClr val="FFFF00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00B050"/>
                </a:solidFill>
              </a:rPr>
              <a:t>This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Michael´s</a:t>
            </a:r>
            <a:r>
              <a:rPr lang="cs-CZ" sz="2800" b="1" dirty="0" smtClean="0">
                <a:solidFill>
                  <a:srgbClr val="00B050"/>
                </a:solidFill>
              </a:rPr>
              <a:t>  </a:t>
            </a:r>
            <a:r>
              <a:rPr lang="cs-CZ" sz="2800" b="1" dirty="0" err="1" smtClean="0">
                <a:solidFill>
                  <a:srgbClr val="00B050"/>
                </a:solidFill>
              </a:rPr>
              <a:t>flat</a:t>
            </a:r>
            <a:r>
              <a:rPr lang="cs-CZ" sz="2800" b="1" dirty="0" smtClean="0">
                <a:solidFill>
                  <a:srgbClr val="00B050"/>
                </a:solidFill>
              </a:rPr>
              <a:t>. He </a:t>
            </a:r>
            <a:r>
              <a:rPr lang="cs-CZ" sz="2800" b="1" dirty="0" err="1" smtClean="0">
                <a:solidFill>
                  <a:srgbClr val="00B050"/>
                </a:solidFill>
              </a:rPr>
              <a:t>lives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u="sng" dirty="0" smtClean="0">
                <a:solidFill>
                  <a:srgbClr val="F00EA5"/>
                </a:solidFill>
              </a:rPr>
              <a:t>in</a:t>
            </a:r>
            <a:r>
              <a:rPr lang="cs-CZ" sz="2800" b="1" dirty="0" smtClean="0">
                <a:solidFill>
                  <a:srgbClr val="00B050"/>
                </a:solidFill>
              </a:rPr>
              <a:t> a </a:t>
            </a:r>
            <a:r>
              <a:rPr lang="cs-CZ" sz="2800" b="1" dirty="0" err="1" smtClean="0">
                <a:solidFill>
                  <a:srgbClr val="00B050"/>
                </a:solidFill>
              </a:rPr>
              <a:t>town</a:t>
            </a:r>
            <a:r>
              <a:rPr lang="cs-CZ" sz="2800" b="1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There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a </a:t>
            </a:r>
            <a:r>
              <a:rPr lang="cs-CZ" sz="2800" dirty="0" err="1" smtClean="0">
                <a:solidFill>
                  <a:srgbClr val="FF0000"/>
                </a:solidFill>
              </a:rPr>
              <a:t>kitchen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next</a:t>
            </a:r>
            <a:r>
              <a:rPr lang="cs-CZ" sz="2800" b="1" u="sng" dirty="0" smtClean="0">
                <a:solidFill>
                  <a:srgbClr val="F00EA5"/>
                </a:solidFill>
              </a:rPr>
              <a:t> to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hall</a:t>
            </a:r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b="1" u="sng" dirty="0" smtClean="0">
                <a:solidFill>
                  <a:srgbClr val="F00EA5"/>
                </a:solidFill>
              </a:rPr>
              <a:t>on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the</a:t>
            </a:r>
            <a:r>
              <a:rPr lang="cs-CZ" sz="2800" b="1" u="sng" dirty="0" smtClean="0">
                <a:solidFill>
                  <a:srgbClr val="F00EA5"/>
                </a:solidFill>
              </a:rPr>
              <a:t>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right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bathroom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opposite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kitchen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There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Mum</a:t>
            </a:r>
            <a:r>
              <a:rPr lang="cs-CZ" sz="2800" dirty="0" smtClean="0">
                <a:solidFill>
                  <a:srgbClr val="FF0000"/>
                </a:solidFill>
              </a:rPr>
              <a:t> and </a:t>
            </a:r>
            <a:r>
              <a:rPr lang="cs-CZ" sz="2800" dirty="0" err="1" smtClean="0">
                <a:solidFill>
                  <a:srgbClr val="FF0000"/>
                </a:solidFill>
              </a:rPr>
              <a:t>Dad´s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bedroom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>
                <a:solidFill>
                  <a:srgbClr val="F00EA5"/>
                </a:solidFill>
              </a:rPr>
              <a:t>n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ext</a:t>
            </a:r>
            <a:r>
              <a:rPr lang="cs-CZ" sz="2800" b="1" u="sng" dirty="0" smtClean="0">
                <a:solidFill>
                  <a:srgbClr val="F00EA5"/>
                </a:solidFill>
              </a:rPr>
              <a:t> to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bathroom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smtClean="0">
                <a:solidFill>
                  <a:srgbClr val="F00EA5"/>
                </a:solidFill>
              </a:rPr>
              <a:t>on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the</a:t>
            </a:r>
            <a:r>
              <a:rPr lang="cs-CZ" sz="2800" b="1" u="sng" dirty="0" smtClean="0">
                <a:solidFill>
                  <a:srgbClr val="F00EA5"/>
                </a:solidFill>
              </a:rPr>
              <a:t> 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right</a:t>
            </a:r>
            <a:r>
              <a:rPr lang="cs-CZ" sz="2800" dirty="0" smtClean="0">
                <a:solidFill>
                  <a:srgbClr val="FF0000"/>
                </a:solidFill>
              </a:rPr>
              <a:t>, and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living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room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opposite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bedroom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  <a:r>
              <a:rPr lang="cs-CZ" sz="2800" dirty="0" err="1" smtClean="0">
                <a:solidFill>
                  <a:srgbClr val="FF0000"/>
                </a:solidFill>
              </a:rPr>
              <a:t>Michael´s</a:t>
            </a:r>
            <a:r>
              <a:rPr lang="cs-CZ" sz="2800" dirty="0" smtClean="0">
                <a:solidFill>
                  <a:srgbClr val="FF0000"/>
                </a:solidFill>
              </a:rPr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bedroom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is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00EA5"/>
                </a:solidFill>
              </a:rPr>
              <a:t>between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the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living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room</a:t>
            </a:r>
            <a:r>
              <a:rPr lang="cs-CZ" sz="2800" dirty="0" smtClean="0">
                <a:solidFill>
                  <a:srgbClr val="FF0000"/>
                </a:solidFill>
              </a:rPr>
              <a:t> and </a:t>
            </a:r>
            <a:r>
              <a:rPr lang="cs-CZ" sz="2800" dirty="0" err="1" smtClean="0">
                <a:solidFill>
                  <a:srgbClr val="FF0000"/>
                </a:solidFill>
              </a:rPr>
              <a:t>Mum</a:t>
            </a:r>
            <a:r>
              <a:rPr lang="cs-CZ" sz="2800" dirty="0" smtClean="0">
                <a:solidFill>
                  <a:srgbClr val="FF0000"/>
                </a:solidFill>
              </a:rPr>
              <a:t> and </a:t>
            </a:r>
            <a:r>
              <a:rPr lang="cs-CZ" sz="2800" dirty="0" err="1" smtClean="0">
                <a:solidFill>
                  <a:srgbClr val="FF0000"/>
                </a:solidFill>
              </a:rPr>
              <a:t>Dad´s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bedroom</a:t>
            </a:r>
            <a:r>
              <a:rPr lang="cs-CZ" sz="2800" dirty="0" smtClean="0">
                <a:solidFill>
                  <a:srgbClr val="FF0000"/>
                </a:solidFill>
              </a:rPr>
              <a:t>. 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solidFill>
                  <a:srgbClr val="FF0000"/>
                </a:solidFill>
              </a:rPr>
              <a:t>    </a:t>
            </a:r>
            <a:r>
              <a:rPr lang="cs-CZ" sz="3600" b="1" dirty="0" err="1" smtClean="0">
                <a:solidFill>
                  <a:srgbClr val="009900"/>
                </a:solidFill>
              </a:rPr>
              <a:t>Now</a:t>
            </a:r>
            <a:r>
              <a:rPr lang="cs-CZ" sz="3600" b="1" dirty="0" smtClean="0">
                <a:solidFill>
                  <a:srgbClr val="009900"/>
                </a:solidFill>
              </a:rPr>
              <a:t> </a:t>
            </a:r>
            <a:r>
              <a:rPr lang="cs-CZ" sz="3600" b="1" dirty="0" err="1" smtClean="0">
                <a:solidFill>
                  <a:srgbClr val="009900"/>
                </a:solidFill>
              </a:rPr>
              <a:t>draw</a:t>
            </a:r>
            <a:r>
              <a:rPr lang="cs-CZ" sz="3600" b="1" dirty="0" smtClean="0">
                <a:solidFill>
                  <a:srgbClr val="009900"/>
                </a:solidFill>
              </a:rPr>
              <a:t> a </a:t>
            </a:r>
            <a:r>
              <a:rPr lang="cs-CZ" sz="3600" b="1" dirty="0" err="1" smtClean="0">
                <a:solidFill>
                  <a:srgbClr val="009900"/>
                </a:solidFill>
              </a:rPr>
              <a:t>plan</a:t>
            </a:r>
            <a:r>
              <a:rPr lang="cs-CZ" sz="3600" b="1" dirty="0" smtClean="0">
                <a:solidFill>
                  <a:srgbClr val="009900"/>
                </a:solidFill>
              </a:rPr>
              <a:t> </a:t>
            </a:r>
            <a:r>
              <a:rPr lang="cs-CZ" sz="3600" b="1" dirty="0" err="1" smtClean="0">
                <a:solidFill>
                  <a:srgbClr val="009900"/>
                </a:solidFill>
              </a:rPr>
              <a:t>of</a:t>
            </a:r>
            <a:r>
              <a:rPr lang="cs-CZ" sz="3600" b="1" dirty="0" smtClean="0">
                <a:solidFill>
                  <a:srgbClr val="009900"/>
                </a:solidFill>
              </a:rPr>
              <a:t> </a:t>
            </a:r>
            <a:r>
              <a:rPr lang="cs-CZ" sz="3600" b="1" dirty="0" err="1" smtClean="0">
                <a:solidFill>
                  <a:srgbClr val="009900"/>
                </a:solidFill>
              </a:rPr>
              <a:t>Michal´s</a:t>
            </a:r>
            <a:r>
              <a:rPr lang="cs-CZ" sz="3600" b="1" dirty="0" smtClean="0">
                <a:solidFill>
                  <a:srgbClr val="009900"/>
                </a:solidFill>
              </a:rPr>
              <a:t>       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9900"/>
                </a:solidFill>
              </a:rPr>
              <a:t>                        </a:t>
            </a:r>
            <a:r>
              <a:rPr lang="cs-CZ" sz="3600" b="1" dirty="0" err="1" smtClean="0">
                <a:solidFill>
                  <a:srgbClr val="009900"/>
                </a:solidFill>
              </a:rPr>
              <a:t>flat</a:t>
            </a:r>
            <a:r>
              <a:rPr lang="cs-CZ" sz="3600" b="1" dirty="0" smtClean="0">
                <a:solidFill>
                  <a:srgbClr val="009900"/>
                </a:solidFill>
              </a:rPr>
              <a:t>.</a:t>
            </a:r>
          </a:p>
          <a:p>
            <a:pPr marL="0" indent="0">
              <a:buNone/>
            </a:pPr>
            <a:endParaRPr lang="cs-CZ" sz="3600" b="1" dirty="0">
              <a:solidFill>
                <a:srgbClr val="00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4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35984" y="620688"/>
            <a:ext cx="8229600" cy="1080120"/>
          </a:xfrm>
          <a:solidFill>
            <a:srgbClr val="92D05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4400" dirty="0" err="1" smtClean="0">
                <a:solidFill>
                  <a:srgbClr val="F00EA5"/>
                </a:solidFill>
              </a:rPr>
              <a:t>Now</a:t>
            </a:r>
            <a:r>
              <a:rPr lang="cs-CZ" sz="4400" dirty="0" smtClean="0">
                <a:solidFill>
                  <a:srgbClr val="F00EA5"/>
                </a:solidFill>
              </a:rPr>
              <a:t> </a:t>
            </a:r>
            <a:r>
              <a:rPr lang="cs-CZ" sz="4400" dirty="0" err="1" smtClean="0">
                <a:solidFill>
                  <a:srgbClr val="F00EA5"/>
                </a:solidFill>
              </a:rPr>
              <a:t>check</a:t>
            </a:r>
            <a:r>
              <a:rPr lang="cs-CZ" sz="4400" dirty="0" smtClean="0">
                <a:solidFill>
                  <a:srgbClr val="F00EA5"/>
                </a:solidFill>
              </a:rPr>
              <a:t> </a:t>
            </a:r>
            <a:r>
              <a:rPr lang="cs-CZ" sz="4400" dirty="0" err="1" smtClean="0">
                <a:solidFill>
                  <a:srgbClr val="F00EA5"/>
                </a:solidFill>
              </a:rPr>
              <a:t>Michael´s</a:t>
            </a:r>
            <a:r>
              <a:rPr lang="cs-CZ" sz="4400" dirty="0" smtClean="0">
                <a:solidFill>
                  <a:srgbClr val="F00EA5"/>
                </a:solidFill>
              </a:rPr>
              <a:t>  </a:t>
            </a:r>
            <a:r>
              <a:rPr lang="cs-CZ" sz="4400" dirty="0" err="1" smtClean="0">
                <a:solidFill>
                  <a:srgbClr val="F00EA5"/>
                </a:solidFill>
              </a:rPr>
              <a:t>flat</a:t>
            </a:r>
            <a:r>
              <a:rPr lang="cs-CZ" sz="4400" dirty="0" smtClean="0">
                <a:solidFill>
                  <a:srgbClr val="F00EA5"/>
                </a:solidFill>
              </a:rPr>
              <a:t> </a:t>
            </a:r>
            <a:r>
              <a:rPr lang="cs-CZ" sz="4400" dirty="0" err="1" smtClean="0">
                <a:solidFill>
                  <a:srgbClr val="F00EA5"/>
                </a:solidFill>
              </a:rPr>
              <a:t>plan</a:t>
            </a:r>
            <a:r>
              <a:rPr lang="cs-CZ" sz="4400" dirty="0" smtClean="0">
                <a:solidFill>
                  <a:srgbClr val="F00EA5"/>
                </a:solidFill>
              </a:rPr>
              <a:t> </a:t>
            </a:r>
            <a:endParaRPr lang="cs-CZ" sz="4400" dirty="0">
              <a:solidFill>
                <a:srgbClr val="F00EA5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23755" y="2052379"/>
            <a:ext cx="6552074" cy="3888432"/>
          </a:xfrm>
          <a:prstGeom prst="rect">
            <a:avLst/>
          </a:prstGeom>
          <a:solidFill>
            <a:srgbClr val="00B0F0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70669" y="2106364"/>
            <a:ext cx="2160240" cy="2376264"/>
          </a:xfrm>
          <a:prstGeom prst="rect">
            <a:avLst/>
          </a:prstGeom>
          <a:solidFill>
            <a:srgbClr val="FF66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259632" y="4416192"/>
            <a:ext cx="2160240" cy="151216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30909" y="2106364"/>
            <a:ext cx="1944216" cy="194421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75125" y="2106363"/>
            <a:ext cx="2372101" cy="236388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56921" y="4340467"/>
            <a:ext cx="2376264" cy="1512168"/>
          </a:xfrm>
          <a:prstGeom prst="rect">
            <a:avLst/>
          </a:prstGeom>
          <a:solidFill>
            <a:srgbClr val="FFC000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AutoShape 2" descr="http://t0.gstatic.com/images?q=tbn:ANd9GcTbeH8S48klCoga9kY3qPf59OY7jrNsCfwa4oeY0ZeX0wEFnG1-"/>
          <p:cNvSpPr>
            <a:spLocks noChangeAspect="1" noChangeArrowheads="1"/>
          </p:cNvSpPr>
          <p:nvPr/>
        </p:nvSpPr>
        <p:spPr bwMode="auto">
          <a:xfrm>
            <a:off x="170592" y="-8302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316410" y="2526370"/>
            <a:ext cx="20466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/>
              <a:t>Mum´s</a:t>
            </a:r>
            <a:r>
              <a:rPr lang="cs-CZ" b="1" u="sng" dirty="0" smtClean="0"/>
              <a:t> and </a:t>
            </a:r>
            <a:r>
              <a:rPr lang="cs-CZ" b="1" u="sng" dirty="0" err="1" smtClean="0"/>
              <a:t>dad´s</a:t>
            </a:r>
            <a:endParaRPr lang="cs-CZ" b="1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3173691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/>
              <a:t>bedroom</a:t>
            </a:r>
            <a:endParaRPr lang="cs-CZ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16278" y="2711036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/>
              <a:t>M</a:t>
            </a:r>
            <a:r>
              <a:rPr lang="cs-CZ" b="1" u="sng" dirty="0" err="1" smtClean="0"/>
              <a:t>ichael´s</a:t>
            </a:r>
            <a:endParaRPr lang="cs-CZ" b="1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30704" y="3300685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/>
              <a:t>bedroom</a:t>
            </a:r>
            <a:endParaRPr lang="cs-CZ" b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2589049"/>
            <a:ext cx="1542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/>
              <a:t>Living</a:t>
            </a:r>
            <a:r>
              <a:rPr lang="cs-CZ" b="1" u="sng" dirty="0" smtClean="0"/>
              <a:t>  </a:t>
            </a:r>
            <a:r>
              <a:rPr lang="cs-CZ" b="1" u="sng" dirty="0" err="1" smtClean="0"/>
              <a:t>room</a:t>
            </a:r>
            <a:endParaRPr lang="cs-CZ" b="1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68158" y="5066425"/>
            <a:ext cx="1221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/>
              <a:t>B</a:t>
            </a:r>
            <a:r>
              <a:rPr lang="cs-CZ" b="1" u="sng" dirty="0" err="1" smtClean="0"/>
              <a:t>athroom</a:t>
            </a:r>
            <a:endParaRPr lang="cs-CZ" b="1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70969" y="469709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err="1" smtClean="0"/>
              <a:t>Hall</a:t>
            </a:r>
            <a:endParaRPr lang="cs-CZ" b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61060" y="4783134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err="1" smtClean="0"/>
              <a:t>Kitchen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80922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584176"/>
          </a:xfrm>
          <a:solidFill>
            <a:srgbClr val="FF99CC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52528"/>
          </a:xfrm>
          <a:solidFill>
            <a:srgbClr val="00B050"/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a </a:t>
            </a:r>
            <a:r>
              <a:rPr lang="cs-CZ" b="1" dirty="0" err="1" smtClean="0">
                <a:solidFill>
                  <a:srgbClr val="FFC000"/>
                </a:solidFill>
              </a:rPr>
              <a:t>bedroom</a:t>
            </a:r>
            <a:r>
              <a:rPr lang="cs-CZ" b="1" dirty="0" smtClean="0">
                <a:solidFill>
                  <a:srgbClr val="FFC000"/>
                </a:solidFill>
              </a:rPr>
              <a:t>   </a:t>
            </a:r>
            <a:r>
              <a:rPr lang="cs-CZ" b="1" dirty="0" smtClean="0">
                <a:solidFill>
                  <a:srgbClr val="C00000"/>
                </a:solidFill>
              </a:rPr>
              <a:t>/ mezi / 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kitchen</a:t>
            </a:r>
            <a:r>
              <a:rPr lang="cs-CZ" b="1" dirty="0" smtClean="0">
                <a:solidFill>
                  <a:srgbClr val="FFC000"/>
                </a:solidFill>
              </a:rPr>
              <a:t> and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living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room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are </a:t>
            </a:r>
            <a:r>
              <a:rPr lang="cs-CZ" b="1" dirty="0" err="1" smtClean="0">
                <a:solidFill>
                  <a:srgbClr val="FFC000"/>
                </a:solidFill>
              </a:rPr>
              <a:t>two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chairs</a:t>
            </a:r>
            <a:r>
              <a:rPr lang="cs-CZ" b="1" dirty="0" smtClean="0">
                <a:solidFill>
                  <a:srgbClr val="FFC000"/>
                </a:solidFill>
              </a:rPr>
              <a:t>  </a:t>
            </a:r>
            <a:r>
              <a:rPr lang="cs-CZ" b="1" dirty="0" smtClean="0">
                <a:solidFill>
                  <a:srgbClr val="C00000"/>
                </a:solidFill>
              </a:rPr>
              <a:t>/ naproti/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table  </a:t>
            </a:r>
            <a:r>
              <a:rPr lang="cs-CZ" b="1" dirty="0" smtClean="0">
                <a:solidFill>
                  <a:srgbClr val="C00000"/>
                </a:solidFill>
              </a:rPr>
              <a:t>/ ve / 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C000"/>
                </a:solidFill>
              </a:rPr>
              <a:t> </a:t>
            </a:r>
            <a:r>
              <a:rPr lang="cs-CZ" b="1" dirty="0" smtClean="0">
                <a:solidFill>
                  <a:srgbClr val="FFC000"/>
                </a:solidFill>
              </a:rPr>
              <a:t>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classroom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a </a:t>
            </a:r>
            <a:r>
              <a:rPr lang="cs-CZ" b="1" dirty="0" err="1" smtClean="0">
                <a:solidFill>
                  <a:srgbClr val="FFC000"/>
                </a:solidFill>
              </a:rPr>
              <a:t>living</a:t>
            </a:r>
            <a:r>
              <a:rPr lang="cs-CZ" b="1" dirty="0" smtClean="0">
                <a:solidFill>
                  <a:srgbClr val="FFC000"/>
                </a:solidFill>
              </a:rPr>
              <a:t>  </a:t>
            </a:r>
            <a:r>
              <a:rPr lang="cs-CZ" b="1" dirty="0" err="1" smtClean="0">
                <a:solidFill>
                  <a:srgbClr val="FFC000"/>
                </a:solidFill>
              </a:rPr>
              <a:t>room</a:t>
            </a:r>
            <a:r>
              <a:rPr lang="cs-CZ" b="1" dirty="0" smtClean="0">
                <a:solidFill>
                  <a:srgbClr val="FFC000"/>
                </a:solidFill>
              </a:rPr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/ vedle /  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kidsroom</a:t>
            </a:r>
            <a:r>
              <a:rPr lang="cs-CZ" b="1" dirty="0" smtClean="0">
                <a:solidFill>
                  <a:srgbClr val="FFC000"/>
                </a:solidFill>
              </a:rPr>
              <a:t>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/ nalevo /    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C0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are </a:t>
            </a:r>
            <a:r>
              <a:rPr lang="cs-CZ" b="1" dirty="0" err="1" smtClean="0">
                <a:solidFill>
                  <a:srgbClr val="FFC000"/>
                </a:solidFill>
              </a:rPr>
              <a:t>two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bathrooms</a:t>
            </a:r>
            <a:r>
              <a:rPr lang="cs-CZ" b="1" dirty="0" smtClean="0">
                <a:solidFill>
                  <a:srgbClr val="FFC000"/>
                </a:solidFill>
              </a:rPr>
              <a:t>   </a:t>
            </a:r>
            <a:r>
              <a:rPr lang="cs-CZ" b="1" dirty="0" smtClean="0">
                <a:solidFill>
                  <a:srgbClr val="C00000"/>
                </a:solidFill>
              </a:rPr>
              <a:t>/ v /      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flat</a:t>
            </a:r>
            <a:r>
              <a:rPr lang="cs-CZ" b="1" dirty="0" smtClean="0">
                <a:solidFill>
                  <a:srgbClr val="FFC00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a </a:t>
            </a:r>
            <a:r>
              <a:rPr lang="cs-CZ" b="1" dirty="0" err="1" smtClean="0">
                <a:solidFill>
                  <a:srgbClr val="FFC000"/>
                </a:solidFill>
              </a:rPr>
              <a:t>bicycle</a:t>
            </a:r>
            <a:r>
              <a:rPr lang="cs-CZ" b="1" dirty="0" smtClean="0">
                <a:solidFill>
                  <a:srgbClr val="FFC000"/>
                </a:solidFill>
              </a:rPr>
              <a:t>     </a:t>
            </a:r>
            <a:r>
              <a:rPr lang="cs-CZ" b="1" dirty="0" smtClean="0">
                <a:solidFill>
                  <a:srgbClr val="C00000"/>
                </a:solidFill>
              </a:rPr>
              <a:t>/ před </a:t>
            </a:r>
            <a:r>
              <a:rPr lang="cs-CZ" b="1" dirty="0" smtClean="0">
                <a:solidFill>
                  <a:srgbClr val="FFC000"/>
                </a:solidFill>
              </a:rPr>
              <a:t>/ 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house.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a  garden     </a:t>
            </a:r>
            <a:r>
              <a:rPr lang="cs-CZ" b="1" dirty="0" smtClean="0">
                <a:solidFill>
                  <a:srgbClr val="C00000"/>
                </a:solidFill>
              </a:rPr>
              <a:t>/   za  / </a:t>
            </a:r>
            <a:r>
              <a:rPr lang="cs-CZ" b="1" dirty="0" smtClean="0">
                <a:solidFill>
                  <a:srgbClr val="FFC000"/>
                </a:solidFill>
              </a:rPr>
              <a:t>     </a:t>
            </a:r>
            <a:r>
              <a:rPr lang="cs-CZ" b="1" dirty="0" err="1" smtClean="0">
                <a:solidFill>
                  <a:srgbClr val="FFC000"/>
                </a:solidFill>
              </a:rPr>
              <a:t>the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school</a:t>
            </a:r>
            <a:r>
              <a:rPr lang="cs-CZ" b="1" dirty="0" smtClean="0">
                <a:solidFill>
                  <a:srgbClr val="FFC000"/>
                </a:solidFill>
              </a:rPr>
              <a:t>.   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786863" y="1860590"/>
            <a:ext cx="1585604" cy="617882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between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913513" y="2590281"/>
            <a:ext cx="1611471" cy="576067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opposite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283968" y="3356992"/>
            <a:ext cx="1409809" cy="627636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Next</a:t>
            </a:r>
            <a:r>
              <a:rPr lang="cs-CZ" b="1" dirty="0" smtClean="0">
                <a:solidFill>
                  <a:srgbClr val="FF0000"/>
                </a:solidFill>
              </a:rPr>
              <a:t> 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27584" y="3813758"/>
            <a:ext cx="1728192" cy="626368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On </a:t>
            </a:r>
            <a:r>
              <a:rPr lang="cs-CZ" b="1" dirty="0" err="1" smtClean="0">
                <a:solidFill>
                  <a:srgbClr val="C00000"/>
                </a:solidFill>
              </a:rPr>
              <a:t>the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left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677048" y="4423387"/>
            <a:ext cx="1390838" cy="681838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in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23026" y="5229200"/>
            <a:ext cx="1487016" cy="648072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In front </a:t>
            </a:r>
            <a:r>
              <a:rPr lang="cs-CZ" b="1" dirty="0" err="1" smtClean="0">
                <a:solidFill>
                  <a:srgbClr val="C00000"/>
                </a:solidFill>
              </a:rPr>
              <a:t>of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7041314" y="2594214"/>
            <a:ext cx="1152128" cy="572134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856555" y="6021288"/>
            <a:ext cx="1508102" cy="631592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behind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496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512168"/>
          </a:xfrm>
          <a:solidFill>
            <a:srgbClr val="FF99CC"/>
          </a:solidFill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Where</a:t>
            </a:r>
            <a:r>
              <a:rPr lang="cs-CZ" dirty="0" smtClean="0">
                <a:solidFill>
                  <a:srgbClr val="C00000"/>
                </a:solidFill>
              </a:rPr>
              <a:t> are these </a:t>
            </a:r>
            <a:r>
              <a:rPr lang="cs-CZ" dirty="0" err="1" smtClean="0">
                <a:solidFill>
                  <a:srgbClr val="C00000"/>
                </a:solidFill>
              </a:rPr>
              <a:t>rooms</a:t>
            </a:r>
            <a:r>
              <a:rPr lang="cs-CZ" dirty="0" smtClean="0">
                <a:solidFill>
                  <a:srgbClr val="C00000"/>
                </a:solidFill>
              </a:rPr>
              <a:t> ? </a:t>
            </a:r>
            <a:r>
              <a:rPr lang="cs-CZ" dirty="0" err="1" smtClean="0">
                <a:solidFill>
                  <a:srgbClr val="C00000"/>
                </a:solidFill>
              </a:rPr>
              <a:t>Complete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next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description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44822"/>
            <a:ext cx="8828219" cy="4830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660828" y="3361127"/>
            <a:ext cx="1872208" cy="4485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bedroom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52759" y="3258794"/>
            <a:ext cx="2376264" cy="39900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 </a:t>
            </a:r>
            <a:r>
              <a:rPr lang="cs-CZ" sz="2400" b="1" dirty="0" smtClean="0">
                <a:solidFill>
                  <a:srgbClr val="C00000"/>
                </a:solidFill>
              </a:rPr>
              <a:t>a </a:t>
            </a:r>
            <a:r>
              <a:rPr lang="cs-CZ" sz="2400" b="1" dirty="0" err="1" smtClean="0">
                <a:solidFill>
                  <a:srgbClr val="C00000"/>
                </a:solidFill>
              </a:rPr>
              <a:t>living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81256" y="2976953"/>
            <a:ext cx="1872207" cy="4656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kitchen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836709" y="3880479"/>
            <a:ext cx="144016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dining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957016" y="4941168"/>
            <a:ext cx="914400" cy="5998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hall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703452" y="6186529"/>
            <a:ext cx="1497212" cy="3747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entrance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273139" y="6373881"/>
            <a:ext cx="1870861" cy="48411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bathroom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 rot="16200000">
            <a:off x="8182851" y="4309177"/>
            <a:ext cx="1296144" cy="3867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C00000"/>
                </a:solidFill>
              </a:rPr>
              <a:t>a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toilet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995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051520"/>
          </a:xfrm>
          <a:solidFill>
            <a:srgbClr val="FF99CC"/>
          </a:solidFill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Complete</a:t>
            </a:r>
            <a:r>
              <a:rPr lang="cs-CZ" dirty="0" smtClean="0">
                <a:solidFill>
                  <a:srgbClr val="C00000"/>
                </a:solidFill>
              </a:rPr>
              <a:t> these </a:t>
            </a:r>
            <a:r>
              <a:rPr lang="cs-CZ" dirty="0" err="1" smtClean="0">
                <a:solidFill>
                  <a:srgbClr val="C00000"/>
                </a:solidFill>
              </a:rPr>
              <a:t>sentences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6196" y="1751570"/>
            <a:ext cx="85305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a </a:t>
            </a:r>
            <a:r>
              <a:rPr lang="cs-CZ" sz="2800" dirty="0" err="1" smtClean="0"/>
              <a:t>bedroom</a:t>
            </a:r>
            <a:r>
              <a:rPr lang="cs-CZ" sz="2800" dirty="0" smtClean="0"/>
              <a:t>    </a:t>
            </a:r>
            <a:r>
              <a:rPr lang="cs-CZ" sz="2800" b="1" dirty="0" err="1" smtClean="0">
                <a:solidFill>
                  <a:srgbClr val="C00000"/>
                </a:solidFill>
              </a:rPr>
              <a:t>next</a:t>
            </a:r>
            <a:r>
              <a:rPr lang="cs-CZ" sz="2800" b="1" dirty="0" smtClean="0">
                <a:solidFill>
                  <a:srgbClr val="C00000"/>
                </a:solidFill>
              </a:rPr>
              <a:t> to      </a:t>
            </a:r>
            <a:r>
              <a:rPr lang="cs-CZ" sz="2800" dirty="0" err="1" smtClean="0"/>
              <a:t>the</a:t>
            </a:r>
            <a:r>
              <a:rPr lang="cs-CZ" sz="2800" dirty="0" smtClean="0"/>
              <a:t>  </a:t>
            </a:r>
            <a:r>
              <a:rPr lang="cs-CZ" sz="2800" dirty="0" err="1" smtClean="0"/>
              <a:t>living</a:t>
            </a:r>
            <a:r>
              <a:rPr lang="cs-CZ" sz="2800" dirty="0" smtClean="0"/>
              <a:t> </a:t>
            </a:r>
            <a:r>
              <a:rPr lang="cs-CZ" sz="2800" dirty="0" err="1" smtClean="0"/>
              <a:t>room</a:t>
            </a:r>
            <a:endParaRPr lang="cs-CZ" sz="2800" dirty="0" smtClean="0"/>
          </a:p>
          <a:p>
            <a:r>
              <a:rPr lang="cs-CZ" sz="2800" dirty="0"/>
              <a:t>a</a:t>
            </a:r>
            <a:r>
              <a:rPr lang="cs-CZ" sz="2800" dirty="0" smtClean="0"/>
              <a:t>nd </a:t>
            </a:r>
            <a:r>
              <a:rPr lang="cs-CZ" sz="2800" dirty="0" err="1" smtClean="0"/>
              <a:t>the</a:t>
            </a:r>
            <a:r>
              <a:rPr lang="cs-CZ" sz="2800" dirty="0" smtClean="0"/>
              <a:t>   </a:t>
            </a:r>
            <a:r>
              <a:rPr lang="cs-CZ" sz="2800" b="1" dirty="0" err="1" smtClean="0">
                <a:solidFill>
                  <a:srgbClr val="C00000"/>
                </a:solidFill>
              </a:rPr>
              <a:t>dining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room</a:t>
            </a:r>
            <a:r>
              <a:rPr lang="cs-CZ" sz="2800" b="1" dirty="0" smtClean="0">
                <a:solidFill>
                  <a:srgbClr val="C00000"/>
                </a:solidFill>
              </a:rPr>
              <a:t>   </a:t>
            </a:r>
            <a:r>
              <a:rPr lang="cs-CZ" sz="2800" dirty="0" smtClean="0"/>
              <a:t>on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the</a:t>
            </a:r>
            <a:r>
              <a:rPr lang="cs-CZ" sz="2800" b="1" dirty="0" smtClean="0">
                <a:solidFill>
                  <a:srgbClr val="C00000"/>
                </a:solidFill>
              </a:rPr>
              <a:t>   </a:t>
            </a:r>
            <a:r>
              <a:rPr lang="cs-CZ" sz="2800" b="1" dirty="0" err="1" smtClean="0">
                <a:solidFill>
                  <a:srgbClr val="C00000"/>
                </a:solidFill>
              </a:rPr>
              <a:t>left</a:t>
            </a:r>
            <a:r>
              <a:rPr lang="cs-CZ" sz="2800" dirty="0" smtClean="0"/>
              <a:t>.                                         </a:t>
            </a:r>
            <a:endParaRPr lang="cs-CZ" sz="2800" dirty="0"/>
          </a:p>
        </p:txBody>
      </p:sp>
      <p:sp>
        <p:nvSpPr>
          <p:cNvPr id="5" name="Mrak 4"/>
          <p:cNvSpPr/>
          <p:nvPr/>
        </p:nvSpPr>
        <p:spPr>
          <a:xfrm>
            <a:off x="3473961" y="1794215"/>
            <a:ext cx="1610633" cy="45238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1608707" y="2228623"/>
            <a:ext cx="2288661" cy="52872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527995" y="2201621"/>
            <a:ext cx="1640589" cy="504056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6197" y="2972276"/>
            <a:ext cx="856957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 a   </a:t>
            </a:r>
            <a:r>
              <a:rPr lang="cs-CZ" sz="2800" b="1" dirty="0" err="1" smtClean="0">
                <a:solidFill>
                  <a:srgbClr val="C00000"/>
                </a:solidFill>
              </a:rPr>
              <a:t>dining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room</a:t>
            </a:r>
            <a:r>
              <a:rPr lang="cs-CZ" sz="2800" dirty="0" err="1" smtClean="0"/>
              <a:t>opposite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living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room</a:t>
            </a:r>
            <a:r>
              <a:rPr lang="cs-CZ" sz="2800" dirty="0" smtClean="0"/>
              <a:t>.   </a:t>
            </a:r>
            <a:endParaRPr lang="cs-CZ" sz="2800" dirty="0"/>
          </a:p>
        </p:txBody>
      </p:sp>
      <p:sp>
        <p:nvSpPr>
          <p:cNvPr id="11" name="Mrak 10"/>
          <p:cNvSpPr/>
          <p:nvPr/>
        </p:nvSpPr>
        <p:spPr>
          <a:xfrm>
            <a:off x="2043765" y="3011394"/>
            <a:ext cx="2146357" cy="562854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9280" y="3728153"/>
            <a:ext cx="8516486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 a  </a:t>
            </a:r>
            <a:r>
              <a:rPr lang="cs-CZ" sz="2800" b="1" dirty="0" err="1" smtClean="0">
                <a:solidFill>
                  <a:srgbClr val="C00000"/>
                </a:solidFill>
              </a:rPr>
              <a:t>kitchen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  </a:t>
            </a:r>
            <a:r>
              <a:rPr lang="cs-CZ" sz="2800" dirty="0" err="1" smtClean="0"/>
              <a:t>next</a:t>
            </a:r>
            <a:r>
              <a:rPr lang="cs-CZ" sz="2800" dirty="0" smtClean="0"/>
              <a:t> to </a:t>
            </a:r>
            <a:r>
              <a:rPr lang="cs-CZ" sz="2800" dirty="0" err="1" smtClean="0"/>
              <a:t>the</a:t>
            </a:r>
            <a:r>
              <a:rPr lang="cs-CZ" sz="2800" dirty="0" smtClean="0"/>
              <a:t>  </a:t>
            </a:r>
            <a:r>
              <a:rPr lang="cs-CZ" sz="2800" b="1" dirty="0" err="1" smtClean="0">
                <a:solidFill>
                  <a:srgbClr val="C00000"/>
                </a:solidFill>
              </a:rPr>
              <a:t>living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room</a:t>
            </a:r>
            <a:r>
              <a:rPr lang="cs-CZ" sz="2800" b="1" dirty="0" smtClean="0">
                <a:solidFill>
                  <a:srgbClr val="C00000"/>
                </a:solidFill>
              </a:rPr>
              <a:t>  </a:t>
            </a:r>
            <a:r>
              <a:rPr lang="cs-CZ" sz="2800" dirty="0" smtClean="0"/>
              <a:t>on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</a:p>
          <a:p>
            <a:r>
              <a:rPr lang="cs-CZ" sz="2800" dirty="0" err="1" smtClean="0"/>
              <a:t>right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5" name="Mrak 14"/>
          <p:cNvSpPr/>
          <p:nvPr/>
        </p:nvSpPr>
        <p:spPr>
          <a:xfrm>
            <a:off x="2043765" y="3770792"/>
            <a:ext cx="1418546" cy="52322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6323941" y="2919432"/>
            <a:ext cx="2066692" cy="576064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89280" y="4869635"/>
            <a:ext cx="8516486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 a  </a:t>
            </a:r>
            <a:r>
              <a:rPr lang="cs-CZ" sz="2800" b="1" dirty="0" err="1" smtClean="0">
                <a:solidFill>
                  <a:srgbClr val="C00000"/>
                </a:solidFill>
              </a:rPr>
              <a:t>bathroom</a:t>
            </a:r>
            <a:r>
              <a:rPr lang="cs-CZ" sz="2800" dirty="0" smtClean="0"/>
              <a:t>        </a:t>
            </a:r>
            <a:r>
              <a:rPr lang="cs-CZ" sz="2800" b="1" dirty="0" err="1" smtClean="0">
                <a:solidFill>
                  <a:srgbClr val="C00000"/>
                </a:solidFill>
              </a:rPr>
              <a:t>next</a:t>
            </a:r>
            <a:r>
              <a:rPr lang="cs-CZ" sz="2800" b="1" dirty="0" smtClean="0">
                <a:solidFill>
                  <a:srgbClr val="C00000"/>
                </a:solidFill>
              </a:rPr>
              <a:t> to    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toilet</a:t>
            </a:r>
            <a:r>
              <a:rPr lang="cs-CZ" sz="2800" dirty="0" smtClean="0"/>
              <a:t>.  </a:t>
            </a:r>
            <a:endParaRPr lang="cs-CZ" sz="2800" dirty="0"/>
          </a:p>
        </p:txBody>
      </p:sp>
      <p:sp>
        <p:nvSpPr>
          <p:cNvPr id="18" name="Mrak 17"/>
          <p:cNvSpPr/>
          <p:nvPr/>
        </p:nvSpPr>
        <p:spPr>
          <a:xfrm>
            <a:off x="2050935" y="4869635"/>
            <a:ext cx="1929795" cy="535603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00000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4073971" y="4869635"/>
            <a:ext cx="1788695" cy="52322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89279" y="5535602"/>
            <a:ext cx="8516487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There</a:t>
            </a:r>
            <a:r>
              <a:rPr lang="cs-CZ" sz="2800" dirty="0" smtClean="0"/>
              <a:t>  </a:t>
            </a:r>
            <a:r>
              <a:rPr lang="cs-CZ" sz="2800" dirty="0" err="1" smtClean="0"/>
              <a:t>is</a:t>
            </a:r>
            <a:r>
              <a:rPr lang="cs-CZ" sz="2800" dirty="0" smtClean="0"/>
              <a:t>  a   </a:t>
            </a:r>
            <a:r>
              <a:rPr lang="cs-CZ" sz="2800" dirty="0" err="1" smtClean="0"/>
              <a:t>hall</a:t>
            </a:r>
            <a:r>
              <a:rPr lang="cs-CZ" sz="2800" dirty="0" smtClean="0"/>
              <a:t>     </a:t>
            </a:r>
            <a:r>
              <a:rPr lang="cs-CZ" sz="2800" b="1" dirty="0" err="1" smtClean="0">
                <a:solidFill>
                  <a:srgbClr val="C00000"/>
                </a:solidFill>
              </a:rPr>
              <a:t>between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  </a:t>
            </a:r>
            <a:r>
              <a:rPr lang="cs-CZ" sz="2800" dirty="0" err="1" smtClean="0"/>
              <a:t>dining</a:t>
            </a:r>
            <a:r>
              <a:rPr lang="cs-CZ" sz="2800" dirty="0" smtClean="0"/>
              <a:t> </a:t>
            </a:r>
            <a:r>
              <a:rPr lang="cs-CZ" sz="2800" dirty="0" err="1" smtClean="0"/>
              <a:t>room</a:t>
            </a:r>
            <a:r>
              <a:rPr lang="cs-CZ" sz="2800" dirty="0" smtClean="0"/>
              <a:t>   and</a:t>
            </a:r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     </a:t>
            </a:r>
            <a:r>
              <a:rPr lang="cs-CZ" sz="2800" b="1" dirty="0" err="1" smtClean="0">
                <a:solidFill>
                  <a:srgbClr val="C00000"/>
                </a:solidFill>
              </a:rPr>
              <a:t>bathroom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1" name="Mrak 20"/>
          <p:cNvSpPr/>
          <p:nvPr/>
        </p:nvSpPr>
        <p:spPr>
          <a:xfrm>
            <a:off x="3142362" y="5535602"/>
            <a:ext cx="1676735" cy="53345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1259632" y="5996506"/>
            <a:ext cx="2103960" cy="493203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348289" y="3728048"/>
            <a:ext cx="2033829" cy="60870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60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5" grpId="0" animBg="1"/>
      <p:bldP spid="16" grpId="0" animBg="1"/>
      <p:bldP spid="18" grpId="0" animBg="1"/>
      <p:bldP spid="19" grpId="0" animBg="1"/>
      <p:bldP spid="21" grpId="0" animBg="1"/>
      <p:bldP spid="22" grpId="0" animBg="1"/>
      <p:bldP spid="2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r>
              <a:rPr lang="cs-CZ" b="1" dirty="0" err="1" smtClean="0">
                <a:solidFill>
                  <a:srgbClr val="C00000"/>
                </a:solidFill>
              </a:rPr>
              <a:t>Where</a:t>
            </a:r>
            <a:r>
              <a:rPr lang="cs-CZ" b="1" dirty="0" smtClean="0">
                <a:solidFill>
                  <a:srgbClr val="C00000"/>
                </a:solidFill>
              </a:rPr>
              <a:t> are these </a:t>
            </a:r>
            <a:r>
              <a:rPr lang="cs-CZ" b="1" dirty="0" err="1" smtClean="0">
                <a:solidFill>
                  <a:srgbClr val="C00000"/>
                </a:solidFill>
              </a:rPr>
              <a:t>rooms</a:t>
            </a:r>
            <a:r>
              <a:rPr lang="cs-CZ" b="1" dirty="0" smtClean="0">
                <a:solidFill>
                  <a:srgbClr val="C00000"/>
                </a:solidFill>
              </a:rPr>
              <a:t> ?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620" y="1556792"/>
            <a:ext cx="8584725" cy="5148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91680" y="3356990"/>
            <a:ext cx="1920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Living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99895" y="3126159"/>
            <a:ext cx="14510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bedroom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27505" y="3963200"/>
            <a:ext cx="731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hall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33839" y="2247035"/>
            <a:ext cx="1358241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Laundry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room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4226604"/>
            <a:ext cx="1535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kidsroom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75663" y="4998367"/>
            <a:ext cx="1699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bathroom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6200000">
            <a:off x="7956376" y="3126158"/>
            <a:ext cx="129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balcony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6200000" flipH="1">
            <a:off x="3732194" y="4920694"/>
            <a:ext cx="864958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closet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6200000">
            <a:off x="-480787" y="29692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</a:rPr>
              <a:t>balcony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805446" y="5553225"/>
            <a:ext cx="161935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Entrance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20178" y="3764939"/>
            <a:ext cx="1436197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wardrobe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27505" y="187770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928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07504"/>
          </a:xfrm>
          <a:solidFill>
            <a:srgbClr val="FF99CC"/>
          </a:solidFill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Short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revision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800" b="1" dirty="0" err="1" smtClean="0">
                <a:solidFill>
                  <a:srgbClr val="00B050"/>
                </a:solidFill>
              </a:rPr>
              <a:t>Now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try</a:t>
            </a:r>
            <a:r>
              <a:rPr lang="cs-CZ" sz="2800" b="1" dirty="0" smtClean="0">
                <a:solidFill>
                  <a:srgbClr val="00B050"/>
                </a:solidFill>
              </a:rPr>
              <a:t> to </a:t>
            </a:r>
            <a:r>
              <a:rPr lang="cs-CZ" sz="2800" b="1" dirty="0" err="1" smtClean="0">
                <a:solidFill>
                  <a:srgbClr val="00B050"/>
                </a:solidFill>
              </a:rPr>
              <a:t>describe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this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flat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plan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above</a:t>
            </a:r>
            <a:r>
              <a:rPr lang="cs-CZ" sz="2800" b="1" dirty="0" smtClean="0">
                <a:solidFill>
                  <a:srgbClr val="00B050"/>
                </a:solidFill>
              </a:rPr>
              <a:t> – </a:t>
            </a:r>
            <a:r>
              <a:rPr lang="cs-CZ" sz="2800" b="1" dirty="0" err="1" smtClean="0">
                <a:solidFill>
                  <a:srgbClr val="00B050"/>
                </a:solidFill>
              </a:rPr>
              <a:t>your</a:t>
            </a:r>
            <a:r>
              <a:rPr lang="cs-CZ" sz="2800" b="1" dirty="0" smtClean="0">
                <a:solidFill>
                  <a:srgbClr val="00B050"/>
                </a:solidFill>
              </a:rPr>
              <a:t>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                              </a:t>
            </a:r>
            <a:r>
              <a:rPr lang="cs-CZ" sz="2800" b="1" dirty="0" err="1" smtClean="0">
                <a:solidFill>
                  <a:srgbClr val="00B050"/>
                </a:solidFill>
              </a:rPr>
              <a:t>teacher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will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check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it</a:t>
            </a:r>
            <a:endParaRPr lang="cs-CZ" sz="2800" b="1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3000" b="1" dirty="0" smtClean="0">
                <a:solidFill>
                  <a:srgbClr val="C00000"/>
                </a:solidFill>
              </a:rPr>
              <a:t>Sort </a:t>
            </a:r>
            <a:r>
              <a:rPr lang="cs-CZ" sz="3000" b="1" dirty="0" err="1" smtClean="0">
                <a:solidFill>
                  <a:srgbClr val="C00000"/>
                </a:solidFill>
              </a:rPr>
              <a:t>out</a:t>
            </a:r>
            <a:r>
              <a:rPr lang="cs-CZ" sz="3000" b="1" dirty="0" smtClean="0">
                <a:solidFill>
                  <a:srgbClr val="C00000"/>
                </a:solidFill>
              </a:rPr>
              <a:t> </a:t>
            </a:r>
            <a:r>
              <a:rPr lang="cs-CZ" sz="3000" b="1" dirty="0" err="1" smtClean="0">
                <a:solidFill>
                  <a:srgbClr val="C00000"/>
                </a:solidFill>
              </a:rPr>
              <a:t>the</a:t>
            </a:r>
            <a:r>
              <a:rPr lang="cs-CZ" sz="3000" b="1" dirty="0" smtClean="0">
                <a:solidFill>
                  <a:srgbClr val="C00000"/>
                </a:solidFill>
              </a:rPr>
              <a:t> </a:t>
            </a:r>
            <a:r>
              <a:rPr lang="cs-CZ" sz="3000" b="1" dirty="0" err="1" smtClean="0">
                <a:solidFill>
                  <a:srgbClr val="C00000"/>
                </a:solidFill>
              </a:rPr>
              <a:t>letters</a:t>
            </a:r>
            <a:r>
              <a:rPr lang="cs-CZ" sz="3000" b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2800" b="1" dirty="0" smtClean="0">
                <a:solidFill>
                  <a:srgbClr val="0070C0"/>
                </a:solidFill>
              </a:rPr>
              <a:t>OERDOBM      -  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NVIGLI  moro -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WENEBET         - </a:t>
            </a:r>
            <a:endParaRPr lang="cs-CZ" sz="2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70C0"/>
                </a:solidFill>
              </a:rPr>
              <a:t>    TRBOMHAO    -</a:t>
            </a:r>
          </a:p>
          <a:p>
            <a:pPr marL="0" indent="0">
              <a:buNone/>
            </a:pPr>
            <a:r>
              <a:rPr lang="cs-CZ" sz="2800" b="1">
                <a:solidFill>
                  <a:srgbClr val="0070C0"/>
                </a:solidFill>
              </a:rPr>
              <a:t> </a:t>
            </a:r>
            <a:r>
              <a:rPr lang="cs-CZ" sz="2800" b="1" smtClean="0">
                <a:solidFill>
                  <a:srgbClr val="0070C0"/>
                </a:solidFill>
              </a:rPr>
              <a:t>   POSITOPE          </a:t>
            </a:r>
            <a:r>
              <a:rPr lang="cs-CZ" sz="2800" b="1" dirty="0" smtClean="0">
                <a:solidFill>
                  <a:srgbClr val="0070C0"/>
                </a:solidFill>
              </a:rPr>
              <a:t>-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   LAFT                 - 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70C0"/>
                </a:solidFill>
              </a:rPr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   TICEKHN   </a:t>
            </a:r>
            <a:r>
              <a:rPr lang="cs-CZ" sz="2800" dirty="0" smtClean="0"/>
              <a:t>       </a:t>
            </a:r>
            <a:r>
              <a:rPr lang="cs-CZ" sz="2800" b="1" dirty="0" smtClean="0"/>
              <a:t>-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</a:t>
            </a:r>
            <a:endParaRPr lang="cs-CZ" sz="2800" dirty="0"/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615761" y="2712483"/>
            <a:ext cx="2149290" cy="44982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bedroom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3615761" y="3162305"/>
            <a:ext cx="2185392" cy="436433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Living</a:t>
            </a:r>
            <a:r>
              <a:rPr lang="cs-CZ" sz="2400" b="1" dirty="0" smtClean="0">
                <a:solidFill>
                  <a:srgbClr val="FF0000"/>
                </a:solidFill>
              </a:rPr>
              <a:t>  </a:t>
            </a:r>
            <a:r>
              <a:rPr lang="cs-CZ" sz="2400" b="1" dirty="0" err="1" smtClean="0">
                <a:solidFill>
                  <a:srgbClr val="FF0000"/>
                </a:solidFill>
              </a:rPr>
              <a:t>room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3618279" y="3598738"/>
            <a:ext cx="2185392" cy="50405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between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3618279" y="4102794"/>
            <a:ext cx="2211419" cy="464301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bathroom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3641548" y="4567095"/>
            <a:ext cx="2159605" cy="50405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opposite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3655296" y="5071151"/>
            <a:ext cx="2160240" cy="43204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flat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3646826" y="5503199"/>
            <a:ext cx="2154327" cy="504056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kitchen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14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1794148"/>
          </a:xfrm>
          <a:solidFill>
            <a:srgbClr val="FF00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learn</a:t>
            </a:r>
            <a:r>
              <a:rPr lang="cs-CZ" dirty="0" smtClean="0"/>
              <a:t> by </a:t>
            </a:r>
            <a:r>
              <a:rPr lang="cs-CZ" dirty="0" err="1" smtClean="0"/>
              <a:t>heart</a:t>
            </a:r>
            <a:r>
              <a:rPr lang="cs-CZ" dirty="0"/>
              <a:t> </a:t>
            </a:r>
            <a:r>
              <a:rPr lang="cs-CZ" dirty="0" smtClean="0"/>
              <a:t>these </a:t>
            </a:r>
            <a:r>
              <a:rPr lang="cs-CZ" dirty="0" err="1" smtClean="0"/>
              <a:t>rhymes</a:t>
            </a:r>
            <a:r>
              <a:rPr lang="cs-CZ" dirty="0" smtClean="0"/>
              <a:t>.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60648"/>
            <a:ext cx="4995863" cy="6396310"/>
          </a:xfrm>
          <a:solidFill>
            <a:srgbClr val="FFFF00"/>
          </a:solidFill>
          <a:ln w="57150"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park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castle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castle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flat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flat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room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room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corner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In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haunted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corner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dirty="0" err="1" smtClean="0">
                <a:solidFill>
                  <a:schemeClr val="tx1"/>
                </a:solidFill>
              </a:rPr>
              <a:t>lovely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little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mouse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Are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scared</a:t>
            </a:r>
            <a:r>
              <a:rPr lang="cs-CZ" b="1" dirty="0" smtClean="0">
                <a:solidFill>
                  <a:schemeClr val="tx1"/>
                </a:solidFill>
              </a:rPr>
              <a:t> ?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0152" y="2348880"/>
            <a:ext cx="3008313" cy="4248472"/>
          </a:xfrm>
          <a:solidFill>
            <a:srgbClr val="92D050"/>
          </a:solidFill>
          <a:ln w="57150">
            <a:solidFill>
              <a:srgbClr val="FFFF0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New </a:t>
            </a:r>
            <a:r>
              <a:rPr lang="cs-CZ" sz="2400" b="1" dirty="0" err="1" smtClean="0">
                <a:solidFill>
                  <a:srgbClr val="FF0000"/>
                </a:solidFill>
              </a:rPr>
              <a:t>vocabulary</a:t>
            </a:r>
            <a:r>
              <a:rPr lang="cs-CZ" sz="2400" b="1" dirty="0" smtClean="0">
                <a:solidFill>
                  <a:srgbClr val="FF0000"/>
                </a:solidFill>
              </a:rPr>
              <a:t> –</a:t>
            </a:r>
            <a:r>
              <a:rPr lang="cs-CZ" sz="2400" b="1" dirty="0" err="1" smtClean="0">
                <a:solidFill>
                  <a:srgbClr val="FF0000"/>
                </a:solidFill>
              </a:rPr>
              <a:t>Haunted</a:t>
            </a:r>
            <a:r>
              <a:rPr lang="cs-CZ" sz="2400" b="1" dirty="0" smtClean="0">
                <a:solidFill>
                  <a:srgbClr val="FF0000"/>
                </a:solidFill>
              </a:rPr>
              <a:t> – ?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err="1" smtClean="0">
                <a:solidFill>
                  <a:srgbClr val="FF0000"/>
                </a:solidFill>
              </a:rPr>
              <a:t>Castle</a:t>
            </a:r>
            <a:r>
              <a:rPr lang="cs-CZ" sz="2400" b="1" dirty="0" smtClean="0">
                <a:solidFill>
                  <a:srgbClr val="FF0000"/>
                </a:solidFill>
              </a:rPr>
              <a:t> -     ? 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Corner</a:t>
            </a:r>
            <a:r>
              <a:rPr lang="cs-CZ" sz="2400" b="1" dirty="0" smtClean="0">
                <a:solidFill>
                  <a:srgbClr val="FF0000"/>
                </a:solidFill>
              </a:rPr>
              <a:t> -    ?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Scared</a:t>
            </a:r>
            <a:r>
              <a:rPr lang="cs-CZ" sz="2400" b="1" dirty="0" smtClean="0">
                <a:solidFill>
                  <a:srgbClr val="FF0000"/>
                </a:solidFill>
              </a:rPr>
              <a:t> -    ?</a:t>
            </a:r>
            <a:r>
              <a:rPr lang="cs-CZ" sz="2400" dirty="0" smtClean="0"/>
              <a:t>                  </a:t>
            </a:r>
            <a:endParaRPr lang="cs-CZ" sz="2400" dirty="0"/>
          </a:p>
        </p:txBody>
      </p:sp>
      <p:pic>
        <p:nvPicPr>
          <p:cNvPr id="3074" name="Picture 2" descr="C:\Users\Olda\AppData\Local\Microsoft\Windows\Temporary Internet Files\Content.IE5\V73253YU\MC9004157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13858"/>
            <a:ext cx="1630049" cy="1710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285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51520"/>
          </a:xfrm>
          <a:solidFill>
            <a:srgbClr val="FF99CC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Použité  zdroje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628800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http://office.microsoft.com/cs-cz/images/results.aspx?ex=2&amp;qu=dům#ai:MC900311330|mt:0|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39552" y="2276203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http://office.microsoft.com/cs-cz/images/similar.aspx#ai:MC900013254|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19080" y="2611773"/>
            <a:ext cx="77253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http://office.microsoft.com/cs-cz/images/similar.aspx#ai:MC900303949|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2981105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http://office.microsoft.com/cs-cz/images/results.aspx?ex=2&amp;qu=hrady#ai:MC900415734|mt:0|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39552" y="3627436"/>
            <a:ext cx="39054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http://obrazky.cz/?q=auta&amp;from=253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1774" y="3996768"/>
            <a:ext cx="840271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Angličtina</a:t>
            </a:r>
            <a:r>
              <a:rPr lang="cs-CZ" dirty="0"/>
              <a:t> pro 4.ročník ZŠ – SPN, </a:t>
            </a:r>
            <a:r>
              <a:rPr lang="cs-CZ" dirty="0" smtClean="0"/>
              <a:t>Marie </a:t>
            </a:r>
            <a:r>
              <a:rPr lang="cs-CZ" dirty="0" err="1" smtClean="0"/>
              <a:t>Zahálková,Praha</a:t>
            </a:r>
            <a:r>
              <a:rPr lang="cs-CZ" dirty="0" smtClean="0"/>
              <a:t> 2007,rhymes –str.37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6205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1568</TotalTime>
  <Words>862</Words>
  <Application>Microsoft Office PowerPoint</Application>
  <PresentationFormat>Předvádění na obrazovce (4:3)</PresentationFormat>
  <Paragraphs>192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Prezentace aplikace PowerPoint</vt:lpstr>
      <vt:lpstr>Prezentace aplikace PowerPoint</vt:lpstr>
      <vt:lpstr>My flat –  describe your  flat /house </vt:lpstr>
      <vt:lpstr>Can you describe your house ?</vt:lpstr>
      <vt:lpstr>Where are these cars ?</vt:lpstr>
      <vt:lpstr>Where are these rooms ?</vt:lpstr>
      <vt:lpstr>Read. Where are these things ? Translate.</vt:lpstr>
      <vt:lpstr>Read. Where are these cars ? Translate.</vt:lpstr>
      <vt:lpstr>Read about  Michael´s  flat.  </vt:lpstr>
      <vt:lpstr>Now check Michael´s  flat plan </vt:lpstr>
      <vt:lpstr>Complete the sentences with prepositions</vt:lpstr>
      <vt:lpstr>Where are these rooms ? Complete next description</vt:lpstr>
      <vt:lpstr>Complete these sentences</vt:lpstr>
      <vt:lpstr>Where are these rooms ?</vt:lpstr>
      <vt:lpstr>Short revision</vt:lpstr>
      <vt:lpstr>Read and learn by heart these rhymes.  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Olda</dc:creator>
  <cp:lastModifiedBy>Student</cp:lastModifiedBy>
  <cp:revision>117</cp:revision>
  <dcterms:created xsi:type="dcterms:W3CDTF">2012-05-02T16:07:45Z</dcterms:created>
  <dcterms:modified xsi:type="dcterms:W3CDTF">2012-05-29T07:57:53Z</dcterms:modified>
</cp:coreProperties>
</file>