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8" r:id="rId2"/>
    <p:sldId id="259" r:id="rId3"/>
    <p:sldId id="265" r:id="rId4"/>
    <p:sldId id="266" r:id="rId5"/>
    <p:sldId id="274" r:id="rId6"/>
    <p:sldId id="273" r:id="rId7"/>
    <p:sldId id="267" r:id="rId8"/>
    <p:sldId id="268" r:id="rId9"/>
    <p:sldId id="269" r:id="rId10"/>
    <p:sldId id="270" r:id="rId11"/>
    <p:sldId id="272" r:id="rId12"/>
    <p:sldId id="271" r:id="rId13"/>
    <p:sldId id="276" r:id="rId14"/>
    <p:sldId id="264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 Jazyk  anglický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 ZŠ a MŠ Osoblaha,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Miroslava </a:t>
          </a:r>
          <a:r>
            <a:rPr lang="cs-CZ" sz="2000" dirty="0" err="1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My  </a:t>
          </a:r>
          <a:r>
            <a:rPr lang="cs-CZ" sz="2000" dirty="0" err="1" smtClean="0"/>
            <a:t>school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CZ.1.07/1.4.09/21.0816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8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81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80" custLinFactNeighborY="-824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DC9172-9B8C-43D4-83CA-4117A640541A}" type="presOf" srcId="{D1B46980-6531-4606-95E6-44980827E919}" destId="{6140AFEC-043D-4C43-A2F9-D0F5331DF3A3}" srcOrd="0" destOrd="0" presId="urn:microsoft.com/office/officeart/2005/8/layout/target3"/>
    <dgm:cxn modelId="{8FBBCD51-7B0D-43D8-9BB8-C348EF6F049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42D5B1C-B2F5-4182-8057-89EE18252E6C}" type="presOf" srcId="{757F3AB3-0718-4624-B441-E567A8F0AB56}" destId="{333A1088-737F-45CB-B68E-254E46348037}" srcOrd="0" destOrd="0" presId="urn:microsoft.com/office/officeart/2005/8/layout/target3"/>
    <dgm:cxn modelId="{E653B29A-646D-43B7-9241-FBE42B25AB51}" type="presOf" srcId="{B651F6E3-6281-48DB-9319-2AEAFDAE7572}" destId="{619D679B-A015-4ECF-8348-D1034C574F40}" srcOrd="0" destOrd="0" presId="urn:microsoft.com/office/officeart/2005/8/layout/target3"/>
    <dgm:cxn modelId="{2849D019-49A6-4B17-A7E4-C15DC513E807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0D3A33-4F9F-4911-9BC2-C8B25BBEDB6E}" type="presOf" srcId="{4C35D32F-0EAB-4CD7-82EE-45574DC2A586}" destId="{8BEBB6EC-1DAA-4CAC-8A25-BC0FCBD5DBD5}" srcOrd="0" destOrd="0" presId="urn:microsoft.com/office/officeart/2005/8/layout/target3"/>
    <dgm:cxn modelId="{D1462542-FA1D-4DD4-A8F4-68E23374952E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4BF83E7-FE43-4368-8E6C-73DE56F2D780}" type="presOf" srcId="{D1D4F407-5343-4D3F-B5B9-D407B03CAEB4}" destId="{D005CE8C-CC26-4C3E-AC11-E15060ECD759}" srcOrd="0" destOrd="0" presId="urn:microsoft.com/office/officeart/2005/8/layout/target3"/>
    <dgm:cxn modelId="{BC8F7DDA-A832-4DED-9DC9-7C00E68CED67}" type="presOf" srcId="{D8197B8C-B260-4A16-BDF4-0947B075E274}" destId="{5A5FFA88-C948-4069-8E93-59FA12366E83}" srcOrd="1" destOrd="0" presId="urn:microsoft.com/office/officeart/2005/8/layout/target3"/>
    <dgm:cxn modelId="{4BA5CCA1-55EB-40D5-AC41-304FD2C27EEA}" type="presOf" srcId="{D8197B8C-B260-4A16-BDF4-0947B075E274}" destId="{25B08C86-7E15-44DC-BE7F-FFB55DD49D12}" srcOrd="0" destOrd="0" presId="urn:microsoft.com/office/officeart/2005/8/layout/target3"/>
    <dgm:cxn modelId="{7EE6BA72-E3F0-47E2-9C5D-F840E7FBCF2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45666B-415D-4A2B-8A7C-64991856A7DE}" type="presParOf" srcId="{333A1088-737F-45CB-B68E-254E46348037}" destId="{F5ABB229-8D3B-4694-996A-96F23CF14429}" srcOrd="0" destOrd="0" presId="urn:microsoft.com/office/officeart/2005/8/layout/target3"/>
    <dgm:cxn modelId="{86F295D3-3007-4929-810F-1A8E1529125D}" type="presParOf" srcId="{333A1088-737F-45CB-B68E-254E46348037}" destId="{F41139FD-01EE-4571-8B17-4FB00FC51163}" srcOrd="1" destOrd="0" presId="urn:microsoft.com/office/officeart/2005/8/layout/target3"/>
    <dgm:cxn modelId="{C4F764D0-5B16-42CB-AFE4-D3C54085CA3C}" type="presParOf" srcId="{333A1088-737F-45CB-B68E-254E46348037}" destId="{D005CE8C-CC26-4C3E-AC11-E15060ECD759}" srcOrd="2" destOrd="0" presId="urn:microsoft.com/office/officeart/2005/8/layout/target3"/>
    <dgm:cxn modelId="{A5458CBD-6E0A-4CE0-AA8A-67487CF7958B}" type="presParOf" srcId="{333A1088-737F-45CB-B68E-254E46348037}" destId="{2C702D82-9B77-49B7-9568-BB8EB47C3372}" srcOrd="3" destOrd="0" presId="urn:microsoft.com/office/officeart/2005/8/layout/target3"/>
    <dgm:cxn modelId="{FEE3E556-6017-48BA-81A7-8297D28DCA0D}" type="presParOf" srcId="{333A1088-737F-45CB-B68E-254E46348037}" destId="{A52A0455-90FF-4808-ABD0-F02540D31D5A}" srcOrd="4" destOrd="0" presId="urn:microsoft.com/office/officeart/2005/8/layout/target3"/>
    <dgm:cxn modelId="{9782C885-74E2-44B7-8E29-1A85AEF7AD4F}" type="presParOf" srcId="{333A1088-737F-45CB-B68E-254E46348037}" destId="{6140AFEC-043D-4C43-A2F9-D0F5331DF3A3}" srcOrd="5" destOrd="0" presId="urn:microsoft.com/office/officeart/2005/8/layout/target3"/>
    <dgm:cxn modelId="{E7CD6F10-09E5-48B6-8F59-CE5B175DD365}" type="presParOf" srcId="{333A1088-737F-45CB-B68E-254E46348037}" destId="{9358AC05-5D7D-4327-9F80-1AD486AEA664}" srcOrd="6" destOrd="0" presId="urn:microsoft.com/office/officeart/2005/8/layout/target3"/>
    <dgm:cxn modelId="{A56C7E7C-790E-4E95-AE62-A5EA7EF2762D}" type="presParOf" srcId="{333A1088-737F-45CB-B68E-254E46348037}" destId="{313FC574-E1CD-4FB4-B054-0B805CE0447D}" srcOrd="7" destOrd="0" presId="urn:microsoft.com/office/officeart/2005/8/layout/target3"/>
    <dgm:cxn modelId="{EA31AF74-D723-4B26-BA66-8AF9D34A318F}" type="presParOf" srcId="{333A1088-737F-45CB-B68E-254E46348037}" destId="{619D679B-A015-4ECF-8348-D1034C574F40}" srcOrd="8" destOrd="0" presId="urn:microsoft.com/office/officeart/2005/8/layout/target3"/>
    <dgm:cxn modelId="{FAB98126-71EC-4C18-B193-BD80E279AB42}" type="presParOf" srcId="{333A1088-737F-45CB-B68E-254E46348037}" destId="{322283A8-4A27-4CDA-BAE3-F381106A9174}" srcOrd="9" destOrd="0" presId="urn:microsoft.com/office/officeart/2005/8/layout/target3"/>
    <dgm:cxn modelId="{CD7B5A35-63F8-4A3C-9682-2C9031237BB5}" type="presParOf" srcId="{333A1088-737F-45CB-B68E-254E46348037}" destId="{FFC9F71D-1B4F-4AD9-A4A6-86ADEFC8AF5C}" srcOrd="10" destOrd="0" presId="urn:microsoft.com/office/officeart/2005/8/layout/target3"/>
    <dgm:cxn modelId="{3BE0B5D9-3CB4-40F2-A6A9-BFFAF756B6CF}" type="presParOf" srcId="{333A1088-737F-45CB-B68E-254E46348037}" destId="{25B08C86-7E15-44DC-BE7F-FFB55DD49D12}" srcOrd="11" destOrd="0" presId="urn:microsoft.com/office/officeart/2005/8/layout/target3"/>
    <dgm:cxn modelId="{9CCCADD8-2DE8-4467-9697-1B0B0D97C52B}" type="presParOf" srcId="{333A1088-737F-45CB-B68E-254E46348037}" destId="{76644BE8-9D7C-4C09-B250-3D10AF48CBB7}" srcOrd="12" destOrd="0" presId="urn:microsoft.com/office/officeart/2005/8/layout/target3"/>
    <dgm:cxn modelId="{89394BCB-B59D-4BEF-860E-D91758E314B4}" type="presParOf" srcId="{333A1088-737F-45CB-B68E-254E46348037}" destId="{EE85B701-7295-41C0-BA7A-34D3756A2AE6}" srcOrd="13" destOrd="0" presId="urn:microsoft.com/office/officeart/2005/8/layout/target3"/>
    <dgm:cxn modelId="{246879DE-C86E-422E-9185-5010552E3317}" type="presParOf" srcId="{333A1088-737F-45CB-B68E-254E46348037}" destId="{8BEBB6EC-1DAA-4CAC-8A25-BC0FCBD5DBD5}" srcOrd="14" destOrd="0" presId="urn:microsoft.com/office/officeart/2005/8/layout/target3"/>
    <dgm:cxn modelId="{B8D120D1-3750-4B76-891B-E033BB4D7B38}" type="presParOf" srcId="{333A1088-737F-45CB-B68E-254E46348037}" destId="{AED2198E-93D5-4001-81B4-73124B309672}" srcOrd="15" destOrd="0" presId="urn:microsoft.com/office/officeart/2005/8/layout/target3"/>
    <dgm:cxn modelId="{C7FF2CA2-662E-405C-8913-2C8CA055554A}" type="presParOf" srcId="{333A1088-737F-45CB-B68E-254E46348037}" destId="{2BE915AB-18AA-4053-B92C-3BFC9ED204BB}" srcOrd="16" destOrd="0" presId="urn:microsoft.com/office/officeart/2005/8/layout/target3"/>
    <dgm:cxn modelId="{B0BCFF63-83A1-4FBB-87F7-17D166DFA9CB}" type="presParOf" srcId="{333A1088-737F-45CB-B68E-254E46348037}" destId="{6BB5E863-4638-4E1D-BFDE-399D028AC4ED}" srcOrd="17" destOrd="0" presId="urn:microsoft.com/office/officeart/2005/8/layout/target3"/>
    <dgm:cxn modelId="{1FF92B97-9A6D-4A4F-B304-97F97DE51A35}" type="presParOf" srcId="{333A1088-737F-45CB-B68E-254E46348037}" destId="{5A5FFA88-C948-4069-8E93-59FA12366E83}" srcOrd="18" destOrd="0" presId="urn:microsoft.com/office/officeart/2005/8/layout/target3"/>
    <dgm:cxn modelId="{B8D66289-1F60-458C-88E9-BAF2B302C0A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70200" cy="28702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5100" y="0"/>
          <a:ext cx="6146800" cy="2870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 ZŠ a MŠ Osoblaha, příspěvková organizace</a:t>
          </a:r>
          <a:endParaRPr lang="cs-CZ" sz="1600" kern="1200" dirty="0"/>
        </a:p>
      </dsp:txBody>
      <dsp:txXfrm>
        <a:off x="1435100" y="0"/>
        <a:ext cx="6146800" cy="459231"/>
      </dsp:txXfrm>
    </dsp:sp>
    <dsp:sp modelId="{A52A0455-90FF-4808-ABD0-F02540D31D5A}">
      <dsp:nvSpPr>
        <dsp:cNvPr id="0" name=""/>
        <dsp:cNvSpPr/>
      </dsp:nvSpPr>
      <dsp:spPr>
        <a:xfrm>
          <a:off x="301370" y="459231"/>
          <a:ext cx="2267458" cy="226745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35100" y="459231"/>
          <a:ext cx="6146800" cy="22674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Miroslava </a:t>
          </a:r>
          <a:r>
            <a:rPr lang="cs-CZ" sz="2000" kern="1200" dirty="0" err="1" smtClean="0"/>
            <a:t>Jarkulišová</a:t>
          </a:r>
          <a:endParaRPr lang="cs-CZ" sz="2000" kern="1200" dirty="0"/>
        </a:p>
      </dsp:txBody>
      <dsp:txXfrm>
        <a:off x="1435100" y="459231"/>
        <a:ext cx="6146800" cy="459231"/>
      </dsp:txXfrm>
    </dsp:sp>
    <dsp:sp modelId="{313FC574-E1CD-4FB4-B054-0B805CE0447D}">
      <dsp:nvSpPr>
        <dsp:cNvPr id="0" name=""/>
        <dsp:cNvSpPr/>
      </dsp:nvSpPr>
      <dsp:spPr>
        <a:xfrm>
          <a:off x="602741" y="918463"/>
          <a:ext cx="1664716" cy="16647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35100" y="892344"/>
          <a:ext cx="6146800" cy="16647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 Jazyk  anglický</a:t>
          </a:r>
          <a:endParaRPr lang="cs-CZ" sz="2000" kern="1200" dirty="0"/>
        </a:p>
      </dsp:txBody>
      <dsp:txXfrm>
        <a:off x="1435100" y="892344"/>
        <a:ext cx="6146800" cy="459232"/>
      </dsp:txXfrm>
    </dsp:sp>
    <dsp:sp modelId="{FFC9F71D-1B4F-4AD9-A4A6-86ADEFC8AF5C}">
      <dsp:nvSpPr>
        <dsp:cNvPr id="0" name=""/>
        <dsp:cNvSpPr/>
      </dsp:nvSpPr>
      <dsp:spPr>
        <a:xfrm>
          <a:off x="904113" y="1377695"/>
          <a:ext cx="1061974" cy="10619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35100" y="1377695"/>
          <a:ext cx="6146800" cy="10619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My  </a:t>
          </a:r>
          <a:r>
            <a:rPr lang="cs-CZ" sz="2000" kern="1200" dirty="0" err="1" smtClean="0"/>
            <a:t>school</a:t>
          </a:r>
          <a:endParaRPr lang="cs-CZ" sz="2000" kern="1200" dirty="0"/>
        </a:p>
      </dsp:txBody>
      <dsp:txXfrm>
        <a:off x="1435100" y="1377695"/>
        <a:ext cx="6146800" cy="459232"/>
      </dsp:txXfrm>
    </dsp:sp>
    <dsp:sp modelId="{EE85B701-7295-41C0-BA7A-34D3756A2AE6}">
      <dsp:nvSpPr>
        <dsp:cNvPr id="0" name=""/>
        <dsp:cNvSpPr/>
      </dsp:nvSpPr>
      <dsp:spPr>
        <a:xfrm>
          <a:off x="1205484" y="1836927"/>
          <a:ext cx="459232" cy="459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35100" y="1799064"/>
          <a:ext cx="6146800" cy="459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CZ.1.07/1.4.09/21.0816</a:t>
          </a:r>
          <a:endParaRPr lang="cs-CZ" sz="2000" kern="1200" dirty="0"/>
        </a:p>
      </dsp:txBody>
      <dsp:txXfrm>
        <a:off x="1435100" y="1799064"/>
        <a:ext cx="6146800" cy="4592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5C4B2C-87FF-42A5-AACD-CE89BEB7535A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AB4A26-FB5B-486A-BF74-EBD3F4B0EA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628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AB4A26-FB5B-486A-BF74-EBD3F4B0EAB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9634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AB4A26-FB5B-486A-BF74-EBD3F4B0EAB6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90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emf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emf"/><Relationship Id="rId7" Type="http://schemas.openxmlformats.org/officeDocument/2006/relationships/image" Target="../media/image30.png"/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32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cz/images/results.aspx?qu=%C5%A1kola-+budovy&amp;ex=1" TargetMode="External"/><Relationship Id="rId3" Type="http://schemas.openxmlformats.org/officeDocument/2006/relationships/hyperlink" Target="http://office.microsoft.com/cs-cz/images/similar.aspx" TargetMode="External"/><Relationship Id="rId7" Type="http://schemas.openxmlformats.org/officeDocument/2006/relationships/hyperlink" Target="http://office.microsoft.com/cscz/images/results.aspx?qu=ko%C5%A1%C3%ADkov%C3%A1&amp;ex=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qu=cvi%C4%8Den%C3%AD&amp;ex=1" TargetMode="External"/><Relationship Id="rId5" Type="http://schemas.openxmlformats.org/officeDocument/2006/relationships/hyperlink" Target="http://office.microsoft.com/cs-cz/images/results.aspx?qu=v%C3%BDuka&amp;ex=1&amp;ctt=1" TargetMode="External"/><Relationship Id="rId4" Type="http://schemas.openxmlformats.org/officeDocument/2006/relationships/hyperlink" Target="http://office.microsoft.com/cscz/images/similar.aspx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similar.aspx" TargetMode="External"/><Relationship Id="rId2" Type="http://schemas.openxmlformats.org/officeDocument/2006/relationships/hyperlink" Target="http://ohttp/office.microsoft.com/cscz/images/results.aspx?qu=vyu%C4%8Dov%C3%A1n%C3%AD&amp;ex=1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office.microsoft.com/cs-cz/images/results.aspx?qu=ob%C4%9Bdy&amp;ex=1" TargetMode="External"/><Relationship Id="rId4" Type="http://schemas.openxmlformats.org/officeDocument/2006/relationships/hyperlink" Target="http://office.microsoft.com/cscz/images/similar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46415281"/>
              </p:ext>
            </p:extLst>
          </p:nvPr>
        </p:nvGraphicFramePr>
        <p:xfrm>
          <a:off x="813098" y="620688"/>
          <a:ext cx="7581900" cy="287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odnadpis 2"/>
          <p:cNvSpPr txBox="1">
            <a:spLocks/>
          </p:cNvSpPr>
          <p:nvPr/>
        </p:nvSpPr>
        <p:spPr>
          <a:xfrm>
            <a:off x="1238779" y="3913601"/>
            <a:ext cx="6400800" cy="8389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                   My </a:t>
            </a:r>
            <a:r>
              <a:rPr lang="cs-CZ" dirty="0" err="1" smtClean="0"/>
              <a:t>school</a:t>
            </a:r>
            <a:endParaRPr lang="cs-CZ" dirty="0"/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779" y="4770017"/>
            <a:ext cx="6400800" cy="1495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3455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3590667"/>
              </p:ext>
            </p:extLst>
          </p:nvPr>
        </p:nvGraphicFramePr>
        <p:xfrm>
          <a:off x="1547664" y="2204864"/>
          <a:ext cx="6168157" cy="2304256"/>
        </p:xfrm>
        <a:graphic>
          <a:graphicData uri="http://schemas.openxmlformats.org/drawingml/2006/table">
            <a:tbl>
              <a:tblPr/>
              <a:tblGrid>
                <a:gridCol w="3120157"/>
                <a:gridCol w="3048000"/>
              </a:tblGrid>
              <a:tr h="4434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4892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School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–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school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subtects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(vyučovací předměty),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time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table,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week´s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days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spojení obrázků se slovy 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2601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r>
              <a:rPr lang="cs-CZ" dirty="0" smtClean="0">
                <a:solidFill>
                  <a:srgbClr val="C00000"/>
                </a:solidFill>
              </a:rPr>
              <a:t>OUR   SCHOOL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99592" y="332656"/>
            <a:ext cx="3694114" cy="3963220"/>
          </a:xfrm>
        </p:spPr>
        <p:txBody>
          <a:bodyPr>
            <a:noAutofit/>
          </a:bodyPr>
          <a:lstStyle/>
          <a:p>
            <a:r>
              <a:rPr lang="cs-CZ" sz="2000" dirty="0" err="1" smtClean="0"/>
              <a:t>Hey</a:t>
            </a:r>
            <a:r>
              <a:rPr lang="cs-CZ" sz="2000" dirty="0" smtClean="0"/>
              <a:t> </a:t>
            </a:r>
            <a:r>
              <a:rPr lang="cs-CZ" sz="2000" dirty="0" err="1" smtClean="0"/>
              <a:t>kids</a:t>
            </a:r>
            <a:r>
              <a:rPr lang="cs-CZ" sz="2000" dirty="0" smtClean="0"/>
              <a:t>, </a:t>
            </a:r>
            <a:r>
              <a:rPr lang="cs-CZ" sz="2000" dirty="0" err="1" smtClean="0"/>
              <a:t>look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school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My </a:t>
            </a:r>
            <a:r>
              <a:rPr lang="cs-CZ" sz="2000" dirty="0" err="1" smtClean="0"/>
              <a:t>name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Julie and I go to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school</a:t>
            </a:r>
            <a:r>
              <a:rPr lang="cs-CZ" sz="2000" dirty="0" smtClean="0"/>
              <a:t>.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Elementary</a:t>
            </a:r>
            <a:r>
              <a:rPr lang="cs-CZ" sz="2000" dirty="0" smtClean="0"/>
              <a:t> </a:t>
            </a:r>
            <a:r>
              <a:rPr lang="cs-CZ" sz="2000" dirty="0" err="1" smtClean="0"/>
              <a:t>school</a:t>
            </a:r>
            <a:r>
              <a:rPr lang="cs-CZ" sz="2000" dirty="0" smtClean="0"/>
              <a:t> in a  </a:t>
            </a:r>
            <a:r>
              <a:rPr lang="cs-CZ" sz="2000" dirty="0" err="1" smtClean="0"/>
              <a:t>small</a:t>
            </a:r>
            <a:r>
              <a:rPr lang="cs-CZ" sz="2000" dirty="0" smtClean="0"/>
              <a:t> </a:t>
            </a:r>
            <a:r>
              <a:rPr lang="cs-CZ" sz="2000" dirty="0" err="1" smtClean="0"/>
              <a:t>town</a:t>
            </a:r>
            <a:r>
              <a:rPr lang="cs-CZ" sz="2000" dirty="0"/>
              <a:t>  </a:t>
            </a:r>
            <a:r>
              <a:rPr lang="cs-CZ" sz="2000" dirty="0" smtClean="0"/>
              <a:t>but 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school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quite</a:t>
            </a:r>
            <a:r>
              <a:rPr lang="cs-CZ" sz="2000" dirty="0" smtClean="0"/>
              <a:t> big.</a:t>
            </a:r>
          </a:p>
          <a:p>
            <a:r>
              <a:rPr lang="cs-CZ" sz="2000" dirty="0" err="1" smtClean="0"/>
              <a:t>It</a:t>
            </a:r>
            <a:r>
              <a:rPr lang="cs-CZ" sz="2000" dirty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boys</a:t>
            </a:r>
            <a:r>
              <a:rPr lang="cs-CZ" sz="2000" dirty="0" smtClean="0"/>
              <a:t> and </a:t>
            </a:r>
            <a:r>
              <a:rPr lang="cs-CZ" sz="2000" dirty="0" err="1" smtClean="0"/>
              <a:t>girls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 6 to 15 </a:t>
            </a:r>
            <a:r>
              <a:rPr lang="cs-CZ" sz="2000" dirty="0" err="1" smtClean="0"/>
              <a:t>years</a:t>
            </a:r>
            <a:r>
              <a:rPr lang="cs-CZ" sz="2000" dirty="0" smtClean="0"/>
              <a:t> </a:t>
            </a:r>
            <a:r>
              <a:rPr lang="cs-CZ" sz="2000" dirty="0" err="1" smtClean="0"/>
              <a:t>old</a:t>
            </a:r>
            <a:r>
              <a:rPr lang="cs-CZ" sz="2000" dirty="0" smtClean="0"/>
              <a:t>. I go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5 </a:t>
            </a:r>
            <a:r>
              <a:rPr lang="cs-CZ" sz="2000" dirty="0" err="1" smtClean="0"/>
              <a:t>th</a:t>
            </a:r>
            <a:r>
              <a:rPr lang="cs-CZ" sz="2000" dirty="0" smtClean="0"/>
              <a:t> </a:t>
            </a:r>
            <a:r>
              <a:rPr lang="cs-CZ" sz="2000" dirty="0" err="1" smtClean="0"/>
              <a:t>class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43" r="13343"/>
          <a:stretch>
            <a:fillRect/>
          </a:stretch>
        </p:blipFill>
        <p:spPr bwMode="auto">
          <a:xfrm>
            <a:off x="4932040" y="980728"/>
            <a:ext cx="4114800" cy="312780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09118"/>
            <a:ext cx="1353228" cy="203794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5279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347864" y="5085184"/>
            <a:ext cx="5504399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OUR CLASSROOM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827584" y="476672"/>
            <a:ext cx="6043317" cy="4392488"/>
          </a:xfrm>
        </p:spPr>
        <p:txBody>
          <a:bodyPr>
            <a:normAutofit fontScale="85000" lnSpcReduction="10000"/>
          </a:bodyPr>
          <a:lstStyle/>
          <a:p>
            <a:r>
              <a:rPr lang="cs-CZ" sz="2600" dirty="0" smtClean="0"/>
              <a:t>These are my </a:t>
            </a:r>
            <a:r>
              <a:rPr lang="cs-CZ" sz="2600" dirty="0" err="1" smtClean="0"/>
              <a:t>schoolmates</a:t>
            </a:r>
            <a:r>
              <a:rPr lang="cs-CZ" sz="2600" dirty="0" smtClean="0"/>
              <a:t>. </a:t>
            </a:r>
            <a:r>
              <a:rPr lang="cs-CZ" sz="2600" dirty="0" err="1" smtClean="0"/>
              <a:t>Their</a:t>
            </a:r>
            <a:r>
              <a:rPr lang="cs-CZ" sz="2600" dirty="0" smtClean="0"/>
              <a:t> </a:t>
            </a:r>
            <a:r>
              <a:rPr lang="cs-CZ" sz="2600" dirty="0" err="1" smtClean="0"/>
              <a:t>names</a:t>
            </a:r>
            <a:r>
              <a:rPr lang="cs-CZ" sz="2600" dirty="0" smtClean="0"/>
              <a:t> are</a:t>
            </a:r>
          </a:p>
          <a:p>
            <a:pPr marL="4572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Kate, Peter, Alice and </a:t>
            </a:r>
            <a:r>
              <a:rPr lang="cs-CZ" sz="2600" dirty="0" err="1" smtClean="0"/>
              <a:t>Jacob</a:t>
            </a:r>
            <a:r>
              <a:rPr lang="cs-CZ" sz="2600" dirty="0" smtClean="0"/>
              <a:t>. </a:t>
            </a:r>
            <a:r>
              <a:rPr lang="cs-CZ" sz="2600" dirty="0" err="1" smtClean="0"/>
              <a:t>They</a:t>
            </a:r>
            <a:r>
              <a:rPr lang="cs-CZ" sz="2600" dirty="0" smtClean="0"/>
              <a:t> are  </a:t>
            </a:r>
          </a:p>
          <a:p>
            <a:pPr marL="45720" indent="0">
              <a:buNone/>
            </a:pPr>
            <a:r>
              <a:rPr lang="cs-CZ" sz="2600" dirty="0" smtClean="0"/>
              <a:t>   </a:t>
            </a:r>
            <a:r>
              <a:rPr lang="cs-CZ" sz="2600" dirty="0" err="1" smtClean="0"/>
              <a:t>eleven</a:t>
            </a:r>
            <a:r>
              <a:rPr lang="cs-CZ" sz="2600" dirty="0" smtClean="0"/>
              <a:t>.   </a:t>
            </a:r>
          </a:p>
          <a:p>
            <a:pPr marL="45720" indent="0">
              <a:buNone/>
            </a:pPr>
            <a:r>
              <a:rPr lang="cs-CZ" sz="2600" dirty="0" smtClean="0"/>
              <a:t>   </a:t>
            </a:r>
            <a:r>
              <a:rPr lang="cs-CZ" sz="2600" dirty="0" err="1" smtClean="0"/>
              <a:t>We</a:t>
            </a:r>
            <a:r>
              <a:rPr lang="cs-CZ" sz="2600" dirty="0" smtClean="0"/>
              <a:t> are </a:t>
            </a:r>
            <a:r>
              <a:rPr lang="cs-CZ" sz="2600" dirty="0" err="1" smtClean="0"/>
              <a:t>from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Czech Republic.</a:t>
            </a:r>
          </a:p>
          <a:p>
            <a:pPr marL="45720" indent="0">
              <a:buNone/>
            </a:pPr>
            <a:r>
              <a:rPr lang="cs-CZ" sz="2600" dirty="0" smtClean="0"/>
              <a:t>   </a:t>
            </a:r>
            <a:r>
              <a:rPr lang="cs-CZ" sz="2600" dirty="0" err="1" smtClean="0"/>
              <a:t>It</a:t>
            </a:r>
            <a:r>
              <a:rPr lang="cs-CZ" sz="2600" dirty="0" smtClean="0"/>
              <a:t>´ s </a:t>
            </a:r>
            <a:r>
              <a:rPr lang="cs-CZ" sz="2600" dirty="0" err="1" smtClean="0"/>
              <a:t>our</a:t>
            </a:r>
            <a:r>
              <a:rPr lang="cs-CZ" sz="2600" dirty="0" smtClean="0"/>
              <a:t>  </a:t>
            </a:r>
            <a:r>
              <a:rPr lang="cs-CZ" sz="2600" dirty="0" err="1" smtClean="0"/>
              <a:t>English</a:t>
            </a:r>
            <a:r>
              <a:rPr lang="cs-CZ" sz="2600" dirty="0" smtClean="0"/>
              <a:t> </a:t>
            </a:r>
            <a:r>
              <a:rPr lang="cs-CZ" sz="2600" dirty="0" err="1" smtClean="0"/>
              <a:t>lesson</a:t>
            </a:r>
            <a:r>
              <a:rPr lang="cs-CZ" sz="2600" dirty="0" smtClean="0"/>
              <a:t> </a:t>
            </a:r>
            <a:r>
              <a:rPr lang="cs-CZ" sz="2600" dirty="0" err="1" smtClean="0"/>
              <a:t>now</a:t>
            </a:r>
            <a:r>
              <a:rPr lang="cs-CZ" sz="2600" dirty="0" smtClean="0"/>
              <a:t>. </a:t>
            </a:r>
            <a:r>
              <a:rPr lang="cs-CZ" sz="2600" dirty="0" err="1" smtClean="0"/>
              <a:t>This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</a:t>
            </a:r>
            <a:r>
              <a:rPr lang="cs-CZ" sz="2600" dirty="0" err="1" smtClean="0"/>
              <a:t>our</a:t>
            </a:r>
            <a:r>
              <a:rPr lang="cs-CZ" sz="2600" dirty="0" smtClean="0"/>
              <a:t>  </a:t>
            </a:r>
          </a:p>
          <a:p>
            <a:pPr marL="4572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</a:t>
            </a:r>
            <a:r>
              <a:rPr lang="cs-CZ" sz="2600" dirty="0" err="1" smtClean="0"/>
              <a:t>English</a:t>
            </a:r>
            <a:endParaRPr lang="cs-CZ" sz="2600" dirty="0" smtClean="0"/>
          </a:p>
          <a:p>
            <a:pPr marL="45720" indent="0">
              <a:buNone/>
            </a:pPr>
            <a:r>
              <a:rPr lang="cs-CZ" sz="2600" dirty="0" smtClean="0"/>
              <a:t>   </a:t>
            </a:r>
            <a:r>
              <a:rPr lang="cs-CZ" sz="2600" dirty="0" err="1" smtClean="0"/>
              <a:t>teacher</a:t>
            </a:r>
            <a:r>
              <a:rPr lang="cs-CZ" sz="2600" dirty="0" smtClean="0"/>
              <a:t>, Mister Black. </a:t>
            </a:r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like</a:t>
            </a:r>
            <a:r>
              <a:rPr lang="cs-CZ" sz="2600" dirty="0" smtClean="0"/>
              <a:t> </a:t>
            </a:r>
            <a:r>
              <a:rPr lang="cs-CZ" sz="2600" dirty="0" err="1" smtClean="0"/>
              <a:t>him</a:t>
            </a:r>
            <a:r>
              <a:rPr lang="cs-CZ" sz="2600" dirty="0" smtClean="0"/>
              <a:t> </a:t>
            </a:r>
          </a:p>
          <a:p>
            <a:pPr marL="4572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very much</a:t>
            </a:r>
            <a:r>
              <a:rPr lang="cs-CZ" sz="2600" dirty="0"/>
              <a:t> </a:t>
            </a:r>
            <a:r>
              <a:rPr lang="cs-CZ" sz="2600" dirty="0" smtClean="0"/>
              <a:t>and </a:t>
            </a:r>
            <a:r>
              <a:rPr lang="cs-CZ" sz="2600" dirty="0" err="1" smtClean="0"/>
              <a:t>we</a:t>
            </a:r>
            <a:r>
              <a:rPr lang="cs-CZ" sz="2600" dirty="0" smtClean="0"/>
              <a:t> </a:t>
            </a:r>
            <a:r>
              <a:rPr lang="cs-CZ" sz="2600" dirty="0" err="1" smtClean="0"/>
              <a:t>like</a:t>
            </a:r>
            <a:r>
              <a:rPr lang="cs-CZ" sz="2600" dirty="0" smtClean="0"/>
              <a:t> </a:t>
            </a:r>
            <a:r>
              <a:rPr lang="cs-CZ" sz="2600" dirty="0" err="1" smtClean="0"/>
              <a:t>English</a:t>
            </a:r>
            <a:r>
              <a:rPr lang="cs-CZ" sz="2600" dirty="0" smtClean="0"/>
              <a:t> as </a:t>
            </a:r>
            <a:r>
              <a:rPr lang="cs-CZ" sz="2600" dirty="0" err="1" smtClean="0"/>
              <a:t>well</a:t>
            </a:r>
            <a:r>
              <a:rPr lang="cs-CZ" sz="2600" dirty="0" smtClean="0"/>
              <a:t>.  </a:t>
            </a:r>
          </a:p>
          <a:p>
            <a:pPr marL="45720" indent="0">
              <a:buNone/>
            </a:pPr>
            <a:r>
              <a:rPr lang="cs-CZ" sz="2600" dirty="0" smtClean="0"/>
              <a:t>   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63985"/>
            <a:ext cx="2016224" cy="200561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59" y="3965896"/>
            <a:ext cx="3240360" cy="269729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558" y="2996952"/>
            <a:ext cx="2157413" cy="158417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8572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373396" y="5301208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In </a:t>
            </a:r>
            <a:r>
              <a:rPr lang="cs-CZ" dirty="0" err="1" smtClean="0">
                <a:solidFill>
                  <a:srgbClr val="C00000"/>
                </a:solidFill>
              </a:rPr>
              <a:t>our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classroom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323529" y="731518"/>
            <a:ext cx="3960440" cy="5433785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our</a:t>
            </a:r>
            <a:r>
              <a:rPr lang="cs-CZ" sz="2800" dirty="0" smtClean="0"/>
              <a:t> </a:t>
            </a:r>
            <a:r>
              <a:rPr lang="cs-CZ" sz="2800" dirty="0" err="1" smtClean="0"/>
              <a:t>classroom</a:t>
            </a:r>
            <a:r>
              <a:rPr lang="cs-CZ" sz="2800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 and </a:t>
            </a:r>
            <a:r>
              <a:rPr lang="cs-CZ" dirty="0" err="1" smtClean="0"/>
              <a:t>light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chairs</a:t>
            </a:r>
            <a:r>
              <a:rPr lang="cs-CZ" dirty="0" smtClean="0"/>
              <a:t>  and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desks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textbooks</a:t>
            </a:r>
            <a:r>
              <a:rPr lang="cs-CZ" dirty="0" smtClean="0"/>
              <a:t> and </a:t>
            </a:r>
            <a:r>
              <a:rPr lang="cs-CZ" dirty="0" err="1" smtClean="0"/>
              <a:t>pencilcases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desks</a:t>
            </a:r>
            <a:r>
              <a:rPr lang="cs-CZ" dirty="0" smtClean="0"/>
              <a:t>.</a:t>
            </a:r>
          </a:p>
          <a:p>
            <a:r>
              <a:rPr lang="cs-CZ" dirty="0" smtClean="0"/>
              <a:t>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desks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green </a:t>
            </a:r>
            <a:r>
              <a:rPr lang="cs-CZ" dirty="0" err="1" smtClean="0"/>
              <a:t>board</a:t>
            </a:r>
            <a:r>
              <a:rPr lang="cs-CZ" dirty="0" smtClean="0"/>
              <a:t>. </a:t>
            </a:r>
          </a:p>
          <a:p>
            <a:r>
              <a:rPr lang="cs-CZ" dirty="0" smtClean="0"/>
              <a:t>  </a:t>
            </a:r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pictures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walls</a:t>
            </a:r>
            <a:r>
              <a:rPr lang="cs-CZ" dirty="0" smtClean="0"/>
              <a:t> and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 </a:t>
            </a:r>
            <a:r>
              <a:rPr lang="cs-CZ" dirty="0" err="1" smtClean="0"/>
              <a:t>drawings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do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 are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shelfs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3315" name="Picture 3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6672"/>
            <a:ext cx="3110414" cy="246005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551960"/>
            <a:ext cx="2109787" cy="119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29000"/>
            <a:ext cx="2225675" cy="163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765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3636085" cy="1258493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This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our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gym</a:t>
            </a:r>
            <a:r>
              <a:rPr lang="cs-CZ" dirty="0" smtClean="0">
                <a:solidFill>
                  <a:srgbClr val="C00000"/>
                </a:solidFill>
              </a:rPr>
              <a:t>(</a:t>
            </a:r>
            <a:r>
              <a:rPr lang="cs-CZ" dirty="0" err="1" smtClean="0">
                <a:solidFill>
                  <a:srgbClr val="C00000"/>
                </a:solidFill>
              </a:rPr>
              <a:t>nasium</a:t>
            </a:r>
            <a:r>
              <a:rPr lang="cs-CZ" dirty="0" smtClean="0">
                <a:solidFill>
                  <a:srgbClr val="C00000"/>
                </a:solidFill>
              </a:rPr>
              <a:t>).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1628800"/>
            <a:ext cx="3712259" cy="2883526"/>
          </a:xfrm>
        </p:spPr>
        <p:txBody>
          <a:bodyPr>
            <a:no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do </a:t>
            </a:r>
            <a:r>
              <a:rPr lang="cs-CZ" sz="2400" dirty="0" err="1" smtClean="0"/>
              <a:t>sports</a:t>
            </a:r>
            <a:r>
              <a:rPr lang="cs-CZ" sz="2400" dirty="0" smtClean="0"/>
              <a:t>, </a:t>
            </a:r>
            <a:r>
              <a:rPr lang="cs-CZ" sz="2400" dirty="0" err="1" smtClean="0"/>
              <a:t>practice</a:t>
            </a:r>
            <a:r>
              <a:rPr lang="cs-CZ" sz="2400" dirty="0" smtClean="0"/>
              <a:t> </a:t>
            </a:r>
            <a:r>
              <a:rPr lang="cs-CZ" sz="2400" dirty="0" err="1" smtClean="0"/>
              <a:t>gymnastics</a:t>
            </a:r>
            <a:r>
              <a:rPr lang="cs-CZ" sz="2400" dirty="0" smtClean="0"/>
              <a:t> and play </a:t>
            </a:r>
            <a:r>
              <a:rPr lang="cs-CZ" sz="2400" dirty="0" err="1" smtClean="0"/>
              <a:t>games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usually</a:t>
            </a:r>
            <a:r>
              <a:rPr lang="cs-CZ" sz="2400" dirty="0" smtClean="0"/>
              <a:t> </a:t>
            </a:r>
            <a:r>
              <a:rPr lang="cs-CZ" sz="2400" dirty="0" err="1" smtClean="0"/>
              <a:t>wear</a:t>
            </a:r>
            <a:r>
              <a:rPr lang="cs-CZ" sz="2400" dirty="0" smtClean="0"/>
              <a:t> green T- </a:t>
            </a:r>
            <a:r>
              <a:rPr lang="cs-CZ" sz="2400" dirty="0" err="1" smtClean="0"/>
              <a:t>shirts</a:t>
            </a:r>
            <a:r>
              <a:rPr lang="cs-CZ" sz="2400" dirty="0" smtClean="0"/>
              <a:t>, </a:t>
            </a:r>
            <a:r>
              <a:rPr lang="cs-CZ" sz="2400" dirty="0" err="1" smtClean="0"/>
              <a:t>black</a:t>
            </a:r>
            <a:r>
              <a:rPr lang="cs-CZ" sz="2400" dirty="0"/>
              <a:t> </a:t>
            </a:r>
            <a:r>
              <a:rPr lang="cs-CZ" sz="2400" dirty="0" err="1" smtClean="0"/>
              <a:t>trousers</a:t>
            </a:r>
            <a:r>
              <a:rPr lang="cs-CZ" sz="2400" dirty="0" smtClean="0"/>
              <a:t> and  </a:t>
            </a:r>
            <a:r>
              <a:rPr lang="cs-CZ" sz="2400" dirty="0" err="1" smtClean="0"/>
              <a:t>white</a:t>
            </a:r>
            <a:r>
              <a:rPr lang="cs-CZ" sz="2400" dirty="0" smtClean="0"/>
              <a:t> and </a:t>
            </a:r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trainers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weather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nice, </a:t>
            </a:r>
            <a:r>
              <a:rPr lang="cs-CZ" sz="2400" dirty="0" err="1" smtClean="0"/>
              <a:t>we</a:t>
            </a:r>
            <a:r>
              <a:rPr lang="cs-CZ" sz="2400" dirty="0" smtClean="0"/>
              <a:t> go </a:t>
            </a:r>
            <a:r>
              <a:rPr lang="cs-CZ" sz="2400" dirty="0" err="1" smtClean="0"/>
              <a:t>out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 </a:t>
            </a:r>
            <a:r>
              <a:rPr lang="cs-CZ" sz="2400" dirty="0" err="1" smtClean="0"/>
              <a:t>playground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80829"/>
            <a:ext cx="2376264" cy="1319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788" y="264949"/>
            <a:ext cx="2196244" cy="1465306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07673" y="1988840"/>
            <a:ext cx="4017085" cy="36004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And </a:t>
            </a:r>
            <a:r>
              <a:rPr lang="cs-CZ" sz="2800" b="1" dirty="0" err="1" smtClean="0">
                <a:solidFill>
                  <a:srgbClr val="C00000"/>
                </a:solidFill>
              </a:rPr>
              <a:t>this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is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our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school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canteen</a:t>
            </a:r>
            <a:r>
              <a:rPr lang="cs-CZ" sz="2800" b="1" dirty="0">
                <a:solidFill>
                  <a:srgbClr val="C00000"/>
                </a:solidFill>
              </a:rPr>
              <a:t>.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lunch and </a:t>
            </a:r>
            <a:r>
              <a:rPr lang="cs-CZ" sz="2400" dirty="0" err="1" smtClean="0"/>
              <a:t>elevenses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.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meal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972" y="5108598"/>
            <a:ext cx="1944216" cy="14547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108598"/>
            <a:ext cx="1893909" cy="144016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4949"/>
            <a:ext cx="1658937" cy="237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941168"/>
            <a:ext cx="1858963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667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2843808" y="5373216"/>
            <a:ext cx="5637010" cy="882119"/>
          </a:xfrm>
        </p:spPr>
        <p:txBody>
          <a:bodyPr>
            <a:noAutofit/>
          </a:bodyPr>
          <a:lstStyle/>
          <a:p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school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subjects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we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got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? 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            And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?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1043608" y="4149080"/>
            <a:ext cx="7175351" cy="1016790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Our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school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subjects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75" y="268099"/>
            <a:ext cx="2011363" cy="1109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0784"/>
            <a:ext cx="1224136" cy="183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261" y="430784"/>
            <a:ext cx="2024063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99" y="2065557"/>
            <a:ext cx="1629889" cy="1213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79721"/>
            <a:ext cx="2024063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252" y="1586335"/>
            <a:ext cx="1732151" cy="956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51645"/>
            <a:ext cx="2053464" cy="1144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048" y="2822583"/>
            <a:ext cx="1444625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5214780"/>
            <a:ext cx="2016224" cy="124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37299" y="1401669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Games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06854" y="1582083"/>
            <a:ext cx="1234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Czech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2263784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543864"/>
            <a:ext cx="1285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16938" y="3949948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Science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31840" y="1196752"/>
            <a:ext cx="502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33078" y="3736043"/>
            <a:ext cx="91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08304" y="4040532"/>
            <a:ext cx="78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Maths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75788" y="6352690"/>
            <a:ext cx="2053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Computer</a:t>
            </a:r>
            <a:r>
              <a:rPr lang="cs-CZ" dirty="0" smtClean="0"/>
              <a:t> Science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6326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0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9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odnadpis 12"/>
          <p:cNvSpPr>
            <a:spLocks noGrp="1"/>
          </p:cNvSpPr>
          <p:nvPr>
            <p:ph type="subTitle" idx="1"/>
          </p:nvPr>
        </p:nvSpPr>
        <p:spPr>
          <a:xfrm>
            <a:off x="2489763" y="5661248"/>
            <a:ext cx="6332867" cy="882119"/>
          </a:xfrm>
        </p:spPr>
        <p:txBody>
          <a:bodyPr>
            <a:noAutofit/>
          </a:bodyPr>
          <a:lstStyle/>
          <a:p>
            <a:r>
              <a:rPr lang="cs-CZ" sz="2400" dirty="0" smtClean="0"/>
              <a:t> 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other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school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subjects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we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got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?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And </a:t>
            </a:r>
            <a:r>
              <a:rPr lang="cs-CZ" sz="2400" b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?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1770445" y="4381989"/>
            <a:ext cx="7175351" cy="1088798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Our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school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subjects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7" y="4797152"/>
            <a:ext cx="1600200" cy="1502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827" y="522911"/>
            <a:ext cx="1368152" cy="174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7" y="567001"/>
            <a:ext cx="2434757" cy="135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242" y="2105963"/>
            <a:ext cx="1979166" cy="1097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522911"/>
            <a:ext cx="1925687" cy="1084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67" y="2373458"/>
            <a:ext cx="2011363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60333" y="1921297"/>
            <a:ext cx="1221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Chemistry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94952" y="1610657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C</a:t>
            </a:r>
            <a:r>
              <a:rPr lang="cs-CZ" dirty="0" err="1" smtClean="0"/>
              <a:t>raft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2290629"/>
            <a:ext cx="2094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Physical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8204" y="2373458"/>
            <a:ext cx="90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Physics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3067" y="4293096"/>
            <a:ext cx="91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3691" y="3584328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Music</a:t>
            </a:r>
            <a:endParaRPr lang="cs-CZ" dirty="0"/>
          </a:p>
        </p:txBody>
      </p:sp>
      <p:pic>
        <p:nvPicPr>
          <p:cNvPr id="8205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496" y="3261510"/>
            <a:ext cx="1852613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987824" y="3618857"/>
            <a:ext cx="970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break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208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6791" y="2849704"/>
            <a:ext cx="1712222" cy="1301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7061077" y="4161126"/>
            <a:ext cx="92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Biology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07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8" dur="2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9" dur="20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0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00475" y="260648"/>
            <a:ext cx="3806136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PICTURES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788024" y="332656"/>
            <a:ext cx="3346704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WORDS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9" y="1052737"/>
            <a:ext cx="2016223" cy="433630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CHEMISTRY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2. ART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3. MATHS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4. ENGLISH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5. HISTORY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6. CRAFT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7. CZECH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314975" y="5267556"/>
            <a:ext cx="6516216" cy="144016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What</a:t>
            </a:r>
            <a:r>
              <a:rPr lang="cs-CZ" dirty="0" smtClean="0">
                <a:solidFill>
                  <a:srgbClr val="C00000"/>
                </a:solidFill>
              </a:rPr>
              <a:t> are these </a:t>
            </a:r>
            <a:r>
              <a:rPr lang="cs-CZ" dirty="0" err="1" smtClean="0">
                <a:solidFill>
                  <a:srgbClr val="C00000"/>
                </a:solidFill>
              </a:rPr>
              <a:t>school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       </a:t>
            </a:r>
            <a:r>
              <a:rPr lang="cs-CZ" dirty="0" err="1" smtClean="0">
                <a:solidFill>
                  <a:srgbClr val="C00000"/>
                </a:solidFill>
              </a:rPr>
              <a:t>subjects</a:t>
            </a:r>
            <a:r>
              <a:rPr lang="cs-CZ" dirty="0" smtClean="0">
                <a:solidFill>
                  <a:srgbClr val="C00000"/>
                </a:solidFill>
              </a:rPr>
              <a:t> ? </a:t>
            </a:r>
            <a:r>
              <a:rPr lang="cs-CZ" dirty="0" err="1" smtClean="0">
                <a:solidFill>
                  <a:srgbClr val="C00000"/>
                </a:solidFill>
              </a:rPr>
              <a:t>Guess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384" y="1285789"/>
            <a:ext cx="1593326" cy="88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211" y="1294184"/>
            <a:ext cx="1471397" cy="813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658" y="2528139"/>
            <a:ext cx="1512168" cy="846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615" y="2444405"/>
            <a:ext cx="1013555" cy="1520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705" y="3728984"/>
            <a:ext cx="1303155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123268"/>
            <a:ext cx="1591045" cy="89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52" y="5417724"/>
            <a:ext cx="2024063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7083" y="128713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9693" y="1175047"/>
            <a:ext cx="397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892" y="2619565"/>
            <a:ext cx="603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33294" y="2619565"/>
            <a:ext cx="465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2742" y="372898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3964738"/>
            <a:ext cx="535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8252" y="501970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064" y="1370265"/>
            <a:ext cx="2183993" cy="329664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397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187624" y="404664"/>
            <a:ext cx="6512511" cy="864096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This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our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time</a:t>
            </a:r>
            <a:r>
              <a:rPr lang="cs-CZ" dirty="0" smtClean="0">
                <a:solidFill>
                  <a:srgbClr val="C00000"/>
                </a:solidFill>
              </a:rPr>
              <a:t> table 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8535510"/>
              </p:ext>
            </p:extLst>
          </p:nvPr>
        </p:nvGraphicFramePr>
        <p:xfrm>
          <a:off x="611560" y="1484784"/>
          <a:ext cx="8093014" cy="5184576"/>
        </p:xfrm>
        <a:graphic>
          <a:graphicData uri="http://schemas.openxmlformats.org/drawingml/2006/table">
            <a:tbl>
              <a:tblPr firstCol="1" lastRow="1" bandCol="1">
                <a:tableStyleId>{08FB837D-C827-4EFA-A057-4D05807E0F7C}</a:tableStyleId>
              </a:tblPr>
              <a:tblGrid>
                <a:gridCol w="8093014"/>
              </a:tblGrid>
              <a:tr h="51845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1378274"/>
              </p:ext>
            </p:extLst>
          </p:nvPr>
        </p:nvGraphicFramePr>
        <p:xfrm>
          <a:off x="539553" y="1484784"/>
          <a:ext cx="8208912" cy="53285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0160"/>
                <a:gridCol w="1080120"/>
                <a:gridCol w="1080120"/>
                <a:gridCol w="1224136"/>
                <a:gridCol w="1224136"/>
                <a:gridCol w="1080120"/>
                <a:gridCol w="1080120"/>
              </a:tblGrid>
              <a:tr h="1224136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b="1" u="sng" dirty="0" err="1" smtClean="0"/>
                        <a:t>Monday</a:t>
                      </a:r>
                      <a:endParaRPr lang="cs-CZ" sz="20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English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Science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Maths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Geogra</a:t>
                      </a:r>
                      <a:r>
                        <a:rPr lang="cs-CZ" dirty="0" smtClean="0"/>
                        <a:t>-</a:t>
                      </a:r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phy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Art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Art</a:t>
                      </a:r>
                      <a:endParaRPr lang="cs-CZ" dirty="0"/>
                    </a:p>
                  </a:txBody>
                  <a:tcPr/>
                </a:tc>
              </a:tr>
              <a:tr h="1152128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1" u="sng" dirty="0" err="1" smtClean="0"/>
                        <a:t>Tuesday</a:t>
                      </a:r>
                      <a:endParaRPr lang="cs-CZ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History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Computer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Science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Maths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Games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0811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1" u="sng" dirty="0" err="1" smtClean="0"/>
                        <a:t>Wednesday</a:t>
                      </a:r>
                      <a:endParaRPr lang="cs-CZ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Maths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Physical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Education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Craft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Craft</a:t>
                      </a:r>
                      <a:endParaRPr lang="cs-CZ" dirty="0"/>
                    </a:p>
                  </a:txBody>
                  <a:tcPr/>
                </a:tc>
              </a:tr>
              <a:tr h="100669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1" u="sng" dirty="0" err="1" smtClean="0"/>
                        <a:t>Thursday</a:t>
                      </a:r>
                      <a:endParaRPr lang="cs-CZ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Geogra</a:t>
                      </a:r>
                      <a:r>
                        <a:rPr lang="cs-CZ" dirty="0" smtClean="0"/>
                        <a:t>-</a:t>
                      </a:r>
                    </a:p>
                    <a:p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phy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History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Music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Chemist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Physical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Educa</a:t>
                      </a:r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tion</a:t>
                      </a:r>
                      <a:endParaRPr lang="cs-CZ" dirty="0" smtClean="0"/>
                    </a:p>
                  </a:txBody>
                  <a:tcPr/>
                </a:tc>
              </a:tr>
              <a:tr h="937525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="1" u="sng" dirty="0" err="1" smtClean="0"/>
                        <a:t>Friday</a:t>
                      </a:r>
                      <a:endParaRPr lang="cs-CZ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Maths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Physics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vál 9"/>
          <p:cNvSpPr/>
          <p:nvPr/>
        </p:nvSpPr>
        <p:spPr>
          <a:xfrm>
            <a:off x="2031353" y="1581199"/>
            <a:ext cx="914400" cy="94957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131840" y="1598784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Př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11960" y="1581199"/>
            <a:ext cx="983138" cy="89927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491284" y="1631493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646031" y="161637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740352" y="1631493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339752" y="3212976"/>
            <a:ext cx="72008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051720" y="2809221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131840" y="2818884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239491" y="2778635"/>
            <a:ext cx="1011382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491284" y="277863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646031" y="2774763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Hry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2411760" y="422108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066644" y="3903712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129461" y="3903712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260451" y="3903712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453052" y="3940727"/>
            <a:ext cx="952632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6646031" y="3882396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7735657" y="3877669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066644" y="4913668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3131840" y="4919704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4246329" y="4913668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5472168" y="4925562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HV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6661311" y="4913668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735657" y="4838568"/>
            <a:ext cx="956729" cy="101001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rgbClr val="FF0000"/>
              </a:solidFill>
            </a:endParaRP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2024724" y="5891723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3129461" y="5891723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4211960" y="5891723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432836" y="5927491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6682124" y="588063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F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9" y="436140"/>
            <a:ext cx="1736725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507" y="116632"/>
            <a:ext cx="1408343" cy="1048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427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87456" y="116632"/>
            <a:ext cx="3636085" cy="775541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err="1" smtClean="0">
                <a:solidFill>
                  <a:srgbClr val="C00000"/>
                </a:solidFill>
              </a:rPr>
              <a:t>Our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time</a:t>
            </a:r>
            <a:r>
              <a:rPr lang="cs-CZ" sz="3600" dirty="0" smtClean="0">
                <a:solidFill>
                  <a:srgbClr val="C00000"/>
                </a:solidFill>
              </a:rPr>
              <a:t> table       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80012" y="764704"/>
            <a:ext cx="4370973" cy="5832648"/>
          </a:xfrm>
        </p:spPr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We´ve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got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one</a:t>
            </a:r>
            <a:r>
              <a:rPr lang="cs-CZ" b="1" dirty="0" smtClean="0">
                <a:solidFill>
                  <a:schemeClr val="tx1"/>
                </a:solidFill>
              </a:rPr>
              <a:t> double period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Czech, </a:t>
            </a:r>
            <a:r>
              <a:rPr lang="cs-CZ" b="1" dirty="0" err="1" smtClean="0">
                <a:solidFill>
                  <a:schemeClr val="tx1"/>
                </a:solidFill>
              </a:rPr>
              <a:t>one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Art and </a:t>
            </a:r>
            <a:r>
              <a:rPr lang="cs-CZ" b="1" dirty="0" err="1" smtClean="0">
                <a:solidFill>
                  <a:schemeClr val="tx1"/>
                </a:solidFill>
              </a:rPr>
              <a:t>one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Craft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each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week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b="1" dirty="0" err="1" smtClean="0">
                <a:solidFill>
                  <a:schemeClr val="tx1"/>
                </a:solidFill>
              </a:rPr>
              <a:t>This</a:t>
            </a:r>
            <a:r>
              <a:rPr lang="cs-CZ" b="1" dirty="0" smtClean="0">
                <a:solidFill>
                  <a:schemeClr val="tx1"/>
                </a:solidFill>
              </a:rPr>
              <a:t> term </a:t>
            </a:r>
            <a:r>
              <a:rPr lang="cs-CZ" b="1" dirty="0" err="1">
                <a:solidFill>
                  <a:schemeClr val="tx1"/>
                </a:solidFill>
              </a:rPr>
              <a:t>i</a:t>
            </a:r>
            <a:r>
              <a:rPr lang="cs-CZ" b="1" dirty="0" err="1" smtClean="0">
                <a:solidFill>
                  <a:schemeClr val="tx1"/>
                </a:solidFill>
              </a:rPr>
              <a:t>t´s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Chemistry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next</a:t>
            </a:r>
            <a:r>
              <a:rPr lang="cs-CZ" b="1" dirty="0" smtClean="0">
                <a:solidFill>
                  <a:schemeClr val="tx1"/>
                </a:solidFill>
              </a:rPr>
              <a:t> term </a:t>
            </a:r>
            <a:r>
              <a:rPr lang="cs-CZ" b="1" dirty="0" err="1" smtClean="0">
                <a:solidFill>
                  <a:schemeClr val="tx1"/>
                </a:solidFill>
              </a:rPr>
              <a:t>it´s</a:t>
            </a:r>
            <a:r>
              <a:rPr lang="cs-CZ" b="1" dirty="0" smtClean="0">
                <a:solidFill>
                  <a:schemeClr val="tx1"/>
                </a:solidFill>
              </a:rPr>
              <a:t> Biology.</a:t>
            </a:r>
          </a:p>
          <a:p>
            <a:r>
              <a:rPr lang="cs-CZ" b="1" dirty="0" err="1" smtClean="0">
                <a:solidFill>
                  <a:schemeClr val="tx1"/>
                </a:solidFill>
              </a:rPr>
              <a:t>We´ve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got</a:t>
            </a:r>
            <a:r>
              <a:rPr lang="cs-CZ" b="1" dirty="0" smtClean="0">
                <a:solidFill>
                  <a:schemeClr val="tx1"/>
                </a:solidFill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</a:rPr>
              <a:t>four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English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lessons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each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week</a:t>
            </a:r>
            <a:r>
              <a:rPr lang="cs-CZ" b="1" dirty="0" smtClean="0">
                <a:solidFill>
                  <a:schemeClr val="tx1"/>
                </a:solidFill>
              </a:rPr>
              <a:t> – on </a:t>
            </a:r>
            <a:r>
              <a:rPr lang="cs-CZ" b="1" dirty="0" err="1" smtClean="0">
                <a:solidFill>
                  <a:schemeClr val="tx1"/>
                </a:solidFill>
              </a:rPr>
              <a:t>Monday</a:t>
            </a:r>
            <a:r>
              <a:rPr lang="cs-CZ" b="1" dirty="0" smtClean="0">
                <a:solidFill>
                  <a:schemeClr val="tx1"/>
                </a:solidFill>
              </a:rPr>
              <a:t>, on </a:t>
            </a:r>
            <a:r>
              <a:rPr lang="cs-CZ" b="1" dirty="0" err="1" smtClean="0">
                <a:solidFill>
                  <a:schemeClr val="tx1"/>
                </a:solidFill>
              </a:rPr>
              <a:t>Wednesday</a:t>
            </a:r>
            <a:r>
              <a:rPr lang="cs-CZ" b="1" dirty="0" smtClean="0">
                <a:solidFill>
                  <a:schemeClr val="tx1"/>
                </a:solidFill>
              </a:rPr>
              <a:t>, on </a:t>
            </a:r>
            <a:r>
              <a:rPr lang="cs-CZ" b="1" dirty="0" err="1" smtClean="0">
                <a:solidFill>
                  <a:schemeClr val="tx1"/>
                </a:solidFill>
              </a:rPr>
              <a:t>Thursday</a:t>
            </a:r>
            <a:r>
              <a:rPr lang="cs-CZ" b="1" dirty="0" smtClean="0">
                <a:solidFill>
                  <a:schemeClr val="tx1"/>
                </a:solidFill>
              </a:rPr>
              <a:t> and on </a:t>
            </a:r>
            <a:r>
              <a:rPr lang="cs-CZ" b="1" dirty="0" err="1" smtClean="0">
                <a:solidFill>
                  <a:schemeClr val="tx1"/>
                </a:solidFill>
              </a:rPr>
              <a:t>Friday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 My </a:t>
            </a:r>
            <a:r>
              <a:rPr lang="cs-CZ" b="1" dirty="0" err="1" smtClean="0">
                <a:solidFill>
                  <a:schemeClr val="tx1"/>
                </a:solidFill>
              </a:rPr>
              <a:t>favourite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day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Tuesday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because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we´ve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got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Games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I </a:t>
            </a:r>
            <a:r>
              <a:rPr lang="cs-CZ" b="1" dirty="0" err="1" smtClean="0">
                <a:solidFill>
                  <a:schemeClr val="tx1"/>
                </a:solidFill>
              </a:rPr>
              <a:t>like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English</a:t>
            </a:r>
            <a:r>
              <a:rPr lang="cs-CZ" b="1" dirty="0" smtClean="0">
                <a:solidFill>
                  <a:schemeClr val="tx1"/>
                </a:solidFill>
              </a:rPr>
              <a:t> and </a:t>
            </a:r>
            <a:r>
              <a:rPr lang="cs-CZ" b="1" dirty="0" err="1" smtClean="0">
                <a:solidFill>
                  <a:schemeClr val="tx1"/>
                </a:solidFill>
              </a:rPr>
              <a:t>working</a:t>
            </a:r>
            <a:r>
              <a:rPr lang="cs-CZ" b="1" dirty="0" smtClean="0">
                <a:solidFill>
                  <a:schemeClr val="tx1"/>
                </a:solidFill>
              </a:rPr>
              <a:t> on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computer</a:t>
            </a:r>
            <a:r>
              <a:rPr lang="cs-CZ" b="1" dirty="0" smtClean="0">
                <a:solidFill>
                  <a:schemeClr val="tx1"/>
                </a:solidFill>
              </a:rPr>
              <a:t>  as </a:t>
            </a:r>
            <a:r>
              <a:rPr lang="cs-CZ" b="1" dirty="0" err="1" smtClean="0">
                <a:solidFill>
                  <a:schemeClr val="tx1"/>
                </a:solidFill>
              </a:rPr>
              <a:t>well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29911" y="3797587"/>
            <a:ext cx="3834919" cy="2943781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New </a:t>
            </a:r>
            <a:r>
              <a:rPr lang="cs-CZ" sz="2400" b="1" dirty="0" err="1" smtClean="0">
                <a:solidFill>
                  <a:srgbClr val="C00000"/>
                </a:solidFill>
              </a:rPr>
              <a:t>vocabulary</a:t>
            </a:r>
            <a:r>
              <a:rPr lang="cs-CZ" sz="2400" b="1" dirty="0" smtClean="0">
                <a:solidFill>
                  <a:srgbClr val="C00000"/>
                </a:solidFill>
              </a:rPr>
              <a:t>:</a:t>
            </a:r>
          </a:p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Double period 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-  dvě hodiny </a:t>
            </a: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Each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week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 - každý týden</a:t>
            </a: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This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term – toto pololetí (čtvrtletí)</a:t>
            </a: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Because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– protože</a:t>
            </a: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Favourite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– oblíbený</a:t>
            </a:r>
          </a:p>
          <a:p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Next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 – další (příští)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23" y="2364759"/>
            <a:ext cx="2597128" cy="1432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5132"/>
            <a:ext cx="27559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4686" y="1846211"/>
            <a:ext cx="1811337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7399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013176"/>
            <a:ext cx="8208911" cy="1361088"/>
          </a:xfrm>
        </p:spPr>
        <p:txBody>
          <a:bodyPr/>
          <a:lstStyle/>
          <a:p>
            <a:pPr marL="0" indent="0">
              <a:buNone/>
            </a:pPr>
            <a:r>
              <a:rPr lang="cs-CZ" b="0" dirty="0" smtClean="0">
                <a:solidFill>
                  <a:srgbClr val="C00000"/>
                </a:solidFill>
              </a:rPr>
              <a:t>And </a:t>
            </a:r>
            <a:r>
              <a:rPr lang="cs-CZ" b="0" dirty="0" err="1" smtClean="0">
                <a:solidFill>
                  <a:srgbClr val="C00000"/>
                </a:solidFill>
              </a:rPr>
              <a:t>what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is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your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time</a:t>
            </a:r>
            <a:r>
              <a:rPr lang="cs-CZ" b="0" dirty="0" smtClean="0">
                <a:solidFill>
                  <a:srgbClr val="C00000"/>
                </a:solidFill>
              </a:rPr>
              <a:t> table ? </a:t>
            </a:r>
            <a:br>
              <a:rPr lang="cs-CZ" b="0" dirty="0" smtClean="0">
                <a:solidFill>
                  <a:srgbClr val="C00000"/>
                </a:solidFill>
              </a:rPr>
            </a:b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When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have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got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English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Maths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…… ?  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3"/>
          </p:nvPr>
        </p:nvSpPr>
        <p:spPr>
          <a:xfrm>
            <a:off x="467544" y="908720"/>
            <a:ext cx="4032448" cy="4104456"/>
          </a:xfrm>
          <a:noFill/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What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class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in ?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What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your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favourite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day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Why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What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school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subjects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have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got</a:t>
            </a:r>
            <a:r>
              <a:rPr lang="cs-CZ" dirty="0" smtClean="0">
                <a:solidFill>
                  <a:schemeClr val="tx1"/>
                </a:solidFill>
              </a:rPr>
              <a:t> on </a:t>
            </a:r>
            <a:r>
              <a:rPr lang="cs-CZ" dirty="0" err="1" smtClean="0">
                <a:solidFill>
                  <a:schemeClr val="tx1"/>
                </a:solidFill>
              </a:rPr>
              <a:t>Tuesday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 smtClean="0">
                <a:solidFill>
                  <a:schemeClr val="tx1"/>
                </a:solidFill>
              </a:rPr>
              <a:t>Have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got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r>
              <a:rPr lang="cs-CZ" dirty="0" smtClean="0">
                <a:solidFill>
                  <a:schemeClr val="tx1"/>
                </a:solidFill>
              </a:rPr>
              <a:t> on </a:t>
            </a:r>
            <a:r>
              <a:rPr lang="cs-CZ" dirty="0" err="1" smtClean="0">
                <a:solidFill>
                  <a:schemeClr val="tx1"/>
                </a:solidFill>
              </a:rPr>
              <a:t>Thursday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What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school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subjects</a:t>
            </a:r>
            <a:r>
              <a:rPr lang="cs-CZ" dirty="0" smtClean="0">
                <a:solidFill>
                  <a:schemeClr val="tx1"/>
                </a:solidFill>
              </a:rPr>
              <a:t> do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like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best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4"/>
          </p:nvPr>
        </p:nvSpPr>
        <p:spPr>
          <a:xfrm>
            <a:off x="4427984" y="836713"/>
            <a:ext cx="4608512" cy="4176463"/>
          </a:xfrm>
          <a:noFill/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in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5th </a:t>
            </a:r>
            <a:r>
              <a:rPr lang="cs-CZ" dirty="0" err="1" smtClean="0">
                <a:solidFill>
                  <a:schemeClr val="tx1"/>
                </a:solidFill>
              </a:rPr>
              <a:t>class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My </a:t>
            </a:r>
            <a:r>
              <a:rPr lang="cs-CZ" dirty="0" err="1" smtClean="0">
                <a:solidFill>
                  <a:schemeClr val="tx1"/>
                </a:solidFill>
              </a:rPr>
              <a:t>favourite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day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Monday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because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we´ve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got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r>
              <a:rPr lang="cs-CZ" dirty="0" smtClean="0">
                <a:solidFill>
                  <a:schemeClr val="tx1"/>
                </a:solidFill>
              </a:rPr>
              <a:t> and double period </a:t>
            </a:r>
            <a:r>
              <a:rPr lang="cs-CZ" dirty="0" err="1" smtClean="0">
                <a:solidFill>
                  <a:schemeClr val="tx1"/>
                </a:solidFill>
              </a:rPr>
              <a:t>of</a:t>
            </a:r>
            <a:r>
              <a:rPr lang="cs-CZ" dirty="0" smtClean="0">
                <a:solidFill>
                  <a:schemeClr val="tx1"/>
                </a:solidFill>
              </a:rPr>
              <a:t> Art.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On </a:t>
            </a:r>
            <a:r>
              <a:rPr lang="cs-CZ" dirty="0" err="1" smtClean="0">
                <a:solidFill>
                  <a:schemeClr val="tx1"/>
                </a:solidFill>
              </a:rPr>
              <a:t>Tuesday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we´ve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got</a:t>
            </a:r>
            <a:r>
              <a:rPr lang="cs-CZ" dirty="0" smtClean="0">
                <a:solidFill>
                  <a:schemeClr val="tx1"/>
                </a:solidFill>
              </a:rPr>
              <a:t> Czech, </a:t>
            </a:r>
            <a:r>
              <a:rPr lang="cs-CZ" dirty="0" err="1" smtClean="0">
                <a:solidFill>
                  <a:schemeClr val="tx1"/>
                </a:solidFill>
              </a:rPr>
              <a:t>History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Computer</a:t>
            </a:r>
            <a:r>
              <a:rPr lang="cs-CZ" dirty="0" smtClean="0">
                <a:solidFill>
                  <a:schemeClr val="tx1"/>
                </a:solidFill>
              </a:rPr>
              <a:t> Science, </a:t>
            </a:r>
            <a:r>
              <a:rPr lang="cs-CZ" dirty="0" err="1" smtClean="0">
                <a:solidFill>
                  <a:schemeClr val="tx1"/>
                </a:solidFill>
              </a:rPr>
              <a:t>Maths</a:t>
            </a:r>
            <a:r>
              <a:rPr lang="cs-CZ" dirty="0" smtClean="0">
                <a:solidFill>
                  <a:schemeClr val="tx1"/>
                </a:solidFill>
              </a:rPr>
              <a:t> and </a:t>
            </a:r>
            <a:r>
              <a:rPr lang="cs-CZ" dirty="0" err="1" smtClean="0">
                <a:solidFill>
                  <a:schemeClr val="tx1"/>
                </a:solidFill>
              </a:rPr>
              <a:t>Games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No, </a:t>
            </a:r>
            <a:r>
              <a:rPr lang="cs-CZ" dirty="0" err="1" smtClean="0">
                <a:solidFill>
                  <a:schemeClr val="tx1"/>
                </a:solidFill>
              </a:rPr>
              <a:t>we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haven´t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got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r>
              <a:rPr lang="cs-CZ" dirty="0" smtClean="0">
                <a:solidFill>
                  <a:schemeClr val="tx1"/>
                </a:solidFill>
              </a:rPr>
              <a:t> on </a:t>
            </a:r>
            <a:r>
              <a:rPr lang="cs-CZ" dirty="0" err="1" smtClean="0">
                <a:solidFill>
                  <a:schemeClr val="tx1"/>
                </a:solidFill>
              </a:rPr>
              <a:t>Thursday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like</a:t>
            </a:r>
            <a:r>
              <a:rPr lang="cs-CZ" dirty="0" smtClean="0">
                <a:solidFill>
                  <a:schemeClr val="tx1"/>
                </a:solidFill>
              </a:rPr>
              <a:t> Music and </a:t>
            </a:r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best</a:t>
            </a:r>
            <a:r>
              <a:rPr lang="cs-CZ" dirty="0" smtClean="0">
                <a:solidFill>
                  <a:schemeClr val="tx1"/>
                </a:solidFill>
              </a:rPr>
              <a:t>.  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0"/>
            <a:ext cx="676875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Answer</a:t>
            </a:r>
            <a:r>
              <a:rPr lang="cs-CZ" sz="4000" b="1" dirty="0" smtClean="0">
                <a:solidFill>
                  <a:srgbClr val="C00000"/>
                </a:solidFill>
              </a:rPr>
              <a:t>  my </a:t>
            </a:r>
            <a:r>
              <a:rPr lang="cs-CZ" sz="4000" b="1" dirty="0" err="1" smtClean="0">
                <a:solidFill>
                  <a:srgbClr val="C00000"/>
                </a:solidFill>
              </a:rPr>
              <a:t>questions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</a:p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410" y="12398"/>
            <a:ext cx="1728590" cy="1112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16" y="-1488"/>
            <a:ext cx="1691680" cy="952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081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933056"/>
            <a:ext cx="5616624" cy="1258493"/>
          </a:xfrm>
        </p:spPr>
        <p:txBody>
          <a:bodyPr/>
          <a:lstStyle/>
          <a:p>
            <a:r>
              <a:rPr lang="cs-CZ" sz="6000" dirty="0" err="1" smtClean="0">
                <a:solidFill>
                  <a:srgbClr val="C00000"/>
                </a:solidFill>
              </a:rPr>
              <a:t>Good-bye</a:t>
            </a:r>
            <a:r>
              <a:rPr lang="cs-CZ" sz="6000" dirty="0" smtClean="0">
                <a:solidFill>
                  <a:srgbClr val="C00000"/>
                </a:solidFill>
              </a:rPr>
              <a:t>.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04048" y="4365104"/>
            <a:ext cx="3888432" cy="213951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I hope </a:t>
            </a:r>
            <a:r>
              <a:rPr lang="cs-CZ" sz="3600" b="1" dirty="0" err="1" smtClean="0">
                <a:solidFill>
                  <a:srgbClr val="C00000"/>
                </a:solidFill>
              </a:rPr>
              <a:t>you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liked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our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talking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about</a:t>
            </a:r>
            <a:r>
              <a:rPr lang="cs-CZ" sz="3600" b="1" dirty="0" smtClean="0">
                <a:solidFill>
                  <a:srgbClr val="C00000"/>
                </a:solidFill>
              </a:rPr>
              <a:t> my </a:t>
            </a:r>
            <a:r>
              <a:rPr lang="cs-CZ" sz="3600" b="1" dirty="0" err="1" smtClean="0">
                <a:solidFill>
                  <a:srgbClr val="C00000"/>
                </a:solidFill>
              </a:rPr>
              <a:t>school</a:t>
            </a:r>
            <a:r>
              <a:rPr lang="cs-CZ" sz="3600" b="1" dirty="0" smtClean="0">
                <a:solidFill>
                  <a:srgbClr val="C00000"/>
                </a:solidFill>
              </a:rPr>
              <a:t>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6672"/>
            <a:ext cx="2304256" cy="34696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760"/>
            <a:ext cx="4783341" cy="302433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002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51205" y="134912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http://office.microsoft.com/cs-cz/images/similar.aspx#ai:MC900233971|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6605" y="1678933"/>
            <a:ext cx="81357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office.microsoft.com/cscz/images/similar.aspx#ai:MC900343461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1205" y="1999624"/>
            <a:ext cx="81159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office.microsoft.com/cscz/images/similar.aspx#ai:MC900343613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2359487"/>
            <a:ext cx="79002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office.microsoft.com/cscz/images/similar.aspx#ai:MC900292108</a:t>
            </a:r>
            <a:r>
              <a:rPr lang="cs-CZ" dirty="0"/>
              <a:t>|</a:t>
            </a:r>
          </a:p>
        </p:txBody>
      </p:sp>
      <p:sp>
        <p:nvSpPr>
          <p:cNvPr id="7" name="Obdélník 6"/>
          <p:cNvSpPr/>
          <p:nvPr/>
        </p:nvSpPr>
        <p:spPr>
          <a:xfrm>
            <a:off x="577004" y="2696395"/>
            <a:ext cx="79002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http://office.microsoft.com/cs-cz/images/results.aspx?qu=v%C3%BDuka&amp;ex=1&amp;ctt=1#ai:MC900296025|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7004" y="3299838"/>
            <a:ext cx="81357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http://office.microsoft.com/cs-cz/images/results.aspx?qu=cvi%C4%8Den%C3%AD&amp;ex=1#ai:MC900295391|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42327" y="3877315"/>
            <a:ext cx="732626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office.microsoft.com/cscz/images/results.aspx?qu=ko%C5%A1%C3%ADkov%C3%A1&amp;ex=1#ai:MC900238010</a:t>
            </a:r>
            <a:r>
              <a:rPr lang="cs-CZ" dirty="0">
                <a:hlinkClick r:id="rId7"/>
              </a:rPr>
              <a:t>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39552" y="4523646"/>
            <a:ext cx="747028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office.microsoft.com/cscz/images/results.aspx?qu</a:t>
            </a:r>
            <a:r>
              <a:rPr lang="cs-CZ" dirty="0">
                <a:hlinkClick r:id="rId8"/>
              </a:rPr>
              <a:t>=%C5%A1kola-+budovy&amp;ex=1#ai:MC900415574|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92643" y="5029603"/>
            <a:ext cx="810967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office.microsoft.com/cscz/images/similar.aspx#ai:MC900198254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92643" y="5382210"/>
            <a:ext cx="83718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http://office.microsoft.com/cs-cz/images/similar.aspx#ai:MC900198191|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77004" y="5751542"/>
            <a:ext cx="81149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office.microsoft.com/cscz/images/similar.aspx#ai:MP900439523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20712" y="6160395"/>
            <a:ext cx="80816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office.microsoft.com/cscz/images/similar.aspx#ai:MP900439438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9437" y="558083"/>
            <a:ext cx="5310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Použité  zdroje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11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1290" y="1229365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office.microsoft.com/cscz/images/results.aspx?qu=vyu%C4%8Dov%C3%A1n%C3%AD&amp;ex=1#ai:MC900233961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12644" y="260648"/>
            <a:ext cx="4988777" cy="92211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Použité  zdroje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69922" y="1854353"/>
            <a:ext cx="82351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http://office.microsoft.com/cs-cz/images/similar.aspx#ai:MC900232110|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64297" y="2245028"/>
            <a:ext cx="81085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http://office.microsoft.com/cs-cz/images/similar.aspx#ai:MC900294973|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69921" y="2665307"/>
            <a:ext cx="83086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http://office.microsoft.com/cs-cz/images/similar.aspx#ai:MC900292136|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69921" y="3034639"/>
            <a:ext cx="857407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http://office.microsoft.com/cs-cz/images/similar.aspx#ai:MC900216708|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2844" y="5770461"/>
            <a:ext cx="8161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office.microsoft.com/cscz/images/similar.aspx#ai:MC900292098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6862" y="3744137"/>
            <a:ext cx="8249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http://office.microsoft.com/cs-cz/images/similar.aspx#ai:MC900292116|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8048" y="4426290"/>
            <a:ext cx="82404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       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office.microsoft.com/cscz/images/similar.aspx#ai:MC900292088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01290" y="4113469"/>
            <a:ext cx="80239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office.microsoft.com/cscz/images/similar.aspx#ai:MC900292082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95823" y="4426290"/>
            <a:ext cx="81222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office.microsoft.com/cscz/images/similar.aspx#ai:MC900292102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03240" y="5037230"/>
            <a:ext cx="80090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office.microsoft.com/cscz/images/similar.aspx#ai:MC900281820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38088" y="5406562"/>
            <a:ext cx="81666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hlinkClick r:id="rId4"/>
              </a:rPr>
              <a:t>http://office.microsoft.com/cscz/images/similar.aspx#ai:MC900292112|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93075" y="3374805"/>
            <a:ext cx="82393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office.microsoft.com/cscz/images/similar.aspx#ai:MC900233954</a:t>
            </a:r>
            <a:r>
              <a:rPr lang="cs-CZ" dirty="0">
                <a:hlinkClick r:id="rId4"/>
              </a:rPr>
              <a:t>|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42844" y="6139793"/>
            <a:ext cx="78312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http://office.microsoft.com/cs-cz/images/results.aspx?qu=ob%C4%9Bdy&amp;ex=1#ai:MC900232158|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820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726</TotalTime>
  <Words>839</Words>
  <Application>Microsoft Office PowerPoint</Application>
  <PresentationFormat>Předvádění na obrazovce (4:3)</PresentationFormat>
  <Paragraphs>247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Prezentace aplikace PowerPoint</vt:lpstr>
      <vt:lpstr>Prezentace aplikace PowerPoint</vt:lpstr>
      <vt:lpstr>   OUR   SCHOOL</vt:lpstr>
      <vt:lpstr>OUR CLASSROOM  </vt:lpstr>
      <vt:lpstr>In our classroom</vt:lpstr>
      <vt:lpstr>This is our gym(nasium).</vt:lpstr>
      <vt:lpstr>Our school subjects</vt:lpstr>
      <vt:lpstr>Our school subjects</vt:lpstr>
      <vt:lpstr>What are these school        subjects ? Guess.</vt:lpstr>
      <vt:lpstr>This is our time table </vt:lpstr>
      <vt:lpstr> Our time table       </vt:lpstr>
      <vt:lpstr>And what is your time table ?  When have you got English, Maths …… ?   </vt:lpstr>
      <vt:lpstr>Good-bye.</vt:lpstr>
      <vt:lpstr>Prezentace aplikace PowerPoint</vt:lpstr>
      <vt:lpstr>Použité  zdroje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Student</cp:lastModifiedBy>
  <cp:revision>66</cp:revision>
  <dcterms:modified xsi:type="dcterms:W3CDTF">2012-05-29T07:48:12Z</dcterms:modified>
</cp:coreProperties>
</file>