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854663"/>
              </p:ext>
            </p:extLst>
          </p:nvPr>
        </p:nvGraphicFramePr>
        <p:xfrm>
          <a:off x="1665288" y="2414588"/>
          <a:ext cx="5813425" cy="282096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VY_32_INOVACE_3120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Ladislav zvaný Pohrobek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Doba poděbradská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slouží k zopakování učiva a k doplnění zajímavostí k tématu. Žáci mají k dispozici slovníky.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 seznámí s rozmachem českého státu v době po husitských bouřích. Učí se chápat změny politické, hospodářské a sociální.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Ladislav zvaný Pohrobek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1440 - 1457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11556776" y="3933056"/>
            <a:ext cx="1008112" cy="214706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92464"/>
            <a:ext cx="3168352" cy="36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07900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dětství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Syn</a:t>
            </a:r>
            <a:r>
              <a:rPr lang="cs-CZ" dirty="0" smtClean="0"/>
              <a:t> rakouského vévody Albrechta II. Habsburského a </a:t>
            </a:r>
            <a:r>
              <a:rPr lang="cs-CZ" b="1" dirty="0" smtClean="0"/>
              <a:t>Zikmundovy dcery Alžběty</a:t>
            </a:r>
          </a:p>
          <a:p>
            <a:r>
              <a:rPr lang="cs-CZ" b="1" dirty="0" smtClean="0"/>
              <a:t>Narodil se po smrti otce </a:t>
            </a:r>
            <a:r>
              <a:rPr lang="cs-CZ" dirty="0" smtClean="0"/>
              <a:t>(Albrecht zemřel při návratu z tažení proti Turkům na úplavici)</a:t>
            </a:r>
          </a:p>
          <a:p>
            <a:r>
              <a:rPr lang="cs-CZ" dirty="0" smtClean="0"/>
              <a:t>Matka s ním žila </a:t>
            </a:r>
            <a:r>
              <a:rPr lang="cs-CZ" b="1" dirty="0" smtClean="0"/>
              <a:t>v Uhrách</a:t>
            </a:r>
          </a:p>
          <a:p>
            <a:r>
              <a:rPr lang="cs-CZ" dirty="0" smtClean="0"/>
              <a:t>Zdědil </a:t>
            </a:r>
            <a:r>
              <a:rPr lang="cs-CZ" b="1" dirty="0" smtClean="0"/>
              <a:t>korunu českou a uherskou</a:t>
            </a:r>
          </a:p>
          <a:p>
            <a:r>
              <a:rPr lang="cs-CZ" dirty="0" smtClean="0"/>
              <a:t>Zemi za něj spravovali </a:t>
            </a:r>
            <a:r>
              <a:rPr lang="cs-CZ" b="1" dirty="0" smtClean="0"/>
              <a:t>2 správcové:</a:t>
            </a:r>
          </a:p>
          <a:p>
            <a:pPr marL="0" indent="0">
              <a:buNone/>
            </a:pPr>
            <a:r>
              <a:rPr lang="cs-CZ" dirty="0" smtClean="0"/>
              <a:t>České země </a:t>
            </a:r>
            <a:r>
              <a:rPr lang="cs-CZ" b="1" dirty="0" smtClean="0">
                <a:solidFill>
                  <a:srgbClr val="FF0000"/>
                </a:solidFill>
              </a:rPr>
              <a:t>Jiří z Poděbrad </a:t>
            </a:r>
            <a:r>
              <a:rPr lang="cs-CZ" dirty="0" smtClean="0"/>
              <a:t>(kališník)</a:t>
            </a:r>
          </a:p>
          <a:p>
            <a:pPr marL="0" indent="0">
              <a:buNone/>
            </a:pPr>
            <a:r>
              <a:rPr lang="cs-CZ" dirty="0" smtClean="0"/>
              <a:t>Uhry </a:t>
            </a:r>
            <a:r>
              <a:rPr lang="cs-CZ" b="1" dirty="0" smtClean="0">
                <a:solidFill>
                  <a:srgbClr val="C00000"/>
                </a:solidFill>
              </a:rPr>
              <a:t>Jan </a:t>
            </a:r>
            <a:r>
              <a:rPr lang="cs-CZ" b="1" dirty="0" err="1" smtClean="0">
                <a:solidFill>
                  <a:srgbClr val="C00000"/>
                </a:solidFill>
              </a:rPr>
              <a:t>Hunyadi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(na straně papeže)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253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Cesty do prahy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1453</a:t>
            </a:r>
            <a:r>
              <a:rPr lang="cs-CZ" dirty="0" smtClean="0"/>
              <a:t> na </a:t>
            </a:r>
            <a:r>
              <a:rPr lang="cs-CZ" b="1" dirty="0" smtClean="0"/>
              <a:t>korunování</a:t>
            </a:r>
            <a:r>
              <a:rPr lang="cs-CZ" dirty="0" smtClean="0"/>
              <a:t> českým králem</a:t>
            </a:r>
          </a:p>
          <a:p>
            <a:endParaRPr lang="cs-CZ" dirty="0" smtClean="0"/>
          </a:p>
          <a:p>
            <a:r>
              <a:rPr lang="cs-CZ" b="1" dirty="0" smtClean="0"/>
              <a:t>1457</a:t>
            </a:r>
            <a:r>
              <a:rPr lang="cs-CZ" dirty="0" smtClean="0"/>
              <a:t> se měl </a:t>
            </a:r>
            <a:r>
              <a:rPr lang="cs-CZ" b="1" dirty="0" smtClean="0"/>
              <a:t>oženit</a:t>
            </a:r>
            <a:r>
              <a:rPr lang="cs-CZ" dirty="0" smtClean="0"/>
              <a:t> s francouzskou princeznou</a:t>
            </a:r>
          </a:p>
          <a:p>
            <a:endParaRPr lang="cs-CZ" dirty="0" smtClean="0"/>
          </a:p>
          <a:p>
            <a:r>
              <a:rPr lang="cs-CZ" dirty="0" smtClean="0"/>
              <a:t> 1457 zemřel nečekaně v 17 létech na leukémii</a:t>
            </a:r>
          </a:p>
          <a:p>
            <a:endParaRPr lang="cs-CZ" dirty="0" smtClean="0"/>
          </a:p>
          <a:p>
            <a:r>
              <a:rPr lang="cs-CZ" dirty="0" smtClean="0"/>
              <a:t>1458 zvolen českým králem Jiří z Poděbrad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042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Hospodářství v </a:t>
            </a:r>
            <a:r>
              <a:rPr lang="cs-CZ" b="1" dirty="0" err="1" smtClean="0">
                <a:solidFill>
                  <a:srgbClr val="7030A0"/>
                </a:solidFill>
              </a:rPr>
              <a:t>čechách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za </a:t>
            </a:r>
            <a:r>
              <a:rPr lang="cs-CZ" b="1" dirty="0" err="1" smtClean="0">
                <a:solidFill>
                  <a:srgbClr val="7030A0"/>
                </a:solidFill>
              </a:rPr>
              <a:t>ladislava</a:t>
            </a:r>
            <a:r>
              <a:rPr lang="cs-CZ" b="1" dirty="0" smtClean="0">
                <a:solidFill>
                  <a:srgbClr val="7030A0"/>
                </a:solidFill>
              </a:rPr>
              <a:t> pohrobka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porovnání s husitskými válkami byly poměry nesporně lepší</a:t>
            </a:r>
          </a:p>
          <a:p>
            <a:r>
              <a:rPr lang="cs-CZ" dirty="0" smtClean="0"/>
              <a:t>Přišlo několik </a:t>
            </a:r>
            <a:r>
              <a:rPr lang="cs-CZ" b="1" dirty="0" smtClean="0"/>
              <a:t>úrodných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nízké ceny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vzniklo přísloví, že „</a:t>
            </a:r>
            <a:r>
              <a:rPr lang="cs-CZ" b="1" dirty="0" smtClean="0">
                <a:solidFill>
                  <a:srgbClr val="002060"/>
                </a:solidFill>
              </a:rPr>
              <a:t>za krále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holce byla za groš ovce</a:t>
            </a:r>
            <a:r>
              <a:rPr lang="cs-CZ" dirty="0" smtClean="0">
                <a:solidFill>
                  <a:srgbClr val="002060"/>
                </a:solidFill>
              </a:rPr>
              <a:t>“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107028" y="32129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107028" y="3861048"/>
            <a:ext cx="97840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296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 kolik kusů náleží do kopy</a:t>
            </a:r>
          </a:p>
          <a:p>
            <a:r>
              <a:rPr lang="cs-CZ" dirty="0"/>
              <a:t>P</a:t>
            </a:r>
            <a:r>
              <a:rPr lang="cs-CZ" dirty="0" smtClean="0"/>
              <a:t>ozn.: ve skutečnosti bylo 100 ovcí za kopu grošů</a:t>
            </a:r>
          </a:p>
          <a:p>
            <a:r>
              <a:rPr lang="cs-CZ" dirty="0" smtClean="0"/>
              <a:t>Vypočítej, kolik opravdu stála 1 ovce?</a:t>
            </a:r>
          </a:p>
          <a:p>
            <a:endParaRPr lang="cs-CZ" dirty="0" smtClean="0"/>
          </a:p>
          <a:p>
            <a:r>
              <a:rPr lang="cs-CZ" dirty="0" smtClean="0"/>
              <a:t>Co se rozumí výrazem „</a:t>
            </a:r>
            <a:r>
              <a:rPr lang="cs-CZ" dirty="0" err="1" smtClean="0"/>
              <a:t>holec</a:t>
            </a:r>
            <a:r>
              <a:rPr lang="cs-CZ" dirty="0" smtClean="0"/>
              <a:t>“?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81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60 </a:t>
            </a:r>
            <a:r>
              <a:rPr lang="cs-CZ" dirty="0" smtClean="0"/>
              <a:t>kusů</a:t>
            </a:r>
          </a:p>
          <a:p>
            <a:endParaRPr lang="cs-CZ" dirty="0" smtClean="0"/>
          </a:p>
          <a:p>
            <a:r>
              <a:rPr lang="cs-CZ" dirty="0" smtClean="0"/>
              <a:t>0, 6 groše, tedy zhruba </a:t>
            </a:r>
            <a:r>
              <a:rPr lang="cs-CZ" dirty="0" smtClean="0"/>
              <a:t>polovina groše</a:t>
            </a:r>
          </a:p>
          <a:p>
            <a:endParaRPr lang="cs-CZ" dirty="0" smtClean="0"/>
          </a:p>
          <a:p>
            <a:r>
              <a:rPr lang="cs-CZ" dirty="0" smtClean="0"/>
              <a:t>Holec je mladík, který se ještě neholí, tedy s holou, bezvousou bradou (jako holka)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193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88824" y="3974262"/>
            <a:ext cx="86868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flipH="1">
            <a:off x="10260632" y="3982998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1844825"/>
            <a:ext cx="5958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http://cs.wikipedia.org/wiki/Soubor:Ladislas_the_Posthumous_001.jpg</a:t>
            </a:r>
          </a:p>
        </p:txBody>
      </p:sp>
    </p:spTree>
    <p:extLst>
      <p:ext uri="{BB962C8B-B14F-4D97-AF65-F5344CB8AC3E}">
        <p14:creationId xmlns:p14="http://schemas.microsoft.com/office/powerpoint/2010/main" val="34227631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1416</TotalTime>
  <Words>281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Ladislav zvaný Pohrobek 1440 - 1457</vt:lpstr>
      <vt:lpstr>dětství</vt:lpstr>
      <vt:lpstr>Cesty do prahy</vt:lpstr>
      <vt:lpstr>Hospodářství v čechách  za ladislava pohrobka</vt:lpstr>
      <vt:lpstr>Úkoly: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184</cp:revision>
  <dcterms:created xsi:type="dcterms:W3CDTF">2011-11-10T09:46:05Z</dcterms:created>
  <dcterms:modified xsi:type="dcterms:W3CDTF">2012-04-04T11:00:28Z</dcterms:modified>
</cp:coreProperties>
</file>