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6"/>
  </p:notesMasterIdLst>
  <p:sldIdLst>
    <p:sldId id="256" r:id="rId2"/>
    <p:sldId id="272" r:id="rId3"/>
    <p:sldId id="278" r:id="rId4"/>
    <p:sldId id="280" r:id="rId5"/>
    <p:sldId id="275" r:id="rId6"/>
    <p:sldId id="266" r:id="rId7"/>
    <p:sldId id="281" r:id="rId8"/>
    <p:sldId id="282" r:id="rId9"/>
    <p:sldId id="285" r:id="rId10"/>
    <p:sldId id="276" r:id="rId11"/>
    <p:sldId id="277" r:id="rId12"/>
    <p:sldId id="284" r:id="rId13"/>
    <p:sldId id="286" r:id="rId14"/>
    <p:sldId id="261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375EAA6-6F3E-4634-9C9C-2582A6C9DB26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DF44AEA-DBB2-4DDD-A975-4AACB1D856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507B32B-2324-4054-9185-B62482FF39C1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F7B5AA3-B62B-417C-B7D0-0CE7640D9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8E654A-94F9-4FC6-955F-5C99AE6C56CE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8F5DC-6EF3-4095-A0DF-22848A9FB9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DE8664B-4517-4B2D-8C8F-8A9FB948B5EB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1352D3D-8FD2-4BFC-A16B-15C62240A2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69BA22-BFD8-43A7-8AFB-3FE6F3058BEE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95E447-B8F5-4C11-BCFD-F258CB3AC6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B0325DB-3BF1-4EBF-89F3-8E03000E52D4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8865BFA-3BEA-4946-90D3-BF24496593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9ED9CD-1181-4892-868A-66DD0263C580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377D5-C5E1-4588-8D66-FE61B424C8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8289B31-FD04-468E-A406-E03C96467519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5962D65-13C5-4582-88F5-C5383EF741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A066CFD-0087-401C-AF6C-3FD4382F4480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15274C2-F0AD-40EE-96E1-D59583B2F3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99697B0-5AC1-4CFA-AA93-D919EDF97476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A4762A9-3E8A-463B-924F-B445805F9B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0D088-1E85-4FC3-ABB8-3AE70058AD02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959871-B8E8-4A72-BC25-2A5F532560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3419D-8A88-418B-AE70-3C13B7492CA0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36FDB5-5942-4F9E-8BF9-9C8B32D83A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99B8C63A-932D-4435-9AAA-A23102C78FFD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DA26DFDB-F195-481D-BC98-E005B9E608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22" r:id="rId5"/>
    <p:sldLayoutId id="2147483717" r:id="rId6"/>
    <p:sldLayoutId id="2147483723" r:id="rId7"/>
    <p:sldLayoutId id="2147483724" r:id="rId8"/>
    <p:sldLayoutId id="2147483725" r:id="rId9"/>
    <p:sldLayoutId id="2147483716" r:id="rId10"/>
    <p:sldLayoutId id="2147483715" r:id="rId11"/>
  </p:sldLayoutIdLst>
  <p:transition spd="slow">
    <p:wipe dir="d"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2.bin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052736"/>
            <a:ext cx="7368398" cy="1944216"/>
          </a:xfrm>
          <a:solidFill>
            <a:schemeClr val="bg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Grafy přímé a nepřímé úměrnosti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4338" name="TextovéPole 3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ill Sans MT"/>
              </a:rPr>
              <a:t>VY_32_INOVACE_052_Grafy přímé a nepřímé úměrnosti</a:t>
            </a:r>
            <a:endParaRPr lang="cs-CZ" b="1">
              <a:latin typeface="Gill Sans MT"/>
            </a:endParaRP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4446588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Grafy přímé a nepřímé úměrnosti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5362" name="TextovéPole 2"/>
          <p:cNvSpPr txBox="1">
            <a:spLocks noChangeArrowheads="1"/>
          </p:cNvSpPr>
          <p:nvPr/>
        </p:nvSpPr>
        <p:spPr bwMode="auto">
          <a:xfrm>
            <a:off x="1476375" y="5516563"/>
            <a:ext cx="3095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Autor: Ing. Janeček Jaroslav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Opakování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1A) 1 kilogram brambor stojí 16,- Kč. Kolik zaplatíme za 3,5 kilogramu brambor?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2A) 6 kombajnů sklidí obilí z pole za 8 dnů. Pokud bude na sklizeň použito 8 kombajnů, jak dlouho jim bude sklizeň trvat?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1B) 12 dělníků vykoná práci za 5 dnů. Za jak dlouho tutéž práci vykoná 5 dělníků?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2B) 0,5 metru potrubí má hmotnost 12 kilogramů. Jakou hmotnost má 4 metry potrubí?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Slovní úlohy řešte trojčlenkou!!!! 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Výsledky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1A – 56.- Kč</a:t>
            </a:r>
          </a:p>
          <a:p>
            <a:r>
              <a:rPr lang="cs-CZ" smtClean="0">
                <a:solidFill>
                  <a:srgbClr val="FF0000"/>
                </a:solidFill>
              </a:rPr>
              <a:t>2A – 6 dnů</a:t>
            </a:r>
          </a:p>
          <a:p>
            <a:r>
              <a:rPr lang="cs-CZ" smtClean="0">
                <a:solidFill>
                  <a:srgbClr val="FF0000"/>
                </a:solidFill>
              </a:rPr>
              <a:t>1B – 12 dnů</a:t>
            </a:r>
          </a:p>
          <a:p>
            <a:r>
              <a:rPr lang="cs-CZ" smtClean="0">
                <a:solidFill>
                  <a:srgbClr val="FF0000"/>
                </a:solidFill>
              </a:rPr>
              <a:t>2B – 96 kilogramů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Grafy přímé a nepřímé úměrnosti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Grafy nám slouží ke grafickému vyjádření průběhu dané úměrnosti.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Grafy přímé úměrnosti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u="sng" smtClean="0">
                <a:latin typeface="Times New Roman" pitchFamily="18" charset="0"/>
                <a:cs typeface="Times New Roman" pitchFamily="18" charset="0"/>
              </a:rPr>
              <a:t>Příklad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Dělník v továrně každou hodinu vyrobí 12 kusů výrobků. Kolik vyrobí za 1, 2, 3, 4, 5, 6, 7, 8 hodin práce?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Řešení: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Kolikrát se zvětší počet hodin, tolikrát se zvětší počet výrobků.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Počet hodin a počet výrobků jsou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přímo úměrné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908175" y="3644900"/>
          <a:ext cx="6096000" cy="11128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Počet hodin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Počet výrobků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24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36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48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60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84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96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Podíl y:x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Grafy přímé úměrnosti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Podíl sobě odpovídajících hodnot y:x je stále stejný a nazývá se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koeficient přímé úměrnosti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Značíme ho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k = y/x,    x&gt;0, k&gt;0,</a:t>
            </a: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y = k.x</a:t>
            </a: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Tento zápis se nazývá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rovnice přímé úměrnosti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Tuto rovnici můžeme vyjádřit graficky.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smtClean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63713" y="4868863"/>
          <a:ext cx="6096000" cy="7413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  <a:gridCol w="451768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x - Počet hodin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y - Počet výrobků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24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36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48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60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84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96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Grafy přímé úměrnosti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graphicFrame>
        <p:nvGraphicFramePr>
          <p:cNvPr id="21506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384300" y="1397000"/>
          <a:ext cx="6623050" cy="4386263"/>
        </p:xfrm>
        <a:graphic>
          <a:graphicData uri="http://schemas.openxmlformats.org/presentationml/2006/ole">
            <p:oleObj spid="_x0000_s21506" r:id="rId4" imgW="6626926" imgH="4389500" progId="Excel.Chart.8">
              <p:embed/>
            </p:oleObj>
          </a:graphicData>
        </a:graphic>
      </p:graphicFrame>
    </p:spTree>
  </p:cSld>
  <p:clrMapOvr>
    <a:masterClrMapping/>
  </p:clrMapOvr>
  <p:transition spd="slow">
    <p:wipe dir="d"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Graf přímé úměrnosti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Grafickým vyjádřením přímé úměrnosti je vždy přímka, která prochází počátkem soustavy souřadnic.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K jejímu sestrojení postačí pouze dva body (dvě hodnoty x a y).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Grafy nepřímé úměrnosti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3554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u="sng" smtClean="0"/>
              <a:t>Příklad: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Daný pracovní úkol splní 1 pracovník za 24 hodin. Za jak dlouho při stejné výkonnosti pracovníků splní daný pracovní úkol: 1, 2, 3, 4, 5, 6, 7, 8 pracovníků?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Řešení:</a:t>
            </a:r>
          </a:p>
          <a:p>
            <a:endParaRPr lang="cs-CZ" sz="2400" smtClean="0"/>
          </a:p>
          <a:p>
            <a:endParaRPr lang="cs-CZ" sz="2400" smtClean="0"/>
          </a:p>
          <a:p>
            <a:endParaRPr lang="cs-CZ" sz="2400" smtClean="0"/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Kolikrát se zvětší počet pracovníků, tolikrát se zmenší počet hodin.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Počet pracovníků a počet hodin jsou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nepřímo úměrné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400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979613" y="3644900"/>
          <a:ext cx="6096000" cy="11080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Počet pracovníků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Počet hodin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24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4,8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3,4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384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Součin x . 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24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24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24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24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24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24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24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24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Grafy nepřímé úměrnosti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4578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Součin sobě odpovídajících hodnot y . x je stále stejný a nazývá se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koeficient nepřímé úměrnosti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Značíme ho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k = y . x,    x&gt;0, k&gt;0,</a:t>
            </a: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y = k : x</a:t>
            </a: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Tento zápis se nazývá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rovnice nepřímé úměrnosti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Tuto rovnici můžeme vyjádřit graficky.</a:t>
            </a:r>
          </a:p>
          <a:p>
            <a:endParaRPr lang="cs-CZ" sz="2400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908175" y="4797425"/>
          <a:ext cx="6096000" cy="7413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Počet pracovníků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Počet hodin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24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4,8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3,4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Grafy nepřímé úměrnosti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graphicFrame>
        <p:nvGraphicFramePr>
          <p:cNvPr id="25602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384300" y="1397000"/>
          <a:ext cx="7600950" cy="4902200"/>
        </p:xfrm>
        <a:graphic>
          <a:graphicData uri="http://schemas.openxmlformats.org/presentationml/2006/ole">
            <p:oleObj spid="_x0000_s25602" r:id="rId4" imgW="7602371" imgH="4901609" progId="Excel.Chart.8">
              <p:embed/>
            </p:oleObj>
          </a:graphicData>
        </a:graphic>
      </p:graphicFrame>
    </p:spTree>
  </p:cSld>
  <p:clrMapOvr>
    <a:masterClrMapping/>
  </p:clrMapOvr>
  <p:transition spd="slow">
    <p:wipe dir="d"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Graf nepřímé úměrnosti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Grafickým vyjádřením nepřímé úměrnosti není přímka ale je část hyperboly.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Větší počet vstupních údajů (hodnot x a y) představuje větší přesnost grafu.</a:t>
            </a:r>
          </a:p>
          <a:p>
            <a:endParaRPr lang="cs-CZ" sz="2400" smtClean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extovéPole 1"/>
          <p:cNvSpPr txBox="1">
            <a:spLocks noChangeArrowheads="1"/>
          </p:cNvSpPr>
          <p:nvPr/>
        </p:nvSpPr>
        <p:spPr bwMode="auto">
          <a:xfrm>
            <a:off x="304800" y="333375"/>
            <a:ext cx="23653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Zdroje informací:</a:t>
            </a:r>
            <a:endParaRPr lang="cs-CZ" sz="1400">
              <a:latin typeface="Gill Sans MT"/>
            </a:endParaRPr>
          </a:p>
        </p:txBody>
      </p:sp>
      <p:sp>
        <p:nvSpPr>
          <p:cNvPr id="27651" name="Obdélník 4"/>
          <p:cNvSpPr>
            <a:spLocks noChangeArrowheads="1"/>
          </p:cNvSpPr>
          <p:nvPr/>
        </p:nvSpPr>
        <p:spPr bwMode="auto">
          <a:xfrm>
            <a:off x="1042988" y="2420938"/>
            <a:ext cx="74168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ill Sans MT"/>
              </a:rPr>
              <a:t>Veškeré materiály jsou dílem autora prezentace.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694</TotalTime>
  <Words>457</Words>
  <Application>Microsoft Office PowerPoint</Application>
  <PresentationFormat>Předvádění na obrazovce (4:3)</PresentationFormat>
  <Paragraphs>149</Paragraphs>
  <Slides>14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8" baseType="lpstr">
      <vt:lpstr>Gill Sans MT</vt:lpstr>
      <vt:lpstr>Arial</vt:lpstr>
      <vt:lpstr>Wingdings 2</vt:lpstr>
      <vt:lpstr>Verdana</vt:lpstr>
      <vt:lpstr>Calibri</vt:lpstr>
      <vt:lpstr>Times New Roman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Graf aplikace Microsoft Excel</vt:lpstr>
      <vt:lpstr>Snímek 1</vt:lpstr>
      <vt:lpstr>Grafy přímé a nepřímé úměrnosti</vt:lpstr>
      <vt:lpstr>Opakování</vt:lpstr>
      <vt:lpstr>Výsledky</vt:lpstr>
      <vt:lpstr>Grafy přímé a nepřímé úměrnosti</vt:lpstr>
      <vt:lpstr>Grafy přímé úměrnosti</vt:lpstr>
      <vt:lpstr>Grafy přímé úměrnosti</vt:lpstr>
      <vt:lpstr>Grafy přímé úměrnosti</vt:lpstr>
      <vt:lpstr>Graf přímé úměrnosti</vt:lpstr>
      <vt:lpstr>Grafy nepřímé úměrnosti</vt:lpstr>
      <vt:lpstr>Grafy nepřímé úměrnosti</vt:lpstr>
      <vt:lpstr>Grafy nepřímé úměrnosti</vt:lpstr>
      <vt:lpstr>Graf nepřímé úměrnosti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Školák</dc:creator>
  <cp:lastModifiedBy>Maminka</cp:lastModifiedBy>
  <cp:revision>114</cp:revision>
  <dcterms:created xsi:type="dcterms:W3CDTF">2011-03-24T11:59:00Z</dcterms:created>
  <dcterms:modified xsi:type="dcterms:W3CDTF">2012-03-04T13:57:34Z</dcterms:modified>
</cp:coreProperties>
</file>