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0" r:id="rId4"/>
    <p:sldId id="271" r:id="rId5"/>
    <p:sldId id="272" r:id="rId6"/>
    <p:sldId id="268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1FD45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45" autoAdjust="0"/>
    <p:restoredTop sz="94660"/>
  </p:normalViewPr>
  <p:slideViewPr>
    <p:cSldViewPr>
      <p:cViewPr varScale="1">
        <p:scale>
          <a:sx n="68" d="100"/>
          <a:sy n="68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3_3" csCatId="accent3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19_ PŘÍRODOVĚDA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ČLOVĚK  A  ŽIVOČICHOVÉ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1767" custLinFactNeighborY="-1538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877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825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29191" custScaleY="64455" custLinFactY="25149" custLinFactNeighborX="646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294837B5-D52A-46A2-A184-DC2EEB8E3396}" type="presOf" srcId="{D14199FD-C0E7-4C1B-9738-0FA9E56F2803}" destId="{E915DD33-C422-48D7-A147-9DF518074CD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179E05B8-4CDC-4F8B-B227-826063BE64B3}" type="presOf" srcId="{D07A5630-6FBA-4728-88CD-6E1E179CB30C}" destId="{908BA98C-A95B-4D99-AB45-D03C9BA0808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FA09B886-CCAA-4704-8732-B5904032D731}" type="presOf" srcId="{4998EED1-9AAF-4045-BAC6-AA54B1A3E015}" destId="{6E27EA9C-C67C-450A-8A3C-DF1F4862AEAB}" srcOrd="0" destOrd="0" presId="urn:microsoft.com/office/officeart/2005/8/layout/pyramid2"/>
    <dgm:cxn modelId="{B2AF6E74-4DF4-413A-910A-DC5F8AF077AA}" type="presOf" srcId="{33733867-CCF3-40F1-A592-7074E0CC194F}" destId="{ED2230FF-1096-48BA-B691-CB70E3195D4E}" srcOrd="0" destOrd="0" presId="urn:microsoft.com/office/officeart/2005/8/layout/pyramid2"/>
    <dgm:cxn modelId="{2558200E-FF1B-4AED-928B-F57B53108B6C}" type="presParOf" srcId="{E915DD33-C422-48D7-A147-9DF518074CD6}" destId="{AA8D1857-C2BD-4E9B-945E-6C696E0FAF33}" srcOrd="0" destOrd="0" presId="urn:microsoft.com/office/officeart/2005/8/layout/pyramid2"/>
    <dgm:cxn modelId="{0571CF83-7365-4A7D-AB34-5CDED52A0339}" type="presParOf" srcId="{E915DD33-C422-48D7-A147-9DF518074CD6}" destId="{3BAA9B1B-BFD6-4CA9-90A9-730241A0D9F7}" srcOrd="1" destOrd="0" presId="urn:microsoft.com/office/officeart/2005/8/layout/pyramid2"/>
    <dgm:cxn modelId="{E7F0AC11-9103-4561-A993-91D2EC3390A7}" type="presParOf" srcId="{3BAA9B1B-BFD6-4CA9-90A9-730241A0D9F7}" destId="{908BA98C-A95B-4D99-AB45-D03C9BA08086}" srcOrd="0" destOrd="0" presId="urn:microsoft.com/office/officeart/2005/8/layout/pyramid2"/>
    <dgm:cxn modelId="{28E97D41-E07E-4765-90B5-DEE0FD415D6D}" type="presParOf" srcId="{3BAA9B1B-BFD6-4CA9-90A9-730241A0D9F7}" destId="{259FFE0E-3104-4C28-90A5-34C9081B2D21}" srcOrd="1" destOrd="0" presId="urn:microsoft.com/office/officeart/2005/8/layout/pyramid2"/>
    <dgm:cxn modelId="{1F12BBDD-2A75-4EFE-B42E-5AB1EC55CF4F}" type="presParOf" srcId="{3BAA9B1B-BFD6-4CA9-90A9-730241A0D9F7}" destId="{ED2230FF-1096-48BA-B691-CB70E3195D4E}" srcOrd="2" destOrd="0" presId="urn:microsoft.com/office/officeart/2005/8/layout/pyramid2"/>
    <dgm:cxn modelId="{8EA47312-64F1-436B-AAA7-E5512B60CEA2}" type="presParOf" srcId="{3BAA9B1B-BFD6-4CA9-90A9-730241A0D9F7}" destId="{73724FA6-330F-43B7-BA60-483C4E413C56}" srcOrd="3" destOrd="0" presId="urn:microsoft.com/office/officeart/2005/8/layout/pyramid2"/>
    <dgm:cxn modelId="{8931C61B-B6BC-4146-93E9-9707F5DF6CBD}" type="presParOf" srcId="{3BAA9B1B-BFD6-4CA9-90A9-730241A0D9F7}" destId="{6E27EA9C-C67C-450A-8A3C-DF1F4862AEAB}" srcOrd="4" destOrd="0" presId="urn:microsoft.com/office/officeart/2005/8/layout/pyramid2"/>
    <dgm:cxn modelId="{B94C26EC-BC96-4577-96A2-D7F72655A3CA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laser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laser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57158" y="1714488"/>
          <a:ext cx="8286808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00430" y="471488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ČLOVĚK A ŽIVOČICHOVÉ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41FD45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8.12.2011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Přírodověda         </a:t>
            </a:r>
            <a:r>
              <a:rPr lang="cs-CZ" b="1" dirty="0" smtClean="0"/>
              <a:t>ROČNÍK:</a:t>
            </a:r>
            <a:r>
              <a:rPr lang="cs-CZ" dirty="0" smtClean="0"/>
              <a:t> 5.</a:t>
            </a:r>
            <a:endParaRPr lang="cs-CZ" b="1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člověk, živočich, společné znaky živočichů 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uceluje poznatky žáků o charakteristice živočichů. Vyhledává stejné znaky člověka a ostatních živočichů.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b="1" dirty="0" smtClean="0"/>
              <a:t>Hledej společné znaky mezi živočichy:</a:t>
            </a:r>
            <a:endParaRPr lang="cs-CZ" b="1" dirty="0"/>
          </a:p>
        </p:txBody>
      </p:sp>
      <p:pic>
        <p:nvPicPr>
          <p:cNvPr id="4" name="Zástupný symbol pro obsah 3" descr="DSC0002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280" t="-632" b="1764"/>
          <a:stretch>
            <a:fillRect/>
          </a:stretch>
        </p:blipFill>
        <p:spPr>
          <a:xfrm>
            <a:off x="642910" y="1857364"/>
            <a:ext cx="2786082" cy="207170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Obrázek 4" descr="376.JPG"/>
          <p:cNvPicPr>
            <a:picLocks noChangeAspect="1"/>
          </p:cNvPicPr>
          <p:nvPr/>
        </p:nvPicPr>
        <p:blipFill>
          <a:blip r:embed="rId4" cstate="print"/>
          <a:srcRect l="29687" t="19792" r="19531" b="16666"/>
          <a:stretch>
            <a:fillRect/>
          </a:stretch>
        </p:blipFill>
        <p:spPr>
          <a:xfrm>
            <a:off x="642910" y="4000504"/>
            <a:ext cx="2714644" cy="221457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IMG_0003.JPG"/>
          <p:cNvPicPr>
            <a:picLocks noChangeAspect="1"/>
          </p:cNvPicPr>
          <p:nvPr/>
        </p:nvPicPr>
        <p:blipFill>
          <a:blip r:embed="rId5" cstate="print"/>
          <a:srcRect l="28027" t="17041" r="17041" b="2392"/>
          <a:stretch>
            <a:fillRect/>
          </a:stretch>
        </p:blipFill>
        <p:spPr>
          <a:xfrm>
            <a:off x="3500430" y="1857364"/>
            <a:ext cx="2214578" cy="207170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Obrázek 7" descr="DSC00025.JPG"/>
          <p:cNvPicPr>
            <a:picLocks noChangeAspect="1"/>
          </p:cNvPicPr>
          <p:nvPr/>
        </p:nvPicPr>
        <p:blipFill>
          <a:blip r:embed="rId6" cstate="print"/>
          <a:srcRect l="17969" r="3125" b="8333"/>
          <a:stretch>
            <a:fillRect/>
          </a:stretch>
        </p:blipFill>
        <p:spPr>
          <a:xfrm>
            <a:off x="3500430" y="4000504"/>
            <a:ext cx="2214577" cy="221457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" name="Obrázek 9" descr="DSC00148.JPG"/>
          <p:cNvPicPr>
            <a:picLocks noChangeAspect="1"/>
          </p:cNvPicPr>
          <p:nvPr/>
        </p:nvPicPr>
        <p:blipFill>
          <a:blip r:embed="rId7" cstate="print"/>
          <a:srcRect l="6250" t="22916" b="11458"/>
          <a:stretch>
            <a:fillRect/>
          </a:stretch>
        </p:blipFill>
        <p:spPr>
          <a:xfrm rot="5400000">
            <a:off x="4921788" y="2722022"/>
            <a:ext cx="4500593" cy="2628402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1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b="1" dirty="0" smtClean="0"/>
              <a:t>Společné znaky živočichů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4" name="Dvaatřiceticípá hvězda 3"/>
          <p:cNvSpPr/>
          <p:nvPr/>
        </p:nvSpPr>
        <p:spPr>
          <a:xfrm>
            <a:off x="642910" y="1643050"/>
            <a:ext cx="2143140" cy="1357322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ysClr val="windowText" lastClr="000000"/>
                </a:solidFill>
              </a:rPr>
              <a:t>Přijímají živiny</a:t>
            </a:r>
            <a:endParaRPr lang="cs-CZ" sz="20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Dvaatřiceticípá hvězda 4"/>
          <p:cNvSpPr/>
          <p:nvPr/>
        </p:nvSpPr>
        <p:spPr>
          <a:xfrm>
            <a:off x="4572000" y="3286124"/>
            <a:ext cx="2428892" cy="1285884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Reagují na změny v přírodě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Dvaatřiceticípá hvězda 6"/>
          <p:cNvSpPr/>
          <p:nvPr/>
        </p:nvSpPr>
        <p:spPr>
          <a:xfrm>
            <a:off x="3286116" y="1928802"/>
            <a:ext cx="2000264" cy="1357322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Vylučují odpadní látky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Dvaatřiceticípá hvězda 7"/>
          <p:cNvSpPr/>
          <p:nvPr/>
        </p:nvSpPr>
        <p:spPr>
          <a:xfrm>
            <a:off x="6357950" y="2000240"/>
            <a:ext cx="1857388" cy="1214446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Dýchají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Dvaatřiceticípá hvězda 8"/>
          <p:cNvSpPr/>
          <p:nvPr/>
        </p:nvSpPr>
        <p:spPr>
          <a:xfrm>
            <a:off x="1928794" y="3500438"/>
            <a:ext cx="2143140" cy="1071570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Pohybují 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Dvaatřiceticípá hvězda 9"/>
          <p:cNvSpPr/>
          <p:nvPr/>
        </p:nvSpPr>
        <p:spPr>
          <a:xfrm>
            <a:off x="5643570" y="4786322"/>
            <a:ext cx="2714644" cy="1057276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Rozmnožují 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Dvaatřiceticípá hvězda 10"/>
          <p:cNvSpPr/>
          <p:nvPr/>
        </p:nvSpPr>
        <p:spPr>
          <a:xfrm>
            <a:off x="642910" y="4857760"/>
            <a:ext cx="2500330" cy="914400"/>
          </a:xfrm>
          <a:prstGeom prst="star32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Rostou a vyvíjejí se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5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Doplňte správně tato tvrzení: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142984"/>
            <a:ext cx="8229600" cy="4500594"/>
          </a:xfrm>
        </p:spPr>
        <p:txBody>
          <a:bodyPr>
            <a:noAutofit/>
          </a:bodyPr>
          <a:lstStyle/>
          <a:p>
            <a:r>
              <a:rPr lang="cs-CZ" sz="2800" dirty="0" smtClean="0"/>
              <a:t>Příjem a zpracování živin v potravě a vodě probíhá v orgánech _________ soustavy.</a:t>
            </a:r>
          </a:p>
          <a:p>
            <a:r>
              <a:rPr lang="cs-CZ" sz="2800" dirty="0" smtClean="0"/>
              <a:t>Vylučujeme: _____ , ___________ , ______________</a:t>
            </a:r>
          </a:p>
          <a:p>
            <a:pPr>
              <a:buNone/>
            </a:pPr>
            <a:r>
              <a:rPr lang="cs-CZ" sz="2800" dirty="0" smtClean="0"/>
              <a:t>    a __________. </a:t>
            </a:r>
          </a:p>
          <a:p>
            <a:r>
              <a:rPr lang="cs-CZ" sz="2800" dirty="0" smtClean="0"/>
              <a:t>Dýchání zajišťuje ___________ soustava.</a:t>
            </a:r>
          </a:p>
          <a:p>
            <a:r>
              <a:rPr lang="cs-CZ" sz="2800" dirty="0" smtClean="0"/>
              <a:t>Pohyb umožňuje __________ soustava  a ________ lidského těla.</a:t>
            </a:r>
          </a:p>
          <a:p>
            <a:r>
              <a:rPr lang="cs-CZ" sz="2800" dirty="0" smtClean="0"/>
              <a:t>Okolní svět vnímáme pomocí _________ orgánů: (_____ , _______ , _______ , _______ , _____) , __________ soustavy a ________ 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4857752" y="5929330"/>
            <a:ext cx="107157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dýchací</a:t>
            </a:r>
            <a:endParaRPr lang="cs-CZ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928926" y="6286520"/>
            <a:ext cx="150019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oxid uhličitý</a:t>
            </a:r>
            <a:endParaRPr lang="cs-CZ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4357686" y="6286520"/>
            <a:ext cx="1000132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trávicí</a:t>
            </a:r>
            <a:endParaRPr lang="cs-CZ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357158" y="5929330"/>
            <a:ext cx="78581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chuti</a:t>
            </a:r>
            <a:endParaRPr lang="cs-CZ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2214546" y="6286520"/>
            <a:ext cx="78581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nervů</a:t>
            </a:r>
            <a:endParaRPr lang="cs-CZ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7715272" y="6286520"/>
            <a:ext cx="85725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hmatu</a:t>
            </a:r>
            <a:endParaRPr lang="cs-CZ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7786710" y="5929330"/>
            <a:ext cx="85725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sluchu</a:t>
            </a:r>
            <a:endParaRPr lang="cs-CZ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5857884" y="5929330"/>
            <a:ext cx="135729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smyslových</a:t>
            </a:r>
            <a:endParaRPr lang="cs-CZ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4286248" y="5929330"/>
            <a:ext cx="642942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pot</a:t>
            </a:r>
            <a:endParaRPr lang="cs-CZ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7072330" y="5929330"/>
            <a:ext cx="71438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čichu</a:t>
            </a:r>
            <a:endParaRPr lang="cs-CZ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7000892" y="6286520"/>
            <a:ext cx="78581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zraku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71472" y="6286520"/>
            <a:ext cx="1714512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tekutiny v moči</a:t>
            </a:r>
            <a:endParaRPr lang="cs-CZ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71538" y="5929330"/>
            <a:ext cx="857256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kožní</a:t>
            </a:r>
            <a:endParaRPr lang="cs-CZ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1785918" y="5929330"/>
            <a:ext cx="2643206" cy="3571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zbytky potravy ve stolici</a:t>
            </a:r>
            <a:endParaRPr lang="cs-CZ" b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6072198" y="6286520"/>
            <a:ext cx="1071570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svalová</a:t>
            </a:r>
            <a:endParaRPr lang="cs-CZ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5357818" y="6286520"/>
            <a:ext cx="857256" cy="3571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kostra</a:t>
            </a:r>
            <a:endParaRPr lang="cs-CZ" b="1" dirty="0"/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3" grpId="0" build="allAtOnce" animBg="1"/>
      <p:bldP spid="14" grpId="0" build="allAtOnce" animBg="1"/>
      <p:bldP spid="15" grpId="0" build="allAtOnce" animBg="1"/>
      <p:bldP spid="16" grpId="0" build="allAtOnce" animBg="1"/>
      <p:bldP spid="17" grpId="0" build="allAtOnce" animBg="1"/>
      <p:bldP spid="18" grpId="0" build="allAtOnce" animBg="1"/>
      <p:bldP spid="19" grpId="0" build="allAtOnce" animBg="1"/>
      <p:bldP spid="20" grpId="0" build="allAtOnce" animBg="1"/>
      <p:bldP spid="2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SPOLEČNÉ ZNAKY ŽIVOČICHŮ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rgbClr val="41FD45"/>
          </a:solidFill>
        </p:spPr>
        <p:txBody>
          <a:bodyPr>
            <a:normAutofit/>
          </a:bodyPr>
          <a:lstStyle/>
          <a:p>
            <a:r>
              <a:rPr lang="cs-CZ" b="1" dirty="0" smtClean="0"/>
              <a:t>přijímají živiny</a:t>
            </a:r>
          </a:p>
          <a:p>
            <a:r>
              <a:rPr lang="cs-CZ" b="1" dirty="0" smtClean="0"/>
              <a:t>vylučují odpadní látky</a:t>
            </a:r>
          </a:p>
          <a:p>
            <a:r>
              <a:rPr lang="cs-CZ" b="1" dirty="0" smtClean="0"/>
              <a:t>dýchají</a:t>
            </a:r>
          </a:p>
          <a:p>
            <a:r>
              <a:rPr lang="cs-CZ" b="1" dirty="0" smtClean="0"/>
              <a:t>reagují na změny v přírodě</a:t>
            </a:r>
          </a:p>
          <a:p>
            <a:r>
              <a:rPr lang="cs-CZ" b="1" dirty="0" smtClean="0"/>
              <a:t>pohybují se</a:t>
            </a:r>
          </a:p>
          <a:p>
            <a:r>
              <a:rPr lang="cs-CZ" b="1" dirty="0" smtClean="0"/>
              <a:t>rostou a vyvíjejí se</a:t>
            </a:r>
          </a:p>
          <a:p>
            <a:r>
              <a:rPr lang="cs-CZ" b="1" dirty="0" smtClean="0"/>
              <a:t>rozmnožují se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fotografie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laser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466</TotalTime>
  <Words>212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ČLOVĚK A ŽIVOČICHOVÉ</vt:lpstr>
      <vt:lpstr>Hledej společné znaky mezi živočichy:</vt:lpstr>
      <vt:lpstr>Společné znaky živočichů</vt:lpstr>
      <vt:lpstr>Doplňte správně tato tvrzení:</vt:lpstr>
      <vt:lpstr>SPOLEČNÉ ZNAKY ŽIVOČICHŮ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14</cp:revision>
  <dcterms:created xsi:type="dcterms:W3CDTF">2011-07-24T08:19:55Z</dcterms:created>
  <dcterms:modified xsi:type="dcterms:W3CDTF">2012-01-25T21:44:47Z</dcterms:modified>
</cp:coreProperties>
</file>