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sldIdLst>
    <p:sldId id="274" r:id="rId2"/>
    <p:sldId id="262" r:id="rId3"/>
    <p:sldId id="263" r:id="rId4"/>
    <p:sldId id="264" r:id="rId5"/>
    <p:sldId id="267" r:id="rId6"/>
    <p:sldId id="265" r:id="rId7"/>
    <p:sldId id="266" r:id="rId8"/>
    <p:sldId id="270" r:id="rId9"/>
    <p:sldId id="273" r:id="rId10"/>
    <p:sldId id="27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FF0000"/>
    <a:srgbClr val="3333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28" autoAdjust="0"/>
  </p:normalViewPr>
  <p:slideViewPr>
    <p:cSldViewPr>
      <p:cViewPr varScale="1">
        <p:scale>
          <a:sx n="74" d="100"/>
          <a:sy n="74" d="100"/>
        </p:scale>
        <p:origin x="-104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endParaRPr lang="cs-CZ" altLang="en-US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altLang="en-US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0E8AC3B-AF16-4D79-B5BA-EC8F029DE640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EAEFE0-C15A-4570-99B3-4011FDC8758B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EF556-802D-4E2D-A8D0-1D6A623FF895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4FC239-501B-4818-A7B0-744F4FE8C805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E017C9-FDA4-4755-8316-C5B77BF49A66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B27318-3699-454F-9AD8-D3FE879747CA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E3FC1A-54D4-462B-9970-9C1B7E628D01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7CE370-23A2-4A42-B228-7352F300EC11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alt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alt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4340BE4-EA9B-46DC-B516-C137D09CA236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9FCBB-3CC5-47FC-80D2-5A75BFA0E223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7B5EF-1BB3-443E-A1B8-51BDB6A92FEA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altLang="en-US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altLang="en-US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86DC954-C01B-44C6-8635-76789694A14F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c-modely.eu/files/products_images/list/b/b_086.jpg" TargetMode="External"/><Relationship Id="rId3" Type="http://schemas.openxmlformats.org/officeDocument/2006/relationships/hyperlink" Target="http://www.voderek.cz/fyzika/fyzika9/f911_soubory/image003.gif" TargetMode="External"/><Relationship Id="rId7" Type="http://schemas.openxmlformats.org/officeDocument/2006/relationships/hyperlink" Target="http://www.utm.cz/images/uploads/ASTRA/RB/RB-AQU959_2.jpg" TargetMode="External"/><Relationship Id="rId2" Type="http://schemas.openxmlformats.org/officeDocument/2006/relationships/hyperlink" Target="http://elektross.gjn.cz/obrazky/magnet41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.idnes.cz/11/083/sph/NYV3d4f82_ek_7.jpg" TargetMode="External"/><Relationship Id="rId5" Type="http://schemas.openxmlformats.org/officeDocument/2006/relationships/hyperlink" Target="http://fyzweb.cz/clanky/img/00090/stator-rotor.jpg" TargetMode="External"/><Relationship Id="rId4" Type="http://schemas.openxmlformats.org/officeDocument/2006/relationships/hyperlink" Target="http://www.voderek.cz/fyzika/fyzika9/f911_soubory/image009.gif" TargetMode="External"/><Relationship Id="rId9" Type="http://schemas.openxmlformats.org/officeDocument/2006/relationships/hyperlink" Target="http://www.bestbuymodel.com/images/412014_01_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1439652" y="5157192"/>
            <a:ext cx="6624736" cy="115212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</a:t>
            </a:r>
            <a:r>
              <a:rPr lang="cs-CZ" sz="1600" b="1" dirty="0" smtClean="0">
                <a:solidFill>
                  <a:srgbClr val="00B0F0"/>
                </a:solidFill>
              </a:rPr>
              <a:t>Slouží k naučení nového učiva. Popis principu elektromotoru, princip činnosti elektromotoru s komutátorem, využití  elektromotoru v praxi.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1223628" y="4365104"/>
            <a:ext cx="7577814" cy="749945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Elektromotor a jeho využití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28992" y="692696"/>
            <a:ext cx="54634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FY.9.A.03_Fyzika pro 9.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Elektromotor a jeho využití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54868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620713"/>
            <a:ext cx="7921625" cy="5594369"/>
          </a:xfrm>
        </p:spPr>
        <p:txBody>
          <a:bodyPr/>
          <a:lstStyle/>
          <a:p>
            <a:r>
              <a:rPr lang="cs-CZ" sz="2400" dirty="0">
                <a:solidFill>
                  <a:srgbClr val="FF0000"/>
                </a:solidFill>
              </a:rPr>
              <a:t>Elektromotor</a:t>
            </a:r>
            <a:r>
              <a:rPr lang="cs-CZ" sz="2400" dirty="0">
                <a:solidFill>
                  <a:schemeClr val="hlink"/>
                </a:solidFill>
              </a:rPr>
              <a:t> je stroj, ve kterém se elektrická energie přeměňuje na pohybovou energii otáčivé části elektromotoru a ta pak na pohybovou energii různých zařízení</a:t>
            </a:r>
            <a:r>
              <a:rPr lang="cs-CZ" sz="2400" dirty="0" smtClean="0">
                <a:solidFill>
                  <a:schemeClr val="hlink"/>
                </a:solidFill>
              </a:rPr>
              <a:t>.</a:t>
            </a:r>
          </a:p>
          <a:p>
            <a:pPr>
              <a:buNone/>
            </a:pPr>
            <a:endParaRPr lang="cs-CZ" sz="2400" dirty="0">
              <a:solidFill>
                <a:schemeClr val="hlink"/>
              </a:solidFill>
            </a:endParaRPr>
          </a:p>
          <a:p>
            <a:r>
              <a:rPr lang="cs-CZ" sz="2400" dirty="0">
                <a:solidFill>
                  <a:schemeClr val="hlink"/>
                </a:solidFill>
              </a:rPr>
              <a:t>V praxi se užívá mnoho druhů </a:t>
            </a:r>
            <a:r>
              <a:rPr lang="cs-CZ" sz="2400" dirty="0" smtClean="0">
                <a:solidFill>
                  <a:schemeClr val="hlink"/>
                </a:solidFill>
              </a:rPr>
              <a:t>elektromotorů</a:t>
            </a:r>
            <a:r>
              <a:rPr lang="cs-CZ" sz="2400" dirty="0">
                <a:solidFill>
                  <a:schemeClr val="hlink"/>
                </a:solidFill>
              </a:rPr>
              <a:t>. </a:t>
            </a:r>
            <a:endParaRPr lang="cs-CZ" sz="2400" dirty="0" smtClean="0">
              <a:solidFill>
                <a:schemeClr val="hlink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hlink"/>
              </a:solidFill>
            </a:endParaRPr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611188" y="3357562"/>
            <a:ext cx="7772400" cy="2714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</a:pPr>
            <a:r>
              <a:rPr lang="cs-CZ" sz="2400" dirty="0">
                <a:solidFill>
                  <a:schemeClr val="tx2"/>
                </a:solidFill>
              </a:rPr>
              <a:t>Už víme, že cívka s proudem se v magnetickém poli otočí nejvýše o úhel 180</a:t>
            </a:r>
            <a:r>
              <a:rPr lang="cs-CZ" sz="2400" dirty="0" smtClean="0">
                <a:solidFill>
                  <a:schemeClr val="tx2"/>
                </a:solidFill>
              </a:rPr>
              <a:t>°. </a:t>
            </a:r>
            <a:r>
              <a:rPr lang="cs-CZ" sz="2400" dirty="0">
                <a:solidFill>
                  <a:schemeClr val="tx2"/>
                </a:solidFill>
              </a:rPr>
              <a:t>Potřebujeme, aby se cívka otáčela stále. 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</a:pPr>
            <a:r>
              <a:rPr lang="cs-CZ" sz="2400" dirty="0">
                <a:solidFill>
                  <a:schemeClr val="tx2"/>
                </a:solidFill>
              </a:rPr>
              <a:t>Stačí, abychom vždy v okamžiku, kdy nesouhlasné póly </a:t>
            </a:r>
            <a:r>
              <a:rPr lang="cs-CZ" sz="2400" dirty="0" smtClean="0">
                <a:solidFill>
                  <a:schemeClr val="tx2"/>
                </a:solidFill>
              </a:rPr>
              <a:t>cívky </a:t>
            </a:r>
            <a:r>
              <a:rPr lang="cs-CZ" sz="2400" dirty="0">
                <a:solidFill>
                  <a:schemeClr val="tx2"/>
                </a:solidFill>
              </a:rPr>
              <a:t>a magnetu jsou proti sobě, změnili směr proudu v závitech cívky. Směr proudu v otáčivé cívce je možné měnit </a:t>
            </a:r>
            <a:r>
              <a:rPr lang="cs-CZ" sz="2400" dirty="0">
                <a:solidFill>
                  <a:srgbClr val="FF0000"/>
                </a:solidFill>
              </a:rPr>
              <a:t>komutátorem</a:t>
            </a:r>
            <a:r>
              <a:rPr lang="cs-CZ" sz="2400" dirty="0">
                <a:solidFill>
                  <a:schemeClr val="tx2"/>
                </a:solidFill>
              </a:rPr>
              <a:t>. </a:t>
            </a: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611188" y="765175"/>
            <a:ext cx="3960812" cy="2949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</a:pPr>
            <a:r>
              <a:rPr lang="cs-CZ" sz="2800" dirty="0">
                <a:solidFill>
                  <a:schemeClr val="tx2"/>
                </a:solidFill>
              </a:rPr>
              <a:t>Jsou to dva elektricky vodivé poloprstence navzájem oddělené izolující vrstvou. Každý z nich je vodivě  a pevně spojený s jedním koncem vinutí cívky. </a:t>
            </a: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611188" y="3860800"/>
            <a:ext cx="8208962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</a:pPr>
            <a:r>
              <a:rPr lang="cs-CZ" sz="2800" dirty="0">
                <a:solidFill>
                  <a:schemeClr val="hlink"/>
                </a:solidFill>
              </a:rPr>
              <a:t>Poloprstence konají otáčivý pohyb spolu s cívkou. Ke kroužku s poloprstenci přiléhají z navzájem opačných stran nepohyblivé pružící kovové, nebo uhlíkové kontakty – tzv. kartáčky, které jsou připojeny ke zdroji stejnosměrného napětí. </a:t>
            </a:r>
          </a:p>
        </p:txBody>
      </p:sp>
      <p:pic>
        <p:nvPicPr>
          <p:cNvPr id="2052" name="Picture 4" descr="C:\Documents and Settings\radek\Plocha\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1071546"/>
            <a:ext cx="2714644" cy="235745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052512"/>
            <a:ext cx="3529012" cy="4948255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cs-CZ" sz="2400" dirty="0">
                <a:solidFill>
                  <a:srgbClr val="002060"/>
                </a:solidFill>
              </a:rPr>
              <a:t>V okamžiku, kdy nesouhlasné póly cívky a magnetu jsou proti sobě, se obou kartáčků dotýká izolující vrstva mezi poloprstenci. Jakmile se cívka setrvačností ještě trochu  pootočí, začnou se poloprstence komutátoru dotýkat kartáčků s opačnou polaritou než před tím. V cívce se změní proud v opačný. </a:t>
            </a:r>
          </a:p>
        </p:txBody>
      </p:sp>
      <p:pic>
        <p:nvPicPr>
          <p:cNvPr id="1028" name="Picture 4" descr="C:\Documents and Settings\radek\Plocha\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1571613"/>
            <a:ext cx="5167305" cy="350046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755650" y="1268413"/>
            <a:ext cx="7775575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</a:pPr>
            <a:r>
              <a:rPr lang="cs-CZ" sz="2800" dirty="0">
                <a:solidFill>
                  <a:schemeClr val="tx2"/>
                </a:solidFill>
              </a:rPr>
              <a:t>Tím se také vymění magnetické póly cívky, takže jsou proti sobě souhlasné póly cívky a magnetu. Ty se vzájemně odpuzují a cívka se dále otočí o 180 </a:t>
            </a:r>
            <a:r>
              <a:rPr lang="cs-CZ" sz="2800" dirty="0" smtClean="0">
                <a:solidFill>
                  <a:schemeClr val="tx2"/>
                </a:solidFill>
              </a:rPr>
              <a:t>°.</a:t>
            </a:r>
            <a:endParaRPr lang="cs-CZ" sz="2800" dirty="0">
              <a:solidFill>
                <a:schemeClr val="tx2"/>
              </a:solidFill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</a:pPr>
            <a:r>
              <a:rPr lang="cs-CZ" sz="2800" dirty="0">
                <a:solidFill>
                  <a:schemeClr val="hlink"/>
                </a:solidFill>
              </a:rPr>
              <a:t>V této nové poloze budou proti sobě opět nesouhlasné póly magnetu a cívky a komutátor změní směr proudu v cívce.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</a:pPr>
            <a:r>
              <a:rPr lang="cs-CZ" sz="2800" dirty="0">
                <a:solidFill>
                  <a:schemeClr val="hlink"/>
                </a:solidFill>
              </a:rPr>
              <a:t>Směr proudu v cívce se mění po každém jejím otočení o 180 </a:t>
            </a:r>
            <a:r>
              <a:rPr lang="cs-CZ" sz="2800" dirty="0" smtClean="0">
                <a:solidFill>
                  <a:schemeClr val="hlink"/>
                </a:solidFill>
              </a:rPr>
              <a:t>°. </a:t>
            </a:r>
            <a:r>
              <a:rPr lang="cs-CZ" sz="2800" dirty="0">
                <a:solidFill>
                  <a:schemeClr val="hlink"/>
                </a:solidFill>
              </a:rPr>
              <a:t>Tím se cívka elektromotoru stále otáčí, pokud jí prochází proud</a:t>
            </a:r>
            <a:r>
              <a:rPr lang="cs-CZ" sz="2800" dirty="0">
                <a:solidFill>
                  <a:schemeClr val="tx2"/>
                </a:solidFill>
              </a:rPr>
              <a:t>.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428604"/>
            <a:ext cx="7402513" cy="5929353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hlink"/>
                </a:solidFill>
              </a:rPr>
              <a:t>V </a:t>
            </a:r>
            <a:r>
              <a:rPr lang="cs-CZ" sz="2800" dirty="0">
                <a:solidFill>
                  <a:schemeClr val="hlink"/>
                </a:solidFill>
              </a:rPr>
              <a:t>praxi se místo trvalého magnetu používají elektromagnety. Ty tvoří nepohyblivou část elektromotoru – </a:t>
            </a:r>
            <a:r>
              <a:rPr lang="cs-CZ" sz="2800" dirty="0">
                <a:solidFill>
                  <a:srgbClr val="FF0000"/>
                </a:solidFill>
              </a:rPr>
              <a:t>stator</a:t>
            </a:r>
            <a:r>
              <a:rPr lang="cs-CZ" sz="2800" dirty="0">
                <a:solidFill>
                  <a:schemeClr val="hlink"/>
                </a:solidFill>
              </a:rPr>
              <a:t>. </a:t>
            </a:r>
          </a:p>
          <a:p>
            <a:pPr>
              <a:lnSpc>
                <a:spcPct val="90000"/>
              </a:lnSpc>
              <a:buFont typeface="Wingdings" pitchFamily="2" charset="2"/>
              <a:buChar char="§"/>
            </a:pPr>
            <a:r>
              <a:rPr lang="cs-CZ" sz="2800" dirty="0">
                <a:solidFill>
                  <a:schemeClr val="hlink"/>
                </a:solidFill>
              </a:rPr>
              <a:t>Otáčivá část elektromotoru – </a:t>
            </a:r>
            <a:r>
              <a:rPr lang="cs-CZ" sz="2800" dirty="0">
                <a:solidFill>
                  <a:srgbClr val="FF0000"/>
                </a:solidFill>
              </a:rPr>
              <a:t>rotor</a:t>
            </a:r>
            <a:r>
              <a:rPr lang="cs-CZ" sz="2800" dirty="0">
                <a:solidFill>
                  <a:schemeClr val="hlink"/>
                </a:solidFill>
              </a:rPr>
              <a:t> – se skládá  z cívek navinutých na jádrech z magneticky </a:t>
            </a:r>
            <a:r>
              <a:rPr lang="cs-CZ" sz="2800" dirty="0" smtClean="0">
                <a:solidFill>
                  <a:schemeClr val="hlink"/>
                </a:solidFill>
              </a:rPr>
              <a:t>měkké </a:t>
            </a:r>
            <a:r>
              <a:rPr lang="cs-CZ" sz="2800" dirty="0">
                <a:solidFill>
                  <a:schemeClr val="hlink"/>
                </a:solidFill>
              </a:rPr>
              <a:t>oceli. </a:t>
            </a:r>
            <a:endParaRPr lang="cs-CZ" sz="2800" dirty="0" smtClean="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Char char="§"/>
            </a:pPr>
            <a:endParaRPr lang="cs-CZ" sz="2800" dirty="0" smtClean="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endParaRPr lang="cs-CZ" sz="2800" dirty="0" smtClean="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endParaRPr lang="cs-CZ" sz="2800" dirty="0" smtClean="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endParaRPr lang="cs-CZ" sz="2800" dirty="0" smtClean="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endParaRPr lang="cs-CZ" sz="2800" dirty="0" smtClean="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endParaRPr lang="cs-CZ" sz="2800" dirty="0" smtClean="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  <a:buNone/>
            </a:pPr>
            <a:endParaRPr lang="cs-CZ" sz="2800" dirty="0">
              <a:solidFill>
                <a:schemeClr val="hlink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3429000"/>
            <a:ext cx="5643602" cy="2857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981075"/>
            <a:ext cx="8175654" cy="5091131"/>
          </a:xfrm>
        </p:spPr>
        <p:txBody>
          <a:bodyPr/>
          <a:lstStyle/>
          <a:p>
            <a:r>
              <a:rPr lang="cs-CZ" sz="2800" dirty="0">
                <a:solidFill>
                  <a:schemeClr val="tx2"/>
                </a:solidFill>
              </a:rPr>
              <a:t>Stejnosměrné elektromotory se užívají k pohonu tramvají, elektrických lokomotiv apod., ve vysavačích nebo k pohonu hraček, např. elektrického vláčku.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68" y="3643314"/>
            <a:ext cx="2514600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3214658"/>
            <a:ext cx="2786082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4500570"/>
            <a:ext cx="2000250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00826" y="2643182"/>
            <a:ext cx="1714500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4059247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rgbClr val="00B0F0"/>
                </a:solidFill>
              </a:rPr>
              <a:t>Na vzniku elektrického napětí v magnetickém poli.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rgbClr val="00B0F0"/>
                </a:solidFill>
              </a:rPr>
              <a:t>Na otáčení cívky s proudem v magnetickém poli.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rgbClr val="00B0F0"/>
                </a:solidFill>
              </a:rPr>
              <a:t>Na přeměně elektrické energie v pohybovou energii.</a:t>
            </a:r>
          </a:p>
          <a:p>
            <a:pPr marL="514350" indent="-514350">
              <a:buAutoNum type="alphaLcParenR"/>
            </a:pP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793865"/>
          </a:xfrm>
        </p:spPr>
        <p:txBody>
          <a:bodyPr/>
          <a:lstStyle/>
          <a:p>
            <a:pPr algn="ctr"/>
            <a:r>
              <a:rPr lang="cs-CZ" sz="3600" b="1" dirty="0" smtClean="0"/>
              <a:t>Vysvětli, na čem je založen stejnosměrný elektromotor?</a:t>
            </a:r>
            <a:br>
              <a:rPr lang="cs-CZ" sz="3600" b="1" dirty="0" smtClean="0"/>
            </a:br>
            <a:r>
              <a:rPr lang="cs-CZ" sz="3600" b="1" u="sng" dirty="0" smtClean="0">
                <a:solidFill>
                  <a:srgbClr val="00B050"/>
                </a:solidFill>
              </a:rPr>
              <a:t>(může být více správných odpovědí)</a:t>
            </a:r>
            <a:endParaRPr lang="cs-CZ" sz="36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b="1" u="sng" dirty="0" smtClean="0">
                <a:solidFill>
                  <a:srgbClr val="0070C0"/>
                </a:solidFill>
              </a:rPr>
              <a:t>stator</a:t>
            </a:r>
            <a:r>
              <a:rPr lang="cs-CZ" b="1" dirty="0" smtClean="0">
                <a:solidFill>
                  <a:srgbClr val="0070C0"/>
                </a:solidFill>
              </a:rPr>
              <a:t>,</a:t>
            </a:r>
            <a:r>
              <a:rPr lang="cs-CZ" dirty="0" smtClean="0"/>
              <a:t> tj. nepohyblivá část tvořená elektromagnety a </a:t>
            </a:r>
            <a:r>
              <a:rPr lang="cs-CZ" b="1" u="sng" dirty="0" smtClean="0">
                <a:solidFill>
                  <a:srgbClr val="0070C0"/>
                </a:solidFill>
              </a:rPr>
              <a:t>rotor,</a:t>
            </a:r>
            <a:r>
              <a:rPr lang="cs-CZ" dirty="0" smtClean="0"/>
              <a:t> tj. pohyblivá část tvořená z cívek navinutých na jádrech z magneticky měkké oceli</a:t>
            </a:r>
          </a:p>
          <a:p>
            <a:r>
              <a:rPr lang="cs-CZ" dirty="0" smtClean="0"/>
              <a:t>b) pouze </a:t>
            </a:r>
            <a:r>
              <a:rPr lang="cs-CZ" b="1" dirty="0" smtClean="0">
                <a:solidFill>
                  <a:srgbClr val="0070C0"/>
                </a:solidFill>
              </a:rPr>
              <a:t>stator, </a:t>
            </a:r>
            <a:r>
              <a:rPr lang="cs-CZ" dirty="0" smtClean="0"/>
              <a:t>tj. nepohyblivá část tvořená elektromagnety</a:t>
            </a:r>
          </a:p>
          <a:p>
            <a:r>
              <a:rPr lang="cs-CZ" dirty="0" smtClean="0"/>
              <a:t>c) pouze </a:t>
            </a:r>
            <a:r>
              <a:rPr lang="cs-CZ" b="1" dirty="0" smtClean="0">
                <a:solidFill>
                  <a:srgbClr val="0070C0"/>
                </a:solidFill>
              </a:rPr>
              <a:t>rotor, </a:t>
            </a:r>
            <a:r>
              <a:rPr lang="cs-CZ" dirty="0" smtClean="0"/>
              <a:t>tj. pohyblivá část tvořená z cívek navinutých na jádrech z magneticky měkké oceli.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Jaké jsou základní části stejnosměrného elektromotoru používaného v praxi?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http://elektross.gjn.cz/obrazky/magnet41.gif</a:t>
            </a:r>
            <a:r>
              <a:rPr lang="cs-CZ" sz="1400" dirty="0" smtClean="0"/>
              <a:t> </a:t>
            </a:r>
            <a:r>
              <a:rPr lang="en-US" sz="1400" dirty="0" smtClean="0"/>
              <a:t>[</a:t>
            </a:r>
            <a:r>
              <a:rPr lang="cs-CZ" sz="1400" dirty="0" smtClean="0"/>
              <a:t>cit: 2011-10-02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http://www.voderek.cz/fyzika/fyzika9/f911_soubory/image003.gif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2011-10-02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http://www.voderek.cz/fyzika/fyzika9/f911_soubory/image009.gif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2011-10-02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http://fyzweb.cz/clanky/img/00090/stator-rotor.jpg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2011-10-02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http://i.idnes.cz/11/083/sph/NYV3d4f82_ek_7.jpg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2011-10-02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http://www.utm.cz/images/uploads/ASTRA/RB/RB-AQU959_2.jpg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2011-10-02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http://www.rc-modely.eu/files/products_images/list/b/b_086.jpg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2011-10-02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http://www.bestbuymodel.com/images/412014_01_a.jpg</a:t>
            </a:r>
            <a:r>
              <a:rPr lang="cs-CZ" sz="1400" dirty="0" smtClean="0"/>
              <a:t> (3.10.2011)</a:t>
            </a:r>
          </a:p>
          <a:p>
            <a:r>
              <a:rPr lang="cs-CZ" sz="1400" b="1" dirty="0" smtClean="0"/>
              <a:t>doc. RNDr. Růžena  Kolářová, CSc., PaedDr. Jiří Bohuněk, Fyzika pro 9. ročník základní školy, nakladatelství Prometheus, 2008, ISBN 978-80-7196-193-2.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u="sng" dirty="0" smtClean="0"/>
              <a:t>Použité zdroje:</a:t>
            </a:r>
            <a:endParaRPr lang="cs-CZ" sz="36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323</TotalTime>
  <Words>432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Vysvětli, na čem je založen stejnosměrný elektromotor? (může být více správných odpovědí)</vt:lpstr>
      <vt:lpstr>Jaké jsou základní části stejnosměrného elektromotoru používaného v praxi?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ELEKTROMOTOR</dc:title>
  <dc:creator>ucebna</dc:creator>
  <cp:lastModifiedBy>Radlena</cp:lastModifiedBy>
  <cp:revision>32</cp:revision>
  <dcterms:created xsi:type="dcterms:W3CDTF">2006-05-23T12:12:33Z</dcterms:created>
  <dcterms:modified xsi:type="dcterms:W3CDTF">2011-10-22T16:25:57Z</dcterms:modified>
</cp:coreProperties>
</file>