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8" r:id="rId2"/>
    <p:sldId id="266" r:id="rId3"/>
    <p:sldId id="264" r:id="rId4"/>
    <p:sldId id="265" r:id="rId5"/>
    <p:sldId id="267" r:id="rId6"/>
    <p:sldId id="269" r:id="rId7"/>
    <p:sldId id="273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>
        <p:scale>
          <a:sx n="80" d="100"/>
          <a:sy n="80" d="100"/>
        </p:scale>
        <p:origin x="-4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A56C3B-55A1-4604-805D-C4BB5D68EC84}" type="doc">
      <dgm:prSet loTypeId="urn:microsoft.com/office/officeart/2005/8/layout/hProcess9" loCatId="process" qsTypeId="urn:microsoft.com/office/officeart/2005/8/quickstyle/3d9" qsCatId="3D" csTypeId="urn:microsoft.com/office/officeart/2005/8/colors/accent1_2" csCatId="accent1" phldr="1"/>
      <dgm:spPr/>
    </dgm:pt>
    <dgm:pt modelId="{11DB3319-791D-458C-A653-683E1E61C954}">
      <dgm:prSet phldrT="[Text]" custT="1"/>
      <dgm:spPr/>
      <dgm:t>
        <a:bodyPr/>
        <a:lstStyle/>
        <a:p>
          <a:pPr algn="l"/>
          <a:r>
            <a:rPr lang="cs-CZ" sz="2400" dirty="0" smtClean="0"/>
            <a:t>Opakování</a:t>
          </a:r>
          <a:endParaRPr lang="cs-CZ" sz="2400" dirty="0"/>
        </a:p>
      </dgm:t>
    </dgm:pt>
    <dgm:pt modelId="{43FCD2F8-8EAC-4781-B096-4B451FA4525D}" type="parTrans" cxnId="{08F95965-C06E-484E-BA3A-20F53F510BE4}">
      <dgm:prSet/>
      <dgm:spPr/>
      <dgm:t>
        <a:bodyPr/>
        <a:lstStyle/>
        <a:p>
          <a:endParaRPr lang="cs-CZ"/>
        </a:p>
      </dgm:t>
    </dgm:pt>
    <dgm:pt modelId="{F42498B3-0C9B-4CF8-99AB-BE3D6FDE6CD9}" type="sibTrans" cxnId="{08F95965-C06E-484E-BA3A-20F53F510BE4}">
      <dgm:prSet/>
      <dgm:spPr/>
      <dgm:t>
        <a:bodyPr/>
        <a:lstStyle/>
        <a:p>
          <a:endParaRPr lang="cs-CZ"/>
        </a:p>
      </dgm:t>
    </dgm:pt>
    <dgm:pt modelId="{B9984BB9-4AD7-4F96-BE5A-C58F13B2B131}">
      <dgm:prSet phldrT="[Text]" custT="1"/>
      <dgm:spPr/>
      <dgm:t>
        <a:bodyPr/>
        <a:lstStyle/>
        <a:p>
          <a:r>
            <a:rPr lang="cs-CZ" sz="2800" dirty="0" smtClean="0"/>
            <a:t>Výklad</a:t>
          </a:r>
          <a:endParaRPr lang="cs-CZ" sz="2800" dirty="0"/>
        </a:p>
      </dgm:t>
    </dgm:pt>
    <dgm:pt modelId="{3FA1A106-CA2E-4985-8695-CD0FFF61E19B}" type="parTrans" cxnId="{05004EC9-25C7-40F8-8085-F41019DE18BC}">
      <dgm:prSet/>
      <dgm:spPr/>
      <dgm:t>
        <a:bodyPr/>
        <a:lstStyle/>
        <a:p>
          <a:endParaRPr lang="cs-CZ"/>
        </a:p>
      </dgm:t>
    </dgm:pt>
    <dgm:pt modelId="{C37319BB-025E-45DC-AC1C-347A3773570A}" type="sibTrans" cxnId="{05004EC9-25C7-40F8-8085-F41019DE18BC}">
      <dgm:prSet/>
      <dgm:spPr/>
      <dgm:t>
        <a:bodyPr/>
        <a:lstStyle/>
        <a:p>
          <a:endParaRPr lang="cs-CZ"/>
        </a:p>
      </dgm:t>
    </dgm:pt>
    <dgm:pt modelId="{42EBDBCE-472B-43B4-89AE-2499E96DDBBD}">
      <dgm:prSet phldrT="[Text]" custT="1"/>
      <dgm:spPr/>
      <dgm:t>
        <a:bodyPr/>
        <a:lstStyle/>
        <a:p>
          <a:r>
            <a:rPr lang="cs-CZ" sz="2400" dirty="0" smtClean="0"/>
            <a:t>Úlohy</a:t>
          </a:r>
          <a:endParaRPr lang="cs-CZ" sz="2400" dirty="0"/>
        </a:p>
      </dgm:t>
    </dgm:pt>
    <dgm:pt modelId="{52608076-1AAB-48CA-8854-BD2424DF0EB5}" type="parTrans" cxnId="{459F90E4-A557-4407-9392-D644354E2A47}">
      <dgm:prSet/>
      <dgm:spPr/>
      <dgm:t>
        <a:bodyPr/>
        <a:lstStyle/>
        <a:p>
          <a:endParaRPr lang="cs-CZ"/>
        </a:p>
      </dgm:t>
    </dgm:pt>
    <dgm:pt modelId="{05E72EC0-418C-4D16-A564-04385CFD4E8E}" type="sibTrans" cxnId="{459F90E4-A557-4407-9392-D644354E2A47}">
      <dgm:prSet/>
      <dgm:spPr/>
      <dgm:t>
        <a:bodyPr/>
        <a:lstStyle/>
        <a:p>
          <a:endParaRPr lang="cs-CZ"/>
        </a:p>
      </dgm:t>
    </dgm:pt>
    <dgm:pt modelId="{93DA47A5-56E5-4252-99D0-1D930C5B4423}" type="pres">
      <dgm:prSet presAssocID="{BFA56C3B-55A1-4604-805D-C4BB5D68EC84}" presName="CompostProcess" presStyleCnt="0">
        <dgm:presLayoutVars>
          <dgm:dir/>
          <dgm:resizeHandles val="exact"/>
        </dgm:presLayoutVars>
      </dgm:prSet>
      <dgm:spPr/>
    </dgm:pt>
    <dgm:pt modelId="{B2B3A1D0-1A91-45E3-84CA-8D612B801AB5}" type="pres">
      <dgm:prSet presAssocID="{BFA56C3B-55A1-4604-805D-C4BB5D68EC84}" presName="arrow" presStyleLbl="bgShp" presStyleIdx="0" presStyleCnt="1"/>
      <dgm:spPr/>
    </dgm:pt>
    <dgm:pt modelId="{B6499B77-0B4A-4707-9AA4-CF9C9F246888}" type="pres">
      <dgm:prSet presAssocID="{BFA56C3B-55A1-4604-805D-C4BB5D68EC84}" presName="linearProcess" presStyleCnt="0"/>
      <dgm:spPr/>
    </dgm:pt>
    <dgm:pt modelId="{D0CE7D6C-D4E3-4852-95D7-0A23E3EFFD1C}" type="pres">
      <dgm:prSet presAssocID="{11DB3319-791D-458C-A653-683E1E61C954}" presName="textNode" presStyleLbl="node1" presStyleIdx="0" presStyleCnt="3" custLinFactNeighborX="55013" custLinFactNeighborY="-31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420F28-3EE8-4C79-88FB-883FDAB50EA2}" type="pres">
      <dgm:prSet presAssocID="{F42498B3-0C9B-4CF8-99AB-BE3D6FDE6CD9}" presName="sibTrans" presStyleCnt="0"/>
      <dgm:spPr/>
    </dgm:pt>
    <dgm:pt modelId="{E21EF19F-EA89-41B3-BBAC-EE8F2F979AE3}" type="pres">
      <dgm:prSet presAssocID="{B9984BB9-4AD7-4F96-BE5A-C58F13B2B131}" presName="textNode" presStyleLbl="node1" presStyleIdx="1" presStyleCnt="3" custScaleX="120614" custScaleY="1594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E0F13D-9009-4EE6-8E0A-F53CB02A8502}" type="pres">
      <dgm:prSet presAssocID="{C37319BB-025E-45DC-AC1C-347A3773570A}" presName="sibTrans" presStyleCnt="0"/>
      <dgm:spPr/>
    </dgm:pt>
    <dgm:pt modelId="{83BC7EDE-C27F-4161-B493-071B73BE0D34}" type="pres">
      <dgm:prSet presAssocID="{42EBDBCE-472B-43B4-89AE-2499E96DDBB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BDB3AD-8083-4382-8EA2-F880D01E8BAE}" type="presOf" srcId="{11DB3319-791D-458C-A653-683E1E61C954}" destId="{D0CE7D6C-D4E3-4852-95D7-0A23E3EFFD1C}" srcOrd="0" destOrd="0" presId="urn:microsoft.com/office/officeart/2005/8/layout/hProcess9"/>
    <dgm:cxn modelId="{08F95965-C06E-484E-BA3A-20F53F510BE4}" srcId="{BFA56C3B-55A1-4604-805D-C4BB5D68EC84}" destId="{11DB3319-791D-458C-A653-683E1E61C954}" srcOrd="0" destOrd="0" parTransId="{43FCD2F8-8EAC-4781-B096-4B451FA4525D}" sibTransId="{F42498B3-0C9B-4CF8-99AB-BE3D6FDE6CD9}"/>
    <dgm:cxn modelId="{62BF5550-3220-4C8F-8458-E98EBFF12815}" type="presOf" srcId="{42EBDBCE-472B-43B4-89AE-2499E96DDBBD}" destId="{83BC7EDE-C27F-4161-B493-071B73BE0D34}" srcOrd="0" destOrd="0" presId="urn:microsoft.com/office/officeart/2005/8/layout/hProcess9"/>
    <dgm:cxn modelId="{20EDFCF5-486D-416D-80BE-CC0FAA9D4B66}" type="presOf" srcId="{BFA56C3B-55A1-4604-805D-C4BB5D68EC84}" destId="{93DA47A5-56E5-4252-99D0-1D930C5B4423}" srcOrd="0" destOrd="0" presId="urn:microsoft.com/office/officeart/2005/8/layout/hProcess9"/>
    <dgm:cxn modelId="{459F90E4-A557-4407-9392-D644354E2A47}" srcId="{BFA56C3B-55A1-4604-805D-C4BB5D68EC84}" destId="{42EBDBCE-472B-43B4-89AE-2499E96DDBBD}" srcOrd="2" destOrd="0" parTransId="{52608076-1AAB-48CA-8854-BD2424DF0EB5}" sibTransId="{05E72EC0-418C-4D16-A564-04385CFD4E8E}"/>
    <dgm:cxn modelId="{E28D35BB-821B-40DE-BFE8-5B24E827EC27}" type="presOf" srcId="{B9984BB9-4AD7-4F96-BE5A-C58F13B2B131}" destId="{E21EF19F-EA89-41B3-BBAC-EE8F2F979AE3}" srcOrd="0" destOrd="0" presId="urn:microsoft.com/office/officeart/2005/8/layout/hProcess9"/>
    <dgm:cxn modelId="{05004EC9-25C7-40F8-8085-F41019DE18BC}" srcId="{BFA56C3B-55A1-4604-805D-C4BB5D68EC84}" destId="{B9984BB9-4AD7-4F96-BE5A-C58F13B2B131}" srcOrd="1" destOrd="0" parTransId="{3FA1A106-CA2E-4985-8695-CD0FFF61E19B}" sibTransId="{C37319BB-025E-45DC-AC1C-347A3773570A}"/>
    <dgm:cxn modelId="{E38B2DE2-46E0-4474-9ED0-8371116AEA77}" type="presParOf" srcId="{93DA47A5-56E5-4252-99D0-1D930C5B4423}" destId="{B2B3A1D0-1A91-45E3-84CA-8D612B801AB5}" srcOrd="0" destOrd="0" presId="urn:microsoft.com/office/officeart/2005/8/layout/hProcess9"/>
    <dgm:cxn modelId="{52930E29-F55D-4F88-8651-6B273BA20DE9}" type="presParOf" srcId="{93DA47A5-56E5-4252-99D0-1D930C5B4423}" destId="{B6499B77-0B4A-4707-9AA4-CF9C9F246888}" srcOrd="1" destOrd="0" presId="urn:microsoft.com/office/officeart/2005/8/layout/hProcess9"/>
    <dgm:cxn modelId="{F7151A63-2535-424F-AC0F-183A757F01A2}" type="presParOf" srcId="{B6499B77-0B4A-4707-9AA4-CF9C9F246888}" destId="{D0CE7D6C-D4E3-4852-95D7-0A23E3EFFD1C}" srcOrd="0" destOrd="0" presId="urn:microsoft.com/office/officeart/2005/8/layout/hProcess9"/>
    <dgm:cxn modelId="{B1BFC694-B8CD-4280-A7C5-1693B52EAFB9}" type="presParOf" srcId="{B6499B77-0B4A-4707-9AA4-CF9C9F246888}" destId="{A1420F28-3EE8-4C79-88FB-883FDAB50EA2}" srcOrd="1" destOrd="0" presId="urn:microsoft.com/office/officeart/2005/8/layout/hProcess9"/>
    <dgm:cxn modelId="{2DDBBE7F-0DA2-4669-8EB6-33FC645A8B45}" type="presParOf" srcId="{B6499B77-0B4A-4707-9AA4-CF9C9F246888}" destId="{E21EF19F-EA89-41B3-BBAC-EE8F2F979AE3}" srcOrd="2" destOrd="0" presId="urn:microsoft.com/office/officeart/2005/8/layout/hProcess9"/>
    <dgm:cxn modelId="{2EB77B4F-B02B-4846-A5B9-F6DFD7146F37}" type="presParOf" srcId="{B6499B77-0B4A-4707-9AA4-CF9C9F246888}" destId="{EEE0F13D-9009-4EE6-8E0A-F53CB02A8502}" srcOrd="3" destOrd="0" presId="urn:microsoft.com/office/officeart/2005/8/layout/hProcess9"/>
    <dgm:cxn modelId="{E229248A-FA80-46DC-8904-9D399F877BFE}" type="presParOf" srcId="{B6499B77-0B4A-4707-9AA4-CF9C9F246888}" destId="{83BC7EDE-C27F-4161-B493-071B73BE0D3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1E262C-9726-4877-8945-F40F82F160EF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C582B4CE-1DE9-4686-A7AF-38C1D78C2EB2}">
      <dgm:prSet phldrT="[Text]"/>
      <dgm:spPr/>
      <dgm:t>
        <a:bodyPr/>
        <a:lstStyle/>
        <a:p>
          <a:r>
            <a:rPr lang="cs-CZ" dirty="0" smtClean="0"/>
            <a:t>Co je otáčivý účinek</a:t>
          </a:r>
          <a:endParaRPr lang="cs-CZ" dirty="0"/>
        </a:p>
      </dgm:t>
    </dgm:pt>
    <dgm:pt modelId="{14D444AA-BEF9-4AFF-B29A-26B9119EF8EE}" type="parTrans" cxnId="{F358F9F0-5BEB-45EB-91DA-2F9041212FA4}">
      <dgm:prSet/>
      <dgm:spPr/>
      <dgm:t>
        <a:bodyPr/>
        <a:lstStyle/>
        <a:p>
          <a:endParaRPr lang="cs-CZ"/>
        </a:p>
      </dgm:t>
    </dgm:pt>
    <dgm:pt modelId="{3C15FABB-DEFB-458A-A1A0-F51B7F7F7411}" type="sibTrans" cxnId="{F358F9F0-5BEB-45EB-91DA-2F9041212FA4}">
      <dgm:prSet/>
      <dgm:spPr/>
      <dgm:t>
        <a:bodyPr/>
        <a:lstStyle/>
        <a:p>
          <a:endParaRPr lang="cs-CZ"/>
        </a:p>
      </dgm:t>
    </dgm:pt>
    <dgm:pt modelId="{91D659A0-083A-4122-AFB0-2ECB41BA7EAC}">
      <dgm:prSet phldrT="[Text]"/>
      <dgm:spPr/>
      <dgm:t>
        <a:bodyPr/>
        <a:lstStyle/>
        <a:p>
          <a:r>
            <a:rPr lang="cs-CZ" dirty="0" smtClean="0"/>
            <a:t>Co je to páka</a:t>
          </a:r>
          <a:endParaRPr lang="cs-CZ" dirty="0"/>
        </a:p>
      </dgm:t>
    </dgm:pt>
    <dgm:pt modelId="{04143EB0-B741-49EE-9012-3197B29E5CEA}" type="parTrans" cxnId="{356356C5-3A25-49DB-954A-3C7A77C7D3B5}">
      <dgm:prSet/>
      <dgm:spPr/>
      <dgm:t>
        <a:bodyPr/>
        <a:lstStyle/>
        <a:p>
          <a:endParaRPr lang="cs-CZ"/>
        </a:p>
      </dgm:t>
    </dgm:pt>
    <dgm:pt modelId="{E2F19900-18F8-49A7-BB01-D542422437DA}" type="sibTrans" cxnId="{356356C5-3A25-49DB-954A-3C7A77C7D3B5}">
      <dgm:prSet/>
      <dgm:spPr/>
      <dgm:t>
        <a:bodyPr/>
        <a:lstStyle/>
        <a:p>
          <a:endParaRPr lang="cs-CZ"/>
        </a:p>
      </dgm:t>
    </dgm:pt>
    <dgm:pt modelId="{99137A16-E110-41FD-9C4C-6F44DE2DCF5B}">
      <dgm:prSet phldrT="[Text]"/>
      <dgm:spPr/>
      <dgm:t>
        <a:bodyPr/>
        <a:lstStyle/>
        <a:p>
          <a:r>
            <a:rPr lang="cs-CZ" dirty="0" smtClean="0"/>
            <a:t>Jaké jsou druhy páky</a:t>
          </a:r>
          <a:endParaRPr lang="cs-CZ" dirty="0"/>
        </a:p>
      </dgm:t>
    </dgm:pt>
    <dgm:pt modelId="{F665C7DE-181F-42AF-B710-5BDA2FB0A1C9}" type="parTrans" cxnId="{26EC5252-FAB2-4495-9FA5-06446EB9350C}">
      <dgm:prSet/>
      <dgm:spPr/>
      <dgm:t>
        <a:bodyPr/>
        <a:lstStyle/>
        <a:p>
          <a:endParaRPr lang="cs-CZ"/>
        </a:p>
      </dgm:t>
    </dgm:pt>
    <dgm:pt modelId="{40D91ED1-C300-4FC8-B097-3253C8D9925B}" type="sibTrans" cxnId="{26EC5252-FAB2-4495-9FA5-06446EB9350C}">
      <dgm:prSet/>
      <dgm:spPr/>
      <dgm:t>
        <a:bodyPr/>
        <a:lstStyle/>
        <a:p>
          <a:endParaRPr lang="cs-CZ"/>
        </a:p>
      </dgm:t>
    </dgm:pt>
    <dgm:pt modelId="{58A59350-1528-4BFE-897A-D789B062037B}">
      <dgm:prSet/>
      <dgm:spPr/>
      <dgm:t>
        <a:bodyPr/>
        <a:lstStyle/>
        <a:p>
          <a:r>
            <a:rPr lang="cs-CZ" dirty="0" smtClean="0"/>
            <a:t>Kde se využívá</a:t>
          </a:r>
          <a:endParaRPr lang="cs-CZ" dirty="0"/>
        </a:p>
      </dgm:t>
    </dgm:pt>
    <dgm:pt modelId="{5597023E-895A-4162-B822-65E261A0AF13}" type="parTrans" cxnId="{19A49811-62B5-4A61-B1B9-4D34E99332BC}">
      <dgm:prSet/>
      <dgm:spPr/>
      <dgm:t>
        <a:bodyPr/>
        <a:lstStyle/>
        <a:p>
          <a:endParaRPr lang="cs-CZ"/>
        </a:p>
      </dgm:t>
    </dgm:pt>
    <dgm:pt modelId="{CE1687BF-582C-4199-847F-733715F16DD6}" type="sibTrans" cxnId="{19A49811-62B5-4A61-B1B9-4D34E99332BC}">
      <dgm:prSet/>
      <dgm:spPr/>
      <dgm:t>
        <a:bodyPr/>
        <a:lstStyle/>
        <a:p>
          <a:endParaRPr lang="cs-CZ"/>
        </a:p>
      </dgm:t>
    </dgm:pt>
    <dgm:pt modelId="{9BC1352F-0856-4EFE-951A-DFDE478F0FD5}" type="pres">
      <dgm:prSet presAssocID="{1E1E262C-9726-4877-8945-F40F82F160EF}" presName="compositeShape" presStyleCnt="0">
        <dgm:presLayoutVars>
          <dgm:dir/>
          <dgm:resizeHandles/>
        </dgm:presLayoutVars>
      </dgm:prSet>
      <dgm:spPr/>
    </dgm:pt>
    <dgm:pt modelId="{1C873F6E-EE36-4C09-9AFF-53314E2114A4}" type="pres">
      <dgm:prSet presAssocID="{1E1E262C-9726-4877-8945-F40F82F160EF}" presName="pyramid" presStyleLbl="node1" presStyleIdx="0" presStyleCnt="1"/>
      <dgm:spPr/>
    </dgm:pt>
    <dgm:pt modelId="{FB11DF40-1229-43DE-ACF8-1F74E7772512}" type="pres">
      <dgm:prSet presAssocID="{1E1E262C-9726-4877-8945-F40F82F160EF}" presName="theList" presStyleCnt="0"/>
      <dgm:spPr/>
    </dgm:pt>
    <dgm:pt modelId="{3D66C985-CBBB-4674-B174-CED8B5AE4A77}" type="pres">
      <dgm:prSet presAssocID="{C582B4CE-1DE9-4686-A7AF-38C1D78C2EB2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C23C10-C787-48EF-9CE3-8CA755C9940B}" type="pres">
      <dgm:prSet presAssocID="{C582B4CE-1DE9-4686-A7AF-38C1D78C2EB2}" presName="aSpace" presStyleCnt="0"/>
      <dgm:spPr/>
    </dgm:pt>
    <dgm:pt modelId="{6712000A-A64B-43C2-97C1-FE79B61FD6F5}" type="pres">
      <dgm:prSet presAssocID="{91D659A0-083A-4122-AFB0-2ECB41BA7EAC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8984E6-FFE3-4508-A730-31D65AFA9B44}" type="pres">
      <dgm:prSet presAssocID="{91D659A0-083A-4122-AFB0-2ECB41BA7EAC}" presName="aSpace" presStyleCnt="0"/>
      <dgm:spPr/>
    </dgm:pt>
    <dgm:pt modelId="{EFC64C66-17C9-483C-BF37-2DDA1E843703}" type="pres">
      <dgm:prSet presAssocID="{99137A16-E110-41FD-9C4C-6F44DE2DCF5B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2A867B-C43C-4032-A86E-48A09DEF1972}" type="pres">
      <dgm:prSet presAssocID="{99137A16-E110-41FD-9C4C-6F44DE2DCF5B}" presName="aSpace" presStyleCnt="0"/>
      <dgm:spPr/>
    </dgm:pt>
    <dgm:pt modelId="{3EB8FAAB-5E26-42F8-A1D4-E1335EA6AE0F}" type="pres">
      <dgm:prSet presAssocID="{58A59350-1528-4BFE-897A-D789B062037B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BC5CCB-8D69-46F8-AE98-E811F6968845}" type="pres">
      <dgm:prSet presAssocID="{58A59350-1528-4BFE-897A-D789B062037B}" presName="aSpace" presStyleCnt="0"/>
      <dgm:spPr/>
    </dgm:pt>
  </dgm:ptLst>
  <dgm:cxnLst>
    <dgm:cxn modelId="{19A49811-62B5-4A61-B1B9-4D34E99332BC}" srcId="{1E1E262C-9726-4877-8945-F40F82F160EF}" destId="{58A59350-1528-4BFE-897A-D789B062037B}" srcOrd="3" destOrd="0" parTransId="{5597023E-895A-4162-B822-65E261A0AF13}" sibTransId="{CE1687BF-582C-4199-847F-733715F16DD6}"/>
    <dgm:cxn modelId="{414C1237-0C30-4FAA-8374-15B29C8C2892}" type="presOf" srcId="{58A59350-1528-4BFE-897A-D789B062037B}" destId="{3EB8FAAB-5E26-42F8-A1D4-E1335EA6AE0F}" srcOrd="0" destOrd="0" presId="urn:microsoft.com/office/officeart/2005/8/layout/pyramid2"/>
    <dgm:cxn modelId="{26EC5252-FAB2-4495-9FA5-06446EB9350C}" srcId="{1E1E262C-9726-4877-8945-F40F82F160EF}" destId="{99137A16-E110-41FD-9C4C-6F44DE2DCF5B}" srcOrd="2" destOrd="0" parTransId="{F665C7DE-181F-42AF-B710-5BDA2FB0A1C9}" sibTransId="{40D91ED1-C300-4FC8-B097-3253C8D9925B}"/>
    <dgm:cxn modelId="{7B029E3D-F79E-4222-AAE9-913E579D14D9}" type="presOf" srcId="{99137A16-E110-41FD-9C4C-6F44DE2DCF5B}" destId="{EFC64C66-17C9-483C-BF37-2DDA1E843703}" srcOrd="0" destOrd="0" presId="urn:microsoft.com/office/officeart/2005/8/layout/pyramid2"/>
    <dgm:cxn modelId="{7C0849FC-7BD1-4895-B188-3825C63E2A20}" type="presOf" srcId="{C582B4CE-1DE9-4686-A7AF-38C1D78C2EB2}" destId="{3D66C985-CBBB-4674-B174-CED8B5AE4A77}" srcOrd="0" destOrd="0" presId="urn:microsoft.com/office/officeart/2005/8/layout/pyramid2"/>
    <dgm:cxn modelId="{FA325846-9220-4262-87C2-C27E7AC4CF2D}" type="presOf" srcId="{1E1E262C-9726-4877-8945-F40F82F160EF}" destId="{9BC1352F-0856-4EFE-951A-DFDE478F0FD5}" srcOrd="0" destOrd="0" presId="urn:microsoft.com/office/officeart/2005/8/layout/pyramid2"/>
    <dgm:cxn modelId="{F358F9F0-5BEB-45EB-91DA-2F9041212FA4}" srcId="{1E1E262C-9726-4877-8945-F40F82F160EF}" destId="{C582B4CE-1DE9-4686-A7AF-38C1D78C2EB2}" srcOrd="0" destOrd="0" parTransId="{14D444AA-BEF9-4AFF-B29A-26B9119EF8EE}" sibTransId="{3C15FABB-DEFB-458A-A1A0-F51B7F7F7411}"/>
    <dgm:cxn modelId="{7E633671-A211-4673-BB5E-521F9EBD2B09}" type="presOf" srcId="{91D659A0-083A-4122-AFB0-2ECB41BA7EAC}" destId="{6712000A-A64B-43C2-97C1-FE79B61FD6F5}" srcOrd="0" destOrd="0" presId="urn:microsoft.com/office/officeart/2005/8/layout/pyramid2"/>
    <dgm:cxn modelId="{356356C5-3A25-49DB-954A-3C7A77C7D3B5}" srcId="{1E1E262C-9726-4877-8945-F40F82F160EF}" destId="{91D659A0-083A-4122-AFB0-2ECB41BA7EAC}" srcOrd="1" destOrd="0" parTransId="{04143EB0-B741-49EE-9012-3197B29E5CEA}" sibTransId="{E2F19900-18F8-49A7-BB01-D542422437DA}"/>
    <dgm:cxn modelId="{5C6B43DF-9219-4781-8B78-42754E9E5A19}" type="presParOf" srcId="{9BC1352F-0856-4EFE-951A-DFDE478F0FD5}" destId="{1C873F6E-EE36-4C09-9AFF-53314E2114A4}" srcOrd="0" destOrd="0" presId="urn:microsoft.com/office/officeart/2005/8/layout/pyramid2"/>
    <dgm:cxn modelId="{964785E0-63C7-4AEB-9555-89F9ED17B6F8}" type="presParOf" srcId="{9BC1352F-0856-4EFE-951A-DFDE478F0FD5}" destId="{FB11DF40-1229-43DE-ACF8-1F74E7772512}" srcOrd="1" destOrd="0" presId="urn:microsoft.com/office/officeart/2005/8/layout/pyramid2"/>
    <dgm:cxn modelId="{B5A04B59-7A17-4D52-849C-DC1CA65760E1}" type="presParOf" srcId="{FB11DF40-1229-43DE-ACF8-1F74E7772512}" destId="{3D66C985-CBBB-4674-B174-CED8B5AE4A77}" srcOrd="0" destOrd="0" presId="urn:microsoft.com/office/officeart/2005/8/layout/pyramid2"/>
    <dgm:cxn modelId="{92F8F47C-CF44-4947-B52B-7FD1790723AC}" type="presParOf" srcId="{FB11DF40-1229-43DE-ACF8-1F74E7772512}" destId="{CCC23C10-C787-48EF-9CE3-8CA755C9940B}" srcOrd="1" destOrd="0" presId="urn:microsoft.com/office/officeart/2005/8/layout/pyramid2"/>
    <dgm:cxn modelId="{32627DDB-DAE0-4D59-80F1-7E2F779F34EA}" type="presParOf" srcId="{FB11DF40-1229-43DE-ACF8-1F74E7772512}" destId="{6712000A-A64B-43C2-97C1-FE79B61FD6F5}" srcOrd="2" destOrd="0" presId="urn:microsoft.com/office/officeart/2005/8/layout/pyramid2"/>
    <dgm:cxn modelId="{E76B83BC-F343-4818-B0CF-4AA3AF032C07}" type="presParOf" srcId="{FB11DF40-1229-43DE-ACF8-1F74E7772512}" destId="{2B8984E6-FFE3-4508-A730-31D65AFA9B44}" srcOrd="3" destOrd="0" presId="urn:microsoft.com/office/officeart/2005/8/layout/pyramid2"/>
    <dgm:cxn modelId="{EDD22FE5-5A77-4AB6-BE4C-D754FDD0465B}" type="presParOf" srcId="{FB11DF40-1229-43DE-ACF8-1F74E7772512}" destId="{EFC64C66-17C9-483C-BF37-2DDA1E843703}" srcOrd="4" destOrd="0" presId="urn:microsoft.com/office/officeart/2005/8/layout/pyramid2"/>
    <dgm:cxn modelId="{295BF240-D2C0-4194-A8D3-0CAD53CAEC16}" type="presParOf" srcId="{FB11DF40-1229-43DE-ACF8-1F74E7772512}" destId="{492A867B-C43C-4032-A86E-48A09DEF1972}" srcOrd="5" destOrd="0" presId="urn:microsoft.com/office/officeart/2005/8/layout/pyramid2"/>
    <dgm:cxn modelId="{CF144975-1A2B-494D-BD5C-8599F503FEC1}" type="presParOf" srcId="{FB11DF40-1229-43DE-ACF8-1F74E7772512}" destId="{3EB8FAAB-5E26-42F8-A1D4-E1335EA6AE0F}" srcOrd="6" destOrd="0" presId="urn:microsoft.com/office/officeart/2005/8/layout/pyramid2"/>
    <dgm:cxn modelId="{9EF32BF8-FD11-469E-B77B-5A5F96A406E6}" type="presParOf" srcId="{FB11DF40-1229-43DE-ACF8-1F74E7772512}" destId="{ADBC5CCB-8D69-46F8-AE98-E811F696884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B3A1D0-1A91-45E3-84CA-8D612B801AB5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CE7D6C-D4E3-4852-95D7-0A23E3EFFD1C}">
      <dsp:nvSpPr>
        <dsp:cNvPr id="0" name=""/>
        <dsp:cNvSpPr/>
      </dsp:nvSpPr>
      <dsp:spPr>
        <a:xfrm>
          <a:off x="158998" y="1167912"/>
          <a:ext cx="1721643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28000" prstMaterial="matte"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Opakování</a:t>
          </a:r>
          <a:endParaRPr lang="cs-CZ" sz="2400" kern="1200" dirty="0"/>
        </a:p>
      </dsp:txBody>
      <dsp:txXfrm>
        <a:off x="238353" y="1247267"/>
        <a:ext cx="1562933" cy="1466890"/>
      </dsp:txXfrm>
    </dsp:sp>
    <dsp:sp modelId="{E21EF19F-EA89-41B3-BBAC-EE8F2F979AE3}">
      <dsp:nvSpPr>
        <dsp:cNvPr id="0" name=""/>
        <dsp:cNvSpPr/>
      </dsp:nvSpPr>
      <dsp:spPr>
        <a:xfrm>
          <a:off x="2009728" y="735852"/>
          <a:ext cx="2076543" cy="25922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  <a:sp3d extrusionH="28000" prstMaterial="matte"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Výklad</a:t>
          </a:r>
          <a:endParaRPr lang="cs-CZ" sz="2800" kern="1200" dirty="0"/>
        </a:p>
      </dsp:txBody>
      <dsp:txXfrm>
        <a:off x="2111096" y="837220"/>
        <a:ext cx="1873807" cy="2389559"/>
      </dsp:txXfrm>
    </dsp:sp>
    <dsp:sp modelId="{83BC7EDE-C27F-4161-B493-071B73BE0D34}">
      <dsp:nvSpPr>
        <dsp:cNvPr id="0" name=""/>
        <dsp:cNvSpPr/>
      </dsp:nvSpPr>
      <dsp:spPr>
        <a:xfrm>
          <a:off x="4373212" y="1219199"/>
          <a:ext cx="1721643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p3d extrusionH="28000" prstMaterial="matte"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Úlohy</a:t>
          </a:r>
          <a:endParaRPr lang="cs-CZ" sz="2400" kern="1200" dirty="0"/>
        </a:p>
      </dsp:txBody>
      <dsp:txXfrm>
        <a:off x="4452567" y="1298554"/>
        <a:ext cx="1562933" cy="1466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873F6E-EE36-4C09-9AFF-53314E2114A4}">
      <dsp:nvSpPr>
        <dsp:cNvPr id="0" name=""/>
        <dsp:cNvSpPr/>
      </dsp:nvSpPr>
      <dsp:spPr>
        <a:xfrm>
          <a:off x="1134983" y="0"/>
          <a:ext cx="4784724" cy="478472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6C985-CBBB-4674-B174-CED8B5AE4A77}">
      <dsp:nvSpPr>
        <dsp:cNvPr id="0" name=""/>
        <dsp:cNvSpPr/>
      </dsp:nvSpPr>
      <dsp:spPr>
        <a:xfrm>
          <a:off x="3527345" y="478939"/>
          <a:ext cx="3110071" cy="8504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Co je otáčivý účinek</a:t>
          </a:r>
          <a:endParaRPr lang="cs-CZ" sz="2600" kern="1200" dirty="0"/>
        </a:p>
      </dsp:txBody>
      <dsp:txXfrm>
        <a:off x="3568859" y="520453"/>
        <a:ext cx="3027043" cy="767382"/>
      </dsp:txXfrm>
    </dsp:sp>
    <dsp:sp modelId="{6712000A-A64B-43C2-97C1-FE79B61FD6F5}">
      <dsp:nvSpPr>
        <dsp:cNvPr id="0" name=""/>
        <dsp:cNvSpPr/>
      </dsp:nvSpPr>
      <dsp:spPr>
        <a:xfrm>
          <a:off x="3527345" y="1435651"/>
          <a:ext cx="3110071" cy="8504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Co je to páka</a:t>
          </a:r>
          <a:endParaRPr lang="cs-CZ" sz="2600" kern="1200" dirty="0"/>
        </a:p>
      </dsp:txBody>
      <dsp:txXfrm>
        <a:off x="3568859" y="1477165"/>
        <a:ext cx="3027043" cy="767382"/>
      </dsp:txXfrm>
    </dsp:sp>
    <dsp:sp modelId="{EFC64C66-17C9-483C-BF37-2DDA1E843703}">
      <dsp:nvSpPr>
        <dsp:cNvPr id="0" name=""/>
        <dsp:cNvSpPr/>
      </dsp:nvSpPr>
      <dsp:spPr>
        <a:xfrm>
          <a:off x="3527345" y="2392362"/>
          <a:ext cx="3110071" cy="8504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Jaké jsou druhy páky</a:t>
          </a:r>
          <a:endParaRPr lang="cs-CZ" sz="2600" kern="1200" dirty="0"/>
        </a:p>
      </dsp:txBody>
      <dsp:txXfrm>
        <a:off x="3568859" y="2433876"/>
        <a:ext cx="3027043" cy="767382"/>
      </dsp:txXfrm>
    </dsp:sp>
    <dsp:sp modelId="{3EB8FAAB-5E26-42F8-A1D4-E1335EA6AE0F}">
      <dsp:nvSpPr>
        <dsp:cNvPr id="0" name=""/>
        <dsp:cNvSpPr/>
      </dsp:nvSpPr>
      <dsp:spPr>
        <a:xfrm>
          <a:off x="3527345" y="3349073"/>
          <a:ext cx="3110071" cy="8504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Kde se využívá</a:t>
          </a:r>
          <a:endParaRPr lang="cs-CZ" sz="2600" kern="1200" dirty="0"/>
        </a:p>
      </dsp:txBody>
      <dsp:txXfrm>
        <a:off x="3568859" y="3390587"/>
        <a:ext cx="3027043" cy="7673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10D6006-659A-499B-B79D-075958C71A29}" type="datetimeFigureOut">
              <a:rPr lang="cs-CZ"/>
              <a:pPr>
                <a:defRPr/>
              </a:pPr>
              <a:t>2.10.2011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5E5E90-89C8-4EEE-B01D-8997328625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371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16D4757-53B4-475D-926D-189FD5FD265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857224" y="4000504"/>
            <a:ext cx="7772400" cy="903534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marR="9144" algn="l">
              <a:defRPr sz="3600" b="1" cap="none" spc="0" baseline="0">
                <a:ln/>
                <a:solidFill>
                  <a:schemeClr val="tx2">
                    <a:lumMod val="75000"/>
                  </a:schemeClr>
                </a:solidFill>
                <a:effectLst/>
              </a:defRPr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857224" y="5143512"/>
            <a:ext cx="7772400" cy="651504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altLang="ja-JP" smtClean="0"/>
              <a:t>Kliknutím lze upravit styl předlohy.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429652" y="3357562"/>
            <a:ext cx="214314" cy="214314"/>
          </a:xfrm>
          <a:prstGeom prst="rect">
            <a:avLst/>
          </a:prstGeom>
          <a:solidFill>
            <a:schemeClr val="bg2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Rectangle 17"/>
          <p:cNvSpPr/>
          <p:nvPr/>
        </p:nvSpPr>
        <p:spPr>
          <a:xfrm>
            <a:off x="7286644" y="2786058"/>
            <a:ext cx="214314" cy="21431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Rectangle 18"/>
          <p:cNvSpPr/>
          <p:nvPr/>
        </p:nvSpPr>
        <p:spPr>
          <a:xfrm>
            <a:off x="7286644" y="3357562"/>
            <a:ext cx="214314" cy="214314"/>
          </a:xfrm>
          <a:prstGeom prst="rect">
            <a:avLst/>
          </a:prstGeom>
          <a:solidFill>
            <a:schemeClr val="bg2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Rectangle 19"/>
          <p:cNvSpPr/>
          <p:nvPr/>
        </p:nvSpPr>
        <p:spPr>
          <a:xfrm>
            <a:off x="7572396" y="2786058"/>
            <a:ext cx="214314" cy="21431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Rectangle 20"/>
          <p:cNvSpPr/>
          <p:nvPr/>
        </p:nvSpPr>
        <p:spPr>
          <a:xfrm>
            <a:off x="7572396" y="3357562"/>
            <a:ext cx="214314" cy="214314"/>
          </a:xfrm>
          <a:prstGeom prst="rect">
            <a:avLst/>
          </a:prstGeom>
          <a:solidFill>
            <a:schemeClr val="bg2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Rectangle 21"/>
          <p:cNvSpPr/>
          <p:nvPr/>
        </p:nvSpPr>
        <p:spPr>
          <a:xfrm>
            <a:off x="7858148" y="2786058"/>
            <a:ext cx="214314" cy="21431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Rectangle 22"/>
          <p:cNvSpPr/>
          <p:nvPr/>
        </p:nvSpPr>
        <p:spPr>
          <a:xfrm>
            <a:off x="7858148" y="3357562"/>
            <a:ext cx="214314" cy="214314"/>
          </a:xfrm>
          <a:prstGeom prst="rect">
            <a:avLst/>
          </a:prstGeom>
          <a:solidFill>
            <a:schemeClr val="bg2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Rectangle 23"/>
          <p:cNvSpPr/>
          <p:nvPr/>
        </p:nvSpPr>
        <p:spPr>
          <a:xfrm>
            <a:off x="8429652" y="2786058"/>
            <a:ext cx="214314" cy="21431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Rectangle 24"/>
          <p:cNvSpPr/>
          <p:nvPr/>
        </p:nvSpPr>
        <p:spPr>
          <a:xfrm>
            <a:off x="8143900" y="3357562"/>
            <a:ext cx="214314" cy="214314"/>
          </a:xfrm>
          <a:prstGeom prst="rect">
            <a:avLst/>
          </a:prstGeom>
          <a:solidFill>
            <a:schemeClr val="bg2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Rectangle 25"/>
          <p:cNvSpPr/>
          <p:nvPr/>
        </p:nvSpPr>
        <p:spPr>
          <a:xfrm>
            <a:off x="8143900" y="2786058"/>
            <a:ext cx="214314" cy="21431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Rectangle 26"/>
          <p:cNvSpPr/>
          <p:nvPr/>
        </p:nvSpPr>
        <p:spPr>
          <a:xfrm>
            <a:off x="7572396" y="3071810"/>
            <a:ext cx="214314" cy="214314"/>
          </a:xfrm>
          <a:prstGeom prst="rect">
            <a:avLst/>
          </a:prstGeom>
          <a:solidFill>
            <a:schemeClr val="bg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Rectangle 29"/>
          <p:cNvSpPr/>
          <p:nvPr/>
        </p:nvSpPr>
        <p:spPr>
          <a:xfrm>
            <a:off x="7858148" y="3071810"/>
            <a:ext cx="214314" cy="214314"/>
          </a:xfrm>
          <a:prstGeom prst="rect">
            <a:avLst/>
          </a:prstGeom>
          <a:solidFill>
            <a:schemeClr val="bg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Rectangle 30"/>
          <p:cNvSpPr/>
          <p:nvPr/>
        </p:nvSpPr>
        <p:spPr>
          <a:xfrm>
            <a:off x="8429652" y="3071810"/>
            <a:ext cx="214314" cy="214314"/>
          </a:xfrm>
          <a:prstGeom prst="rect">
            <a:avLst/>
          </a:prstGeom>
          <a:solidFill>
            <a:schemeClr val="bg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Rectangle 32"/>
          <p:cNvSpPr/>
          <p:nvPr/>
        </p:nvSpPr>
        <p:spPr>
          <a:xfrm>
            <a:off x="8143900" y="3071810"/>
            <a:ext cx="214314" cy="214314"/>
          </a:xfrm>
          <a:prstGeom prst="rect">
            <a:avLst/>
          </a:prstGeom>
          <a:solidFill>
            <a:schemeClr val="bg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Rectangle 36"/>
          <p:cNvSpPr/>
          <p:nvPr/>
        </p:nvSpPr>
        <p:spPr>
          <a:xfrm>
            <a:off x="7286644" y="3071810"/>
            <a:ext cx="214314" cy="214314"/>
          </a:xfrm>
          <a:prstGeom prst="rect">
            <a:avLst/>
          </a:prstGeom>
          <a:solidFill>
            <a:schemeClr val="bg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55C9A1-610F-45FE-8A6D-CEAFBA5CD9F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4214818"/>
            <a:ext cx="5718048" cy="977486"/>
          </a:xfrm>
        </p:spPr>
        <p:txBody>
          <a:bodyPr lIns="82296" tIns="45720" bIns="0" anchor="t"/>
          <a:lstStyle>
            <a:lvl1pPr marL="374904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53C3A96-FED5-48D1-BF93-0CB5DE35DC4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366404"/>
            <a:ext cx="8156448" cy="777240"/>
          </a:xfrm>
        </p:spPr>
        <p:txBody>
          <a:bodyPr tIns="64008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>
              <a:buNone/>
              <a:defRPr sz="3800" b="1" cap="none" spc="0" baseline="0">
                <a:ln/>
                <a:solidFill>
                  <a:schemeClr val="tx2">
                    <a:lumMod val="75000"/>
                  </a:schemeClr>
                </a:solidFill>
                <a:effectLst/>
              </a:defRPr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714348" y="5277543"/>
            <a:ext cx="7500990" cy="158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0A6DA8E-DF94-454C-98BA-74FA0A59794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D93580-74A5-4B04-B9D0-92B67347E9E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974A834-B7CB-4C54-B253-46A5A185A0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2F1C984-32D7-435E-8155-C95AEB57950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2528878" cy="1162050"/>
          </a:xfrm>
        </p:spPr>
        <p:txBody>
          <a:bodyPr anchor="ctr"/>
          <a:lstStyle>
            <a:lvl1pPr algn="l">
              <a:buNone/>
              <a:defRPr sz="2000" b="0"/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28878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285728"/>
            <a:ext cx="5486400" cy="57213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04FCB3-6DE4-4A8A-8A03-C6E639A2B6F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>
          <a:xfrm>
            <a:off x="914400" y="4941829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4400" y="357166"/>
            <a:ext cx="6858048" cy="4286280"/>
          </a:xfrm>
          <a:noFill/>
          <a:ln w="12700">
            <a:noFill/>
          </a:ln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lang="cs-CZ" altLang="ja-JP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white">
          <a:xfrm>
            <a:off x="914400" y="5643578"/>
            <a:ext cx="6858000" cy="428628"/>
          </a:xfrm>
        </p:spPr>
        <p:txBody>
          <a:bodyPr>
            <a:normAutofit/>
          </a:bodyPr>
          <a:lstStyle>
            <a:lvl1pPr marL="27432" indent="0">
              <a:spcBef>
                <a:spcPts val="0"/>
              </a:spcBef>
              <a:buNone/>
              <a:defRPr sz="11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E8E92C-9C4D-403A-8A65-55F1EF80F2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B80024-7CE1-4B87-8FCE-1E47B6C584B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7152DAE-180A-4A79-81EE-4C7C47619A1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-1"/>
            <a:ext cx="214282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extLst/>
          </a:lstStyle>
          <a:p>
            <a:r>
              <a:rPr lang="cs-CZ" altLang="ja-JP" smtClean="0"/>
              <a:t>Kliknutím lze upravit styl.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571612"/>
            <a:ext cx="7772400" cy="4783948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cs-CZ" altLang="ja-JP" smtClean="0"/>
              <a:t>Kliknutím lze upravit styly předlohy textu.</a:t>
            </a:r>
          </a:p>
          <a:p>
            <a:pPr lvl="1"/>
            <a:r>
              <a:rPr lang="cs-CZ" altLang="ja-JP" smtClean="0"/>
              <a:t>Druhá úroveň</a:t>
            </a:r>
          </a:p>
          <a:p>
            <a:pPr lvl="2"/>
            <a:r>
              <a:rPr lang="cs-CZ" altLang="ja-JP" smtClean="0"/>
              <a:t>Třetí úroveň</a:t>
            </a:r>
          </a:p>
          <a:p>
            <a:pPr lvl="3"/>
            <a:r>
              <a:rPr lang="cs-CZ" altLang="ja-JP" smtClean="0"/>
              <a:t>Čtvrtá úroveň</a:t>
            </a:r>
          </a:p>
          <a:p>
            <a:pPr lvl="4"/>
            <a:r>
              <a:rPr lang="cs-CZ" altLang="ja-JP" smtClean="0"/>
              <a:t>Pátá úroveň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21461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21461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>
              <a:defRPr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21461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>
              <a:defRPr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4BD814D-C67D-4E78-BFF8-CC31CA869D6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cxnSp>
        <p:nvCxnSpPr>
          <p:cNvPr id="20" name="Straight Connector 19"/>
          <p:cNvCxnSpPr/>
          <p:nvPr/>
        </p:nvCxnSpPr>
        <p:spPr>
          <a:xfrm rot="5400000">
            <a:off x="-3293075" y="3429000"/>
            <a:ext cx="6858000" cy="1588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-3243408" y="3428230"/>
            <a:ext cx="6858000" cy="1588"/>
          </a:xfrm>
          <a:prstGeom prst="line">
            <a:avLst/>
          </a:prstGeom>
          <a:ln w="12700">
            <a:solidFill>
              <a:schemeClr val="bg2">
                <a:lumMod val="75000"/>
                <a:alpha val="5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-3185349" y="3428230"/>
            <a:ext cx="6858000" cy="1588"/>
          </a:xfrm>
          <a:prstGeom prst="line">
            <a:avLst/>
          </a:prstGeom>
          <a:ln w="3175">
            <a:solidFill>
              <a:schemeClr val="tx1">
                <a:alpha val="5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5699724" y="3428182"/>
            <a:ext cx="6858000" cy="1588"/>
          </a:xfrm>
          <a:prstGeom prst="line">
            <a:avLst/>
          </a:prstGeom>
          <a:ln w="28575">
            <a:solidFill>
              <a:schemeClr val="tx1">
                <a:alpha val="5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1" sz="4000" b="1" kern="1200" cap="none" spc="0" baseline="0">
          <a:ln/>
          <a:gradFill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</a:schemeClr>
              </a:gs>
              <a:gs pos="100000">
                <a:schemeClr val="tx2">
                  <a:lumMod val="25000"/>
                </a:schemeClr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accent2">
            <a:lumMod val="75000"/>
          </a:schemeClr>
        </a:buClr>
        <a:buSzPct val="85000"/>
        <a:buFont typeface="Wingdings 2" pitchFamily="18" charset="2"/>
        <a:buChar char="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>
            <a:lumMod val="60000"/>
            <a:lumOff val="40000"/>
          </a:schemeClr>
        </a:buClr>
        <a:buSzPct val="80000"/>
        <a:buFont typeface="Wingdings" pitchFamily="2" charset="2"/>
        <a:buChar char="l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>
            <a:lumMod val="40000"/>
            <a:lumOff val="60000"/>
          </a:schemeClr>
        </a:buClr>
        <a:buSzPct val="65000"/>
        <a:buFont typeface="Wingdings 2" pitchFamily="18" charset="2"/>
        <a:buChar char="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2">
            <a:lumMod val="20000"/>
            <a:lumOff val="80000"/>
          </a:schemeClr>
        </a:buClr>
        <a:buSzPct val="100000"/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2">
            <a:lumMod val="75000"/>
          </a:schemeClr>
        </a:buClr>
        <a:buSzPct val="50000"/>
        <a:buFont typeface="Wingding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5095443"/>
              </p:ext>
            </p:extLst>
          </p:nvPr>
        </p:nvGraphicFramePr>
        <p:xfrm>
          <a:off x="74613" y="14288"/>
          <a:ext cx="9091612" cy="681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Prezentace" r:id="rId3" imgW="4613024" imgH="3459364" progId="PowerPoint.Show.8">
                  <p:embed/>
                </p:oleObj>
              </mc:Choice>
              <mc:Fallback>
                <p:oleObj name="Prezentace" r:id="rId3" imgW="4613024" imgH="3459364" progId="PowerPoint.Show.8">
                  <p:embed/>
                  <p:pic>
                    <p:nvPicPr>
                      <p:cNvPr id="0" name="Zástupný symbol pro obsah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3" y="14288"/>
                        <a:ext cx="9091612" cy="681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772400" cy="1044728"/>
          </a:xfrm>
        </p:spPr>
        <p:txBody>
          <a:bodyPr/>
          <a:lstStyle/>
          <a:p>
            <a:pPr algn="ctr"/>
            <a:r>
              <a:rPr lang="cs-CZ" sz="7200" dirty="0" smtClean="0"/>
              <a:t>KLADKA</a:t>
            </a:r>
            <a:endParaRPr lang="cs-CZ" sz="7200" dirty="0"/>
          </a:p>
        </p:txBody>
      </p:sp>
      <p:pic>
        <p:nvPicPr>
          <p:cNvPr id="14339" name="Picture 3" descr="C:\Users\ZSTREBON\AppData\Local\Microsoft\Windows\Temporary Internet Files\Content.IE5\QXOMYNFP\MC9001979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374132"/>
            <a:ext cx="4130156" cy="309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65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1423996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38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59 -0.11818 C -0.30503 -0.15796 -0.30712 -0.19057 -0.28229 -0.21994 C -0.28038 -0.22572 -0.27344 -0.23636 -0.2691 -0.24006 C -0.26597 -0.2426 -0.25972 -0.24306 -0.25608 -0.24399 C -0.23212 -0.2426 -0.21545 -0.24283 -0.19427 -0.23867 C -0.18715 -0.23474 -0.17274 -0.22803 -0.17274 -0.2278 C -0.16632 -0.22086 -0.15851 -0.21809 -0.1526 -0.21046 C -0.14115 -0.19612 -0.13646 -0.1797 -0.12986 -0.16235 C -0.12795 -0.15102 -0.12483 -0.14177 -0.12274 -0.13044 C -0.12361 -0.09991 -0.11892 -0.0865 -0.13576 -0.06753 C -0.14115 -0.06776 -0.14635 -0.06684 -0.15139 -0.06869 C -0.15694 -0.07077 -0.1533 -0.07493 -0.15625 -0.07817 C -0.15868 -0.08095 -0.16667 -0.08742 -0.17049 -0.08881 C -0.17118 -0.09066 -0.1717 -0.09251 -0.17274 -0.09436 C -0.17413 -0.0969 -0.17743 -0.10222 -0.17743 -0.10199 C -0.17986 -0.11726 -0.18056 -0.14223 -0.17396 -0.15588 C -0.1625 -0.1797 -0.1316 -0.20306 -0.10868 -0.20791 C -0.10069 -0.21346 -0.09149 -0.21647 -0.08229 -0.21994 C -0.05764 -0.22919 -0.03611 -0.23451 -0.00972 -0.2359 C 0.00208 -0.2352 0.01319 -0.23474 0.02465 -0.23081 C 0.0401 -0.22503 0.06528 -0.20074 0.07587 -0.18664 C 0.07743 -0.18178 0.07934 -0.17738 0.0816 -0.17322 C 0.08403 -0.16443 0.08663 -0.15518 0.09132 -0.14778 C 0.09097 -0.13622 0.09184 -0.12442 0.09028 -0.11286 C 0.08993 -0.11147 0.08767 -0.1124 0.08663 -0.1117 C 0.08542 -0.11101 0.0842 -0.10962 0.08299 -0.10893 C 0.07639 -0.10477 0.06788 -0.1013 0.06042 -0.09945 C 0.05451 -0.09598 0.05382 -0.09667 0.04861 -0.10084 C 0.04618 -0.10477 0.04497 -0.10893 0.04253 -0.11286 C 0.0408 -0.12072 0.03628 -0.12697 0.03316 -0.13437 C 0.03212 -0.14246 0.02951 -0.14871 0.02847 -0.15703 C 0.02865 -0.16605 0.02847 -0.17484 0.02951 -0.18386 C 0.02986 -0.18733 0.03247 -0.1901 0.0342 -0.19311 C 0.03785 -0.19935 0.04809 -0.21346 0.05451 -0.21577 C 0.05712 -0.21832 0.05972 -0.22202 0.06285 -0.22387 C 0.06458 -0.22503 0.07674 -0.22873 0.0783 -0.22919 C 0.08837 -0.23613 0.09635 -0.24168 0.10816 -0.24399 C 0.12135 -0.25162 0.12396 -0.25093 0.14115 -0.25185 C 0.15816 -0.25116 0.17465 -0.2507 0.19115 -0.24931 C 0.20712 -0.24792 0.22049 -0.23705 0.23403 -0.22919 C 0.23976 -0.22595 0.2599 -0.21277 0.26406 -0.20791 C 0.2684 -0.20213 0.27257 -0.19612 0.27691 -0.19057 C 0.28733 -0.17738 0.29323 -0.1686 0.29601 -0.15171 C 0.29479 -0.12142 0.29878 -0.13321 0.28785 -0.11286 C 0.28646 -0.11078 0.28542 -0.10847 0.2842 -0.10615 C 0.28194 -0.10245 0.27587 -0.09667 0.27587 -0.09667 C 0.27344 -0.08927 0.26563 -0.08465 0.25903 -0.0821 C 0.25521 -0.08303 0.25104 -0.08326 0.24722 -0.08488 C 0.24288 -0.0865 0.23889 -0.09274 0.23524 -0.09552 C 0.22813 -0.10639 0.22726 -0.11864 0.22222 -0.13044 C 0.22274 -0.14871 0.22274 -0.16698 0.22344 -0.18502 C 0.22361 -0.18872 0.22604 -0.1938 0.22708 -0.19727 C 0.23368 -0.22017 0.23872 -0.2241 0.2533 -0.24006 C 0.25764 -0.24491 0.27569 -0.24723 0.28177 -0.24792 C 0.28837 -0.24746 0.29549 -0.24815 0.30208 -0.24653 C 0.31059 -0.24445 0.31667 -0.23728 0.32344 -0.23196 C 0.33507 -0.22271 0.34531 -0.21022 0.35434 -0.19727 C 0.35972 -0.18201 0.36302 -0.16675 0.36858 -0.15171 C 0.36944 -0.14015 0.36944 -0.13853 0.37101 -0.12905 C 0.37205 -0.12142 0.37465 -0.10615 0.37465 -0.10615 C 0.3724 -0.01827 0.38194 -0.02984 0.36024 0.01942 C 0.35729 0.02636 0.35608 0.03237 0.35069 0.03816 C 0.34306 0.05527 0.31736 0.0592 0.30208 0.06082 C 0.27049 0.06059 0.23924 0.06151 0.20799 0.05966 C 0.20208 0.0592 0.19688 0.05596 0.19115 0.05435 C 0.16667 0.04625 0.14184 0.0407 0.11736 0.03145 C 0.1092 0.02821 0.10295 0.02266 0.09497 0.01942 C 0.08924 0.01711 0.08299 0.01711 0.07691 0.01549 C 0.05278 0.00902 0.04705 0.00624 0.01875 0.00485 C -0.02865 -0.0007 -0.08299 -0.00347 -0.12986 0.01272 C -0.14271 0.01734 -0.15278 0.03191 -0.16545 0.03561 C -0.1691 0.03954 -0.1724 0.04301 -0.17743 0.04486 C -0.18368 0.0518 -0.18559 0.0592 -0.18941 0.06776 C -0.18906 0.08672 -0.19045 0.10615 -0.18819 0.12511 C -0.18767 0.13159 -0.18108 0.13529 -0.17882 0.14107 C -0.16319 0.179 -0.13472 0.2049 -0.1026 0.2241 C -0.08559 0.23427 -0.06076 0.23913 -0.04184 0.24422 C -0.03872 0.24514 -0.03559 0.24514 -0.03229 0.2456 C -0.02517 0.24653 -0.01094 0.24815 -0.01094 0.24838 C 0.01163 0.24722 0.0342 0.24722 0.05677 0.2456 C 0.06111 0.24514 0.07465 0.23867 0.07691 0.23751 C 0.0967 0.22849 0.11372 0.21554 0.13299 0.20675 C 0.14601 0.19218 0.16181 0.17923 0.17708 0.1679 C 0.18177 0.16096 0.18663 0.15842 0.19253 0.15194 C 0.21146 0.13066 0.19028 0.15379 0.20087 0.13853 C 0.20243 0.13598 0.20503 0.13436 0.20694 0.13182 C 0.20868 0.12904 0.20972 0.12534 0.21163 0.12234 C 0.21458 0.11216 0.21337 0.11725 0.2151 0.10777 C 0.21476 0.09528 0.21458 0.08279 0.21372 0.0703 C 0.21337 0.06568 0.20799 0.05828 0.20799 0.05851 C 0.20521 0.04903 0.19948 0.04093 0.19479 0.03284 C 0.19323 0.02729 0.1875 0.0222 0.18299 0.01942 C 0.1783 0.01179 0.17153 0.0074 0.16528 0.00185 C 0.14826 -0.01203 0.12934 -0.02752 0.10816 -0.02984 C 0.10087 -0.03284 0.09427 -0.03423 0.08663 -0.03539 C 0.07622 -0.03446 0.06615 -0.03377 0.05573 -0.03261 C 0.04844 -0.03169 0.0401 -0.02452 0.0342 -0.02059 C 0.02083 -0.01157 0.00851 0.00023 -0.0026 0.01272 C -0.00833 0.02867 -0.00035 0.00902 -0.01215 0.02613 C -0.01823 0.03515 -0.02639 0.05203 -0.03108 0.06244 C -0.0401 0.08117 -0.04236 0.1006 -0.04549 0.12118 C -0.0441 0.15795 -0.0467 0.16582 -0.0276 0.19195 C -0.02413 0.19681 -0.02101 0.20236 -0.0158 0.20536 C -0.00729 0.21022 0.00677 0.20999 0.01528 0.21068 C 0.0217 0.21045 0.02795 0.21022 0.0342 0.20953 C 0.04358 0.20837 0.04948 0.19218 0.05313 0.18386 C 0.05573 0.16975 0.05642 0.16003 0.05313 0.145 C 0.05208 0.13945 0.04809 0.13737 0.04497 0.13321 C 0.03715 0.12211 0.04392 0.12766 0.03663 0.12234 C 0.03472 0.11586 0.03125 0.11054 0.02587 0.10638 C 0.02344 0.10476 0.01875 0.10106 0.01875 0.10129 C 0.01215 0.10615 0.01406 0.11332 0.01163 0.12118 C 0.01302 0.13089 0.01007 0.13043 0.01406 0.13043 " pathEditMode="relative" rAng="0" ptsTypes="ffffffffffffffffffffffffffffffffffffffffffffffffffffffffffffffffffffffffffffffffffffffffffffffffffffffffffffffffA"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23" y="116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5400" dirty="0" smtClean="0"/>
              <a:t>Opakování</a:t>
            </a:r>
            <a:endParaRPr lang="cs-CZ" sz="5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9132523"/>
              </p:ext>
            </p:extLst>
          </p:nvPr>
        </p:nvGraphicFramePr>
        <p:xfrm>
          <a:off x="914400" y="1571625"/>
          <a:ext cx="7772400" cy="4784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095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8712968" cy="6696744"/>
          </a:xfrm>
        </p:spPr>
        <p:txBody>
          <a:bodyPr>
            <a:normAutofit/>
          </a:bodyPr>
          <a:lstStyle/>
          <a:p>
            <a:r>
              <a:rPr lang="cs-CZ" sz="4000" dirty="0"/>
              <a:t>k</a:t>
            </a:r>
            <a:r>
              <a:rPr lang="cs-CZ" sz="4000" dirty="0" smtClean="0"/>
              <a:t>ladka – kotouč s drážkou po </a:t>
            </a:r>
            <a:r>
              <a:rPr lang="cs-CZ" sz="4000" dirty="0" smtClean="0"/>
              <a:t>obvodu</a:t>
            </a:r>
          </a:p>
          <a:p>
            <a:pPr marL="6858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pro vložení lana</a:t>
            </a:r>
            <a:endParaRPr lang="cs-CZ" sz="4000" dirty="0"/>
          </a:p>
        </p:txBody>
      </p:sp>
      <p:pic>
        <p:nvPicPr>
          <p:cNvPr id="15363" name="Picture 3" descr="C:\Users\ZSTREBON\AppData\Local\Microsoft\Windows\Temporary Internet Files\Content.IE5\4ZR9VBDC\MP90039018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420888"/>
            <a:ext cx="5451073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48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16632"/>
            <a:ext cx="7772400" cy="1008112"/>
          </a:xfrm>
        </p:spPr>
        <p:txBody>
          <a:bodyPr/>
          <a:lstStyle/>
          <a:p>
            <a:pPr algn="ctr"/>
            <a:r>
              <a:rPr lang="cs-CZ" sz="5400" dirty="0" smtClean="0"/>
              <a:t>Druhy kladek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820472" cy="5805264"/>
          </a:xfrm>
        </p:spPr>
        <p:txBody>
          <a:bodyPr>
            <a:normAutofit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evná – zvedáme stejnou </a:t>
            </a:r>
            <a:r>
              <a:rPr lang="cs-CZ" sz="4000" dirty="0" smtClean="0"/>
              <a:t>silou</a:t>
            </a:r>
            <a:endParaRPr lang="cs-CZ" sz="4000" dirty="0" smtClean="0"/>
          </a:p>
          <a:p>
            <a:r>
              <a:rPr lang="cs-CZ" sz="4000" dirty="0" smtClean="0"/>
              <a:t>volná </a:t>
            </a:r>
            <a:r>
              <a:rPr lang="cs-CZ" sz="4000" dirty="0" smtClean="0"/>
              <a:t>– zvedáme silou </a:t>
            </a:r>
            <a:r>
              <a:rPr lang="cs-CZ" sz="4000" dirty="0" smtClean="0"/>
              <a:t>poloviční</a:t>
            </a:r>
            <a:endParaRPr lang="cs-CZ" sz="4000" dirty="0" smtClean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32764"/>
            <a:ext cx="3073634" cy="255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32764"/>
            <a:ext cx="2409987" cy="255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32764"/>
            <a:ext cx="2088232" cy="2557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8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892480" cy="5662864"/>
          </a:xfrm>
        </p:spPr>
        <p:txBody>
          <a:bodyPr/>
          <a:lstStyle/>
          <a:p>
            <a:r>
              <a:rPr lang="cs-CZ" sz="4000" dirty="0"/>
              <a:t>kladkostroj – využívá více kladek</a:t>
            </a:r>
          </a:p>
          <a:p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5624011" cy="3503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45690"/>
            <a:ext cx="2441426" cy="3906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11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7772400" cy="1165816"/>
          </a:xfrm>
        </p:spPr>
        <p:txBody>
          <a:bodyPr/>
          <a:lstStyle/>
          <a:p>
            <a:pPr algn="ctr"/>
            <a:r>
              <a:rPr lang="cs-CZ" sz="5400" dirty="0" smtClean="0"/>
              <a:t>Užití kladky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579296" cy="5472608"/>
          </a:xfrm>
        </p:spPr>
        <p:txBody>
          <a:bodyPr>
            <a:normAutofit/>
          </a:bodyPr>
          <a:lstStyle/>
          <a:p>
            <a:r>
              <a:rPr lang="cs-CZ" sz="4000" dirty="0" smtClean="0"/>
              <a:t> jeřáb</a:t>
            </a:r>
            <a:endParaRPr lang="cs-CZ" sz="4000" dirty="0"/>
          </a:p>
          <a:p>
            <a:r>
              <a:rPr lang="cs-CZ" sz="4000" dirty="0" smtClean="0"/>
              <a:t> stavby</a:t>
            </a:r>
          </a:p>
          <a:p>
            <a:r>
              <a:rPr lang="cs-CZ" sz="4000" dirty="0" smtClean="0"/>
              <a:t> posilovací stroje</a:t>
            </a:r>
            <a:endParaRPr lang="cs-CZ" sz="4000" dirty="0"/>
          </a:p>
        </p:txBody>
      </p:sp>
      <p:pic>
        <p:nvPicPr>
          <p:cNvPr id="16386" name="Picture 2" descr="C:\Users\ZSTREBON\AppData\Local\Microsoft\Windows\Temporary Internet Files\Content.IE5\QXOMYNFP\MP9004065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3016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ZSTREBON\AppData\Local\Microsoft\Windows\Temporary Internet Files\Content.IE5\QXOMYNFP\MC9002156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573017"/>
            <a:ext cx="1512168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424595"/>
            <a:ext cx="3352788" cy="2240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37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936104"/>
          </a:xfrm>
        </p:spPr>
        <p:txBody>
          <a:bodyPr/>
          <a:lstStyle/>
          <a:p>
            <a:pPr algn="ctr"/>
            <a:r>
              <a:rPr lang="cs-CZ" sz="5400" dirty="0" smtClean="0"/>
              <a:t>Otázky 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558924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Co je to kladka </a:t>
            </a:r>
            <a:r>
              <a:rPr lang="cs-CZ" sz="4000" dirty="0" smtClean="0"/>
              <a:t>?</a:t>
            </a:r>
          </a:p>
          <a:p>
            <a:pPr marL="68580" indent="0">
              <a:buNone/>
            </a:pPr>
            <a:r>
              <a:rPr lang="cs-CZ" sz="4000" i="1" dirty="0" smtClean="0">
                <a:solidFill>
                  <a:srgbClr val="FFC000"/>
                </a:solidFill>
              </a:rPr>
              <a:t>Kotouč s drážkou po obvodu pro vložení lana.</a:t>
            </a:r>
            <a:endParaRPr lang="cs-CZ" sz="4000" i="1" dirty="0" smtClean="0">
              <a:solidFill>
                <a:srgbClr val="FFC000"/>
              </a:solidFill>
            </a:endParaRPr>
          </a:p>
          <a:p>
            <a:r>
              <a:rPr lang="cs-CZ" sz="4000" dirty="0" smtClean="0"/>
              <a:t>Jaké znáš druhy </a:t>
            </a:r>
            <a:r>
              <a:rPr lang="cs-CZ" sz="4000" dirty="0" smtClean="0"/>
              <a:t>?</a:t>
            </a:r>
          </a:p>
          <a:p>
            <a:pPr marL="68580" indent="0">
              <a:buNone/>
            </a:pPr>
            <a:r>
              <a:rPr lang="cs-CZ" sz="4000" i="1" dirty="0" smtClean="0">
                <a:solidFill>
                  <a:srgbClr val="FFC000"/>
                </a:solidFill>
              </a:rPr>
              <a:t>Pevná, volná, kladkostroj.</a:t>
            </a:r>
            <a:endParaRPr lang="cs-CZ" sz="4000" i="1" dirty="0" smtClean="0">
              <a:solidFill>
                <a:srgbClr val="FFC000"/>
              </a:solidFill>
            </a:endParaRPr>
          </a:p>
          <a:p>
            <a:r>
              <a:rPr lang="cs-CZ" sz="4000" dirty="0" smtClean="0"/>
              <a:t>Kde se kladka používá </a:t>
            </a:r>
            <a:r>
              <a:rPr lang="cs-CZ" sz="4000" dirty="0" smtClean="0"/>
              <a:t>?</a:t>
            </a:r>
          </a:p>
          <a:p>
            <a:pPr marL="68580" indent="0">
              <a:buNone/>
            </a:pPr>
            <a:r>
              <a:rPr lang="cs-CZ" sz="4000" i="1" dirty="0" smtClean="0">
                <a:solidFill>
                  <a:srgbClr val="FFC000"/>
                </a:solidFill>
              </a:rPr>
              <a:t>Zvedání břemen, jeřáby, posilovací stroje, kuše, luk apod.</a:t>
            </a:r>
            <a:endParaRPr lang="cs-CZ" sz="40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0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435280" cy="494278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000" dirty="0" smtClean="0">
                <a:hlinkClick r:id="rId2"/>
              </a:rPr>
              <a:t>www.office.microsoft.com</a:t>
            </a:r>
            <a:endParaRPr lang="cs-CZ" sz="2000" dirty="0" smtClean="0"/>
          </a:p>
          <a:p>
            <a:pPr marL="68580" indent="0">
              <a:buNone/>
            </a:pPr>
            <a:endParaRPr lang="cs-CZ" sz="2000" dirty="0"/>
          </a:p>
          <a:p>
            <a:pPr marL="68580" indent="0">
              <a:buNone/>
            </a:pPr>
            <a:r>
              <a:rPr lang="en-US" sz="2000" dirty="0"/>
              <a:t>Fitness. In </a:t>
            </a:r>
            <a:r>
              <a:rPr lang="en-US" sz="2000" i="1" dirty="0"/>
              <a:t>Wikipedia : the free encyclopedia</a:t>
            </a:r>
            <a:r>
              <a:rPr lang="en-US" sz="2000" dirty="0"/>
              <a:t> [online]. St. Petersburg (Florida) : Wikipedia Foundation, 8. 8. 2005, last modified on 23. 7. 2011 [cit. 2011-10-02]. </a:t>
            </a:r>
            <a:r>
              <a:rPr lang="en-US" sz="2000" dirty="0" err="1"/>
              <a:t>Dostupné</a:t>
            </a:r>
            <a:r>
              <a:rPr lang="en-US" sz="2000" dirty="0"/>
              <a:t> z WWW: &lt;http://cs.wikipedia.org/wiki/Fitness</a:t>
            </a:r>
            <a:r>
              <a:rPr lang="en-US" sz="2000" dirty="0" smtClean="0"/>
              <a:t>&gt;.</a:t>
            </a:r>
            <a:endParaRPr lang="cs-CZ" sz="2000" dirty="0" smtClean="0"/>
          </a:p>
          <a:p>
            <a:pPr marL="68580" indent="0">
              <a:buNone/>
            </a:pPr>
            <a:endParaRPr lang="cs-CZ" sz="2000" dirty="0"/>
          </a:p>
          <a:p>
            <a:pPr marL="68580" indent="0">
              <a:buNone/>
            </a:pPr>
            <a:r>
              <a:rPr lang="cs-CZ" sz="2000" dirty="0"/>
              <a:t>Kladka. In </a:t>
            </a:r>
            <a:r>
              <a:rPr lang="cs-CZ" sz="2000" i="1" dirty="0" err="1"/>
              <a:t>Wikipedia</a:t>
            </a:r>
            <a:r>
              <a:rPr lang="cs-CZ" sz="2000" i="1" dirty="0"/>
              <a:t> 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St. </a:t>
            </a:r>
            <a:r>
              <a:rPr lang="cs-CZ" sz="2000" dirty="0" err="1"/>
              <a:t>Petersburg</a:t>
            </a:r>
            <a:r>
              <a:rPr lang="cs-CZ" sz="2000" dirty="0"/>
              <a:t> (Florida) : </a:t>
            </a:r>
            <a:r>
              <a:rPr lang="cs-CZ" sz="2000" dirty="0" err="1"/>
              <a:t>Wikipedia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12. 6. 2003, last </a:t>
            </a:r>
            <a:r>
              <a:rPr lang="cs-CZ" sz="2000" dirty="0" err="1"/>
              <a:t>modified</a:t>
            </a:r>
            <a:r>
              <a:rPr lang="cs-CZ" sz="2000" dirty="0"/>
              <a:t> on 26. 6. 2011 [cit. 2011-10-02]. Dostupné z WWW: &lt;http://cs.wikipedia.org/wiki/Kladka</a:t>
            </a:r>
            <a:r>
              <a:rPr lang="cs-CZ" sz="2000" dirty="0" smtClean="0"/>
              <a:t>&gt;.</a:t>
            </a:r>
          </a:p>
          <a:p>
            <a:pPr marL="68580" indent="0">
              <a:buNone/>
            </a:pPr>
            <a:endParaRPr lang="cs-CZ" sz="2000" dirty="0"/>
          </a:p>
          <a:p>
            <a:pPr marL="68580" indent="0">
              <a:buNone/>
            </a:pPr>
            <a:r>
              <a:rPr lang="cs-CZ" sz="2000" i="1" dirty="0"/>
              <a:t>Www.techmania.cz : Fyzika v pozadí</a:t>
            </a:r>
            <a:r>
              <a:rPr lang="cs-CZ" sz="2000" dirty="0"/>
              <a:t> [online]. 2008. 2008 [cit. 2011-10-02]. </a:t>
            </a:r>
            <a:r>
              <a:rPr lang="cs-CZ" sz="2000" dirty="0" err="1"/>
              <a:t>Edutorium</a:t>
            </a:r>
            <a:r>
              <a:rPr lang="cs-CZ" sz="2000" dirty="0"/>
              <a:t>. Dostupné z WWW: &lt;techmania.cz&gt;.</a:t>
            </a:r>
          </a:p>
        </p:txBody>
      </p:sp>
    </p:spTree>
    <p:extLst>
      <p:ext uri="{BB962C8B-B14F-4D97-AF65-F5344CB8AC3E}">
        <p14:creationId xmlns:p14="http://schemas.microsoft.com/office/powerpoint/2010/main" val="14685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wilight">
  <a:themeElements>
    <a:clrScheme name="Twilight">
      <a:dk1>
        <a:sysClr val="windowText" lastClr="000000"/>
      </a:dk1>
      <a:lt1>
        <a:sysClr val="window" lastClr="FFFFFF"/>
      </a:lt1>
      <a:dk2>
        <a:srgbClr val="461455"/>
      </a:dk2>
      <a:lt2>
        <a:srgbClr val="FFFFD2"/>
      </a:lt2>
      <a:accent1>
        <a:srgbClr val="B94B2D"/>
      </a:accent1>
      <a:accent2>
        <a:srgbClr val="B95F91"/>
      </a:accent2>
      <a:accent3>
        <a:srgbClr val="C8AF3C"/>
      </a:accent3>
      <a:accent4>
        <a:srgbClr val="78AA64"/>
      </a:accent4>
      <a:accent5>
        <a:srgbClr val="8264AA"/>
      </a:accent5>
      <a:accent6>
        <a:srgbClr val="D29B46"/>
      </a:accent6>
      <a:hlink>
        <a:srgbClr val="0000FF"/>
      </a:hlink>
      <a:folHlink>
        <a:srgbClr val="800080"/>
      </a:folHlink>
    </a:clrScheme>
    <a:fontScheme name="Twilight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wiligh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0" t="100000" r="5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0" t="100000" r="50000" b="10000"/>
          </a:path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0000"/>
                <a:satMod val="200000"/>
              </a:schemeClr>
            </a:duotone>
          </a:blip>
          <a:tile tx="0" ty="0" sx="120000" sy="12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stmívání</Template>
  <TotalTime>295</TotalTime>
  <Words>123</Words>
  <Application>Microsoft Office PowerPoint</Application>
  <PresentationFormat>Předvádění na obrazovce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Twilight</vt:lpstr>
      <vt:lpstr>Prezentace aplikace Microsoft PowerPoint 97–2003</vt:lpstr>
      <vt:lpstr>Prezentace aplikace PowerPoint</vt:lpstr>
      <vt:lpstr>KLADKA</vt:lpstr>
      <vt:lpstr>Obsah hodiny</vt:lpstr>
      <vt:lpstr>Opakování</vt:lpstr>
      <vt:lpstr>Prezentace aplikace PowerPoint</vt:lpstr>
      <vt:lpstr>Druhy kladek</vt:lpstr>
      <vt:lpstr>Prezentace aplikace PowerPoint</vt:lpstr>
      <vt:lpstr>Užití kladky</vt:lpstr>
      <vt:lpstr>Otázky </vt:lpstr>
      <vt:lpstr>Zdroj obrázků: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ZSTREBON</cp:lastModifiedBy>
  <cp:revision>32</cp:revision>
  <dcterms:created xsi:type="dcterms:W3CDTF">2010-10-19T08:27:42Z</dcterms:created>
  <dcterms:modified xsi:type="dcterms:W3CDTF">2011-10-02T07:52:32Z</dcterms:modified>
</cp:coreProperties>
</file>