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5" r:id="rId2"/>
    <p:sldId id="257" r:id="rId3"/>
    <p:sldId id="258" r:id="rId4"/>
    <p:sldId id="261" r:id="rId5"/>
    <p:sldId id="263" r:id="rId6"/>
    <p:sldId id="264" r:id="rId7"/>
    <p:sldId id="259" r:id="rId8"/>
    <p:sldId id="262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9601C9-BB23-4DA4-89B6-FEC87B3B5F01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2ED0D2-C17D-4B87-8E8B-2E9E53B5B6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16328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Nejdříve žáci samostatně určují, pak po kliknutí nabíhá</a:t>
            </a:r>
            <a:r>
              <a:rPr lang="cs-CZ" baseline="0" dirty="0" smtClean="0"/>
              <a:t> klíč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2ED0D2-C17D-4B87-8E8B-2E9E53B5B671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64060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Nejdříve žáci určují pak po kliknutí správné řešení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2ED0D2-C17D-4B87-8E8B-2E9E53B5B671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04885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53DDD-DAEE-4CB6-A232-2E277D4CFF68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BFCE1-FC03-4907-B641-8F6C67A705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66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53DDD-DAEE-4CB6-A232-2E277D4CFF68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BFCE1-FC03-4907-B641-8F6C67A705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91225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53DDD-DAEE-4CB6-A232-2E277D4CFF68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BFCE1-FC03-4907-B641-8F6C67A705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73291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53DDD-DAEE-4CB6-A232-2E277D4CFF68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BFCE1-FC03-4907-B641-8F6C67A705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79860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53DDD-DAEE-4CB6-A232-2E277D4CFF68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BFCE1-FC03-4907-B641-8F6C67A705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11204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53DDD-DAEE-4CB6-A232-2E277D4CFF68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BFCE1-FC03-4907-B641-8F6C67A705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0617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53DDD-DAEE-4CB6-A232-2E277D4CFF68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BFCE1-FC03-4907-B641-8F6C67A705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14322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53DDD-DAEE-4CB6-A232-2E277D4CFF68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BFCE1-FC03-4907-B641-8F6C67A705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79711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53DDD-DAEE-4CB6-A232-2E277D4CFF68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BFCE1-FC03-4907-B641-8F6C67A705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22785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53DDD-DAEE-4CB6-A232-2E277D4CFF68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BFCE1-FC03-4907-B641-8F6C67A705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80022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53DDD-DAEE-4CB6-A232-2E277D4CFF68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7BFCE1-FC03-4907-B641-8F6C67A705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88516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353DDD-DAEE-4CB6-A232-2E277D4CFF68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7BFCE1-FC03-4907-B641-8F6C67A705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19251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81441790"/>
              </p:ext>
            </p:extLst>
          </p:nvPr>
        </p:nvGraphicFramePr>
        <p:xfrm>
          <a:off x="1665288" y="2414588"/>
          <a:ext cx="5813425" cy="3174999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Alena Dohnalová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VY_32_Inovace_3214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Podstatná jména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Skloňování podstatných jmen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Český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jazyk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 literatura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4.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shrnutí učiva o podstatných jménech. O určování  základních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mluvnických kategoriích.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Skloňuje slova. Uvědomuje si gramaticky správné tvary.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Určuje základní mluvnické kategorie.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142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34042993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Podstatná jména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1696" y="162710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Názvy:  </a:t>
            </a:r>
            <a:r>
              <a:rPr lang="cs-CZ" sz="4000" dirty="0" smtClean="0">
                <a:solidFill>
                  <a:srgbClr val="0070C0"/>
                </a:solidFill>
              </a:rPr>
              <a:t>osob</a:t>
            </a:r>
            <a:r>
              <a:rPr lang="cs-CZ" dirty="0" smtClean="0"/>
              <a:t> -	žena, muž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    </a:t>
            </a:r>
            <a:r>
              <a:rPr lang="cs-CZ" sz="3600" dirty="0" smtClean="0">
                <a:solidFill>
                  <a:srgbClr val="00B050"/>
                </a:solidFill>
              </a:rPr>
              <a:t>zvířat</a:t>
            </a:r>
            <a:r>
              <a:rPr lang="cs-CZ" dirty="0" smtClean="0"/>
              <a:t> -    pes, koza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    </a:t>
            </a:r>
            <a:r>
              <a:rPr lang="cs-CZ" sz="3600" dirty="0" smtClean="0">
                <a:solidFill>
                  <a:srgbClr val="FFC000"/>
                </a:solidFill>
              </a:rPr>
              <a:t>věcí</a:t>
            </a:r>
            <a:r>
              <a:rPr lang="cs-CZ" dirty="0" smtClean="0"/>
              <a:t> -       stůl, zámek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    </a:t>
            </a:r>
            <a:r>
              <a:rPr lang="cs-CZ" sz="3600" dirty="0" smtClean="0">
                <a:solidFill>
                  <a:srgbClr val="FF0000"/>
                </a:solidFill>
              </a:rPr>
              <a:t>vlastností</a:t>
            </a:r>
            <a:r>
              <a:rPr lang="cs-CZ" dirty="0" smtClean="0"/>
              <a:t> – rychlost, úzkost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    </a:t>
            </a:r>
            <a:r>
              <a:rPr lang="cs-CZ" sz="3600" dirty="0" smtClean="0">
                <a:solidFill>
                  <a:srgbClr val="7030A0"/>
                </a:solidFill>
              </a:rPr>
              <a:t>dějů</a:t>
            </a:r>
            <a:r>
              <a:rPr lang="cs-CZ" dirty="0" smtClean="0"/>
              <a:t> -      utíkání, povídání	   </a:t>
            </a:r>
            <a:endParaRPr lang="cs-CZ" dirty="0"/>
          </a:p>
        </p:txBody>
      </p:sp>
      <p:pic>
        <p:nvPicPr>
          <p:cNvPr id="1026" name="Picture 2" descr="C:\Users\ZSTREBON\AppData\Local\Microsoft\Windows\Temporary Internet Files\Content.IE5\RDQBEDW7\MP90043956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4420" y="1590889"/>
            <a:ext cx="1018020" cy="1524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STREBON\AppData\Local\Microsoft\Windows\Temporary Internet Files\Content.IE5\NO0E91R2\MP90044480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590888"/>
            <a:ext cx="1157864" cy="1519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STREBON\AppData\Local\Microsoft\Windows\Temporary Internet Files\Content.IE5\R25CWB1Q\MP90034147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9925" y="3717032"/>
            <a:ext cx="1828800" cy="1304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ZSTREBON\AppData\Local\Microsoft\Windows\Temporary Internet Files\Content.IE5\NO0E91R2\MP90041174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498283"/>
            <a:ext cx="1062980" cy="1593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ZSTREBON\AppData\Local\Microsoft\Windows\Temporary Internet Files\Content.IE5\36XQL0ZU\MC90039845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231348"/>
            <a:ext cx="1837030" cy="921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ZSTREBON\AppData\Local\Microsoft\Windows\Temporary Internet Files\Content.IE5\36XQL0ZU\MP90044486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4322" y="5120910"/>
            <a:ext cx="1479612" cy="1142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513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25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75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500"/>
                            </p:stCondLst>
                            <p:childTnLst>
                              <p:par>
                                <p:cTn id="33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9250"/>
                            </p:stCondLst>
                            <p:childTnLst>
                              <p:par>
                                <p:cTn id="39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1000"/>
                            </p:stCondLst>
                            <p:childTnLst>
                              <p:par>
                                <p:cTn id="45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2750"/>
                            </p:stCondLst>
                            <p:childTnLst>
                              <p:par>
                                <p:cTn id="51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4500"/>
                            </p:stCondLst>
                            <p:childTnLst>
                              <p:par>
                                <p:cTn id="57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6250"/>
                            </p:stCondLst>
                            <p:childTnLst>
                              <p:par>
                                <p:cTn id="63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8000"/>
                            </p:stCondLst>
                            <p:childTnLst>
                              <p:par>
                                <p:cTn id="69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7030A0"/>
                </a:solidFill>
              </a:rPr>
              <a:t>Rozdělujeme je podle rodů</a:t>
            </a:r>
            <a:endParaRPr lang="cs-CZ" sz="5400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Mužský životný     </a:t>
            </a:r>
            <a:r>
              <a:rPr lang="cs-CZ" dirty="0" smtClean="0"/>
              <a:t>(ten) muž	(ti) muži</a:t>
            </a:r>
          </a:p>
          <a:p>
            <a:r>
              <a:rPr lang="cs-CZ" dirty="0" smtClean="0">
                <a:solidFill>
                  <a:schemeClr val="accent5"/>
                </a:solidFill>
              </a:rPr>
              <a:t>Mužský neživotný </a:t>
            </a:r>
            <a:r>
              <a:rPr lang="cs-CZ" dirty="0" smtClean="0"/>
              <a:t>(ten)stůl	(ty) stoly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Ženský </a:t>
            </a:r>
            <a:r>
              <a:rPr lang="cs-CZ" dirty="0" smtClean="0"/>
              <a:t>                    (ta) žena	(ty) ženy</a:t>
            </a:r>
          </a:p>
          <a:p>
            <a:r>
              <a:rPr lang="cs-CZ" dirty="0" smtClean="0">
                <a:solidFill>
                  <a:srgbClr val="FFC000"/>
                </a:solidFill>
              </a:rPr>
              <a:t>Střední	</a:t>
            </a:r>
            <a:r>
              <a:rPr lang="cs-CZ" dirty="0" smtClean="0"/>
              <a:t>	       (to) zvíře	(ta) zvířata	</a:t>
            </a:r>
            <a:endParaRPr lang="cs-CZ" dirty="0"/>
          </a:p>
        </p:txBody>
      </p:sp>
      <p:pic>
        <p:nvPicPr>
          <p:cNvPr id="2050" name="Picture 2" descr="C:\Program Files\Microsoft Office\MEDIA\CAGCAT10\j028190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2654" y="4656082"/>
            <a:ext cx="1575799" cy="1489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ZSTREBON\AppData\Local\Microsoft\Windows\Temporary Internet Files\Content.IE5\KKVR5WPS\MC9004447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7789" y="4608867"/>
            <a:ext cx="1223336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ZSTREBON\AppData\Local\Microsoft\Windows\Temporary Internet Files\Content.IE5\36XQL0ZU\MC90036165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347474"/>
            <a:ext cx="1452982" cy="1822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ree"/>
          <p:cNvSpPr>
            <a:spLocks noEditPoints="1" noChangeArrowheads="1"/>
          </p:cNvSpPr>
          <p:nvPr/>
        </p:nvSpPr>
        <p:spPr bwMode="auto">
          <a:xfrm>
            <a:off x="2843808" y="4656081"/>
            <a:ext cx="1017662" cy="1403929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9087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16" presetClass="entr" presetSubtype="2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16" presetClass="entr" presetSubtype="2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16" presetClass="entr" presetSubtype="2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5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5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5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Urči rod a číslo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1556792"/>
            <a:ext cx="303468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b="1" dirty="0" smtClean="0">
                <a:solidFill>
                  <a:srgbClr val="FF0000"/>
                </a:solidFill>
              </a:rPr>
              <a:t>strom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	</a:t>
            </a:r>
            <a:r>
              <a:rPr lang="cs-CZ" b="1" dirty="0" smtClean="0">
                <a:solidFill>
                  <a:srgbClr val="FF0000"/>
                </a:solidFill>
              </a:rPr>
              <a:t>krabička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	</a:t>
            </a:r>
            <a:r>
              <a:rPr lang="cs-CZ" b="1" dirty="0" smtClean="0">
                <a:solidFill>
                  <a:srgbClr val="FF0000"/>
                </a:solidFill>
              </a:rPr>
              <a:t>utíkání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	</a:t>
            </a:r>
            <a:r>
              <a:rPr lang="cs-CZ" b="1" dirty="0" smtClean="0">
                <a:solidFill>
                  <a:srgbClr val="FF0000"/>
                </a:solidFill>
              </a:rPr>
              <a:t>dívky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	</a:t>
            </a:r>
            <a:r>
              <a:rPr lang="cs-CZ" b="1" dirty="0" smtClean="0">
                <a:solidFill>
                  <a:srgbClr val="FF0000"/>
                </a:solidFill>
              </a:rPr>
              <a:t>kočky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	</a:t>
            </a:r>
            <a:r>
              <a:rPr lang="cs-CZ" b="1" dirty="0" smtClean="0">
                <a:solidFill>
                  <a:srgbClr val="FF0000"/>
                </a:solidFill>
              </a:rPr>
              <a:t>pes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	</a:t>
            </a:r>
            <a:r>
              <a:rPr lang="cs-CZ" b="1" dirty="0" smtClean="0">
                <a:solidFill>
                  <a:srgbClr val="FF0000"/>
                </a:solidFill>
              </a:rPr>
              <a:t>dítě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851920" y="1556792"/>
            <a:ext cx="468052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r. mužský, než	 č. jednotné</a:t>
            </a:r>
          </a:p>
          <a:p>
            <a:pPr marL="0" indent="0">
              <a:buNone/>
            </a:pPr>
            <a:r>
              <a:rPr lang="cs-CZ" dirty="0" smtClean="0"/>
              <a:t>r. ženský 	            č. jednotné</a:t>
            </a:r>
          </a:p>
          <a:p>
            <a:pPr marL="0" indent="0">
              <a:buNone/>
            </a:pPr>
            <a:r>
              <a:rPr lang="cs-CZ" dirty="0" smtClean="0"/>
              <a:t>r. </a:t>
            </a:r>
            <a:r>
              <a:rPr lang="cs-CZ" dirty="0"/>
              <a:t>s</a:t>
            </a:r>
            <a:r>
              <a:rPr lang="cs-CZ" dirty="0" smtClean="0"/>
              <a:t>třední		 č. jednotné</a:t>
            </a:r>
          </a:p>
          <a:p>
            <a:pPr marL="0" indent="0">
              <a:buNone/>
            </a:pPr>
            <a:r>
              <a:rPr lang="cs-CZ" dirty="0" smtClean="0"/>
              <a:t>r. ženský	            č. množné</a:t>
            </a:r>
          </a:p>
          <a:p>
            <a:pPr marL="0" indent="0">
              <a:buNone/>
            </a:pPr>
            <a:r>
              <a:rPr lang="cs-CZ" dirty="0" smtClean="0"/>
              <a:t>r. ženský	            č. množné</a:t>
            </a:r>
          </a:p>
          <a:p>
            <a:pPr marL="0" indent="0">
              <a:buNone/>
            </a:pPr>
            <a:r>
              <a:rPr lang="cs-CZ" dirty="0" smtClean="0"/>
              <a:t>r. mužský, živ.	 č. jednotné</a:t>
            </a:r>
          </a:p>
          <a:p>
            <a:pPr marL="0" indent="0">
              <a:buNone/>
            </a:pPr>
            <a:r>
              <a:rPr lang="cs-CZ" dirty="0" smtClean="0"/>
              <a:t>r. střední	            č. jednotné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9465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rgbClr val="FFC000"/>
                </a:solidFill>
              </a:rPr>
              <a:t>Skloňují se podle pádů</a:t>
            </a:r>
            <a:endParaRPr lang="cs-CZ" sz="4800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330824" cy="4525963"/>
          </a:xfrm>
        </p:spPr>
        <p:txBody>
          <a:bodyPr>
            <a:noAutofit/>
          </a:bodyPr>
          <a:lstStyle/>
          <a:p>
            <a:r>
              <a:rPr lang="cs-CZ" sz="3200" dirty="0" smtClean="0"/>
              <a:t>1.p. 	  </a:t>
            </a:r>
            <a:r>
              <a:rPr lang="cs-CZ" sz="3200" dirty="0" smtClean="0">
                <a:solidFill>
                  <a:srgbClr val="00B050"/>
                </a:solidFill>
              </a:rPr>
              <a:t>Kdo, co</a:t>
            </a:r>
          </a:p>
          <a:p>
            <a:r>
              <a:rPr lang="cs-CZ" sz="3200" dirty="0" smtClean="0"/>
              <a:t>2.p.(bez)  </a:t>
            </a:r>
            <a:r>
              <a:rPr lang="cs-CZ" sz="3200" dirty="0" smtClean="0">
                <a:solidFill>
                  <a:srgbClr val="00B050"/>
                </a:solidFill>
              </a:rPr>
              <a:t>Koho, čeho</a:t>
            </a:r>
          </a:p>
          <a:p>
            <a:r>
              <a:rPr lang="cs-CZ" sz="3200" dirty="0" smtClean="0"/>
              <a:t>3.p. (k)     </a:t>
            </a:r>
            <a:r>
              <a:rPr lang="cs-CZ" sz="3200" dirty="0" smtClean="0">
                <a:solidFill>
                  <a:srgbClr val="00B050"/>
                </a:solidFill>
              </a:rPr>
              <a:t>Komu, čemu </a:t>
            </a:r>
          </a:p>
          <a:p>
            <a:r>
              <a:rPr lang="cs-CZ" sz="3200" dirty="0" smtClean="0"/>
              <a:t>4.p. (pro) </a:t>
            </a:r>
            <a:r>
              <a:rPr lang="cs-CZ" sz="3200" dirty="0" smtClean="0">
                <a:solidFill>
                  <a:srgbClr val="00B050"/>
                </a:solidFill>
              </a:rPr>
              <a:t>Koho, co</a:t>
            </a:r>
          </a:p>
          <a:p>
            <a:r>
              <a:rPr lang="cs-CZ" sz="3200" dirty="0" smtClean="0"/>
              <a:t>5.p.           </a:t>
            </a:r>
            <a:r>
              <a:rPr lang="cs-CZ" sz="3200" dirty="0" smtClean="0">
                <a:solidFill>
                  <a:srgbClr val="00B050"/>
                </a:solidFill>
              </a:rPr>
              <a:t>Voláme</a:t>
            </a:r>
          </a:p>
          <a:p>
            <a:r>
              <a:rPr lang="cs-CZ" sz="3200" dirty="0" smtClean="0"/>
              <a:t>6.p. (o)     </a:t>
            </a:r>
            <a:r>
              <a:rPr lang="cs-CZ" sz="3200" dirty="0" smtClean="0">
                <a:solidFill>
                  <a:srgbClr val="00B050"/>
                </a:solidFill>
              </a:rPr>
              <a:t>Kom, čem</a:t>
            </a:r>
          </a:p>
          <a:p>
            <a:r>
              <a:rPr lang="cs-CZ" sz="3200" dirty="0" smtClean="0"/>
              <a:t>7.p. (s)      </a:t>
            </a:r>
            <a:r>
              <a:rPr lang="cs-CZ" sz="3200" dirty="0" smtClean="0">
                <a:solidFill>
                  <a:srgbClr val="00B050"/>
                </a:solidFill>
              </a:rPr>
              <a:t>Kým, čím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>
                <a:solidFill>
                  <a:srgbClr val="FF0000"/>
                </a:solidFill>
              </a:rPr>
              <a:t>ž</a:t>
            </a:r>
            <a:r>
              <a:rPr lang="cs-CZ" sz="3200" b="1" dirty="0" smtClean="0">
                <a:solidFill>
                  <a:srgbClr val="FF0000"/>
                </a:solidFill>
              </a:rPr>
              <a:t>ena</a:t>
            </a:r>
          </a:p>
          <a:p>
            <a:pPr marL="0" indent="0">
              <a:buNone/>
            </a:pPr>
            <a:r>
              <a:rPr lang="cs-CZ" sz="3200" b="1" dirty="0">
                <a:solidFill>
                  <a:srgbClr val="FF0000"/>
                </a:solidFill>
              </a:rPr>
              <a:t>ž</a:t>
            </a:r>
            <a:r>
              <a:rPr lang="cs-CZ" sz="3200" b="1" dirty="0" smtClean="0">
                <a:solidFill>
                  <a:srgbClr val="FF0000"/>
                </a:solidFill>
              </a:rPr>
              <a:t>eny</a:t>
            </a:r>
          </a:p>
          <a:p>
            <a:pPr marL="0" indent="0">
              <a:buNone/>
            </a:pPr>
            <a:r>
              <a:rPr lang="cs-CZ" sz="3200" b="1" dirty="0">
                <a:solidFill>
                  <a:srgbClr val="FF0000"/>
                </a:solidFill>
              </a:rPr>
              <a:t>ž</a:t>
            </a:r>
            <a:r>
              <a:rPr lang="cs-CZ" sz="3200" b="1" dirty="0" smtClean="0">
                <a:solidFill>
                  <a:srgbClr val="FF0000"/>
                </a:solidFill>
              </a:rPr>
              <a:t>eně</a:t>
            </a:r>
          </a:p>
          <a:p>
            <a:pPr marL="0" indent="0">
              <a:buNone/>
            </a:pPr>
            <a:r>
              <a:rPr lang="cs-CZ" sz="3200" b="1" dirty="0">
                <a:solidFill>
                  <a:srgbClr val="FF0000"/>
                </a:solidFill>
              </a:rPr>
              <a:t>ž</a:t>
            </a:r>
            <a:r>
              <a:rPr lang="cs-CZ" sz="3200" b="1" dirty="0" smtClean="0">
                <a:solidFill>
                  <a:srgbClr val="FF0000"/>
                </a:solidFill>
              </a:rPr>
              <a:t>enu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ženo!</a:t>
            </a:r>
          </a:p>
          <a:p>
            <a:pPr marL="0" indent="0">
              <a:buNone/>
            </a:pPr>
            <a:r>
              <a:rPr lang="cs-CZ" sz="3200" b="1" dirty="0">
                <a:solidFill>
                  <a:srgbClr val="FF0000"/>
                </a:solidFill>
              </a:rPr>
              <a:t>ž</a:t>
            </a:r>
            <a:r>
              <a:rPr lang="cs-CZ" sz="3200" b="1" dirty="0" smtClean="0">
                <a:solidFill>
                  <a:srgbClr val="FF0000"/>
                </a:solidFill>
              </a:rPr>
              <a:t>eně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ženou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09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000"/>
                            </p:stCondLst>
                            <p:childTnLst>
                              <p:par>
                                <p:cTn id="58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2750"/>
                            </p:stCondLst>
                            <p:childTnLst>
                              <p:par>
                                <p:cTn id="64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4500"/>
                            </p:stCondLst>
                            <p:childTnLst>
                              <p:par>
                                <p:cTn id="70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6250"/>
                            </p:stCondLst>
                            <p:childTnLst>
                              <p:par>
                                <p:cTn id="76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8000"/>
                            </p:stCondLst>
                            <p:childTnLst>
                              <p:par>
                                <p:cTn id="82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9750"/>
                            </p:stCondLst>
                            <p:childTnLst>
                              <p:par>
                                <p:cTn id="88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11500"/>
                            </p:stCondLst>
                            <p:childTnLst>
                              <p:par>
                                <p:cTn id="94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Urči pády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sz="3200" dirty="0" smtClean="0"/>
              <a:t>ke</a:t>
            </a:r>
            <a:r>
              <a:rPr lang="cs-CZ" dirty="0" smtClean="0"/>
              <a:t> </a:t>
            </a:r>
            <a:r>
              <a:rPr lang="cs-CZ" sz="3200" dirty="0" smtClean="0"/>
              <a:t>koštěti</a:t>
            </a:r>
          </a:p>
          <a:p>
            <a:pPr marL="0" indent="0">
              <a:buNone/>
            </a:pPr>
            <a:r>
              <a:rPr lang="cs-CZ" sz="3200" dirty="0"/>
              <a:t>	</a:t>
            </a:r>
            <a:r>
              <a:rPr lang="cs-CZ" sz="3200" dirty="0" smtClean="0"/>
              <a:t>bez vlasů</a:t>
            </a:r>
          </a:p>
          <a:p>
            <a:pPr marL="0" indent="0">
              <a:buNone/>
            </a:pPr>
            <a:r>
              <a:rPr lang="cs-CZ" sz="3200" dirty="0"/>
              <a:t>	</a:t>
            </a:r>
            <a:r>
              <a:rPr lang="cs-CZ" sz="3200" dirty="0" smtClean="0"/>
              <a:t>s tatínkem</a:t>
            </a:r>
          </a:p>
          <a:p>
            <a:pPr marL="0" indent="0">
              <a:buNone/>
            </a:pPr>
            <a:r>
              <a:rPr lang="cs-CZ" sz="3200" dirty="0"/>
              <a:t>	</a:t>
            </a:r>
            <a:r>
              <a:rPr lang="cs-CZ" sz="3200" dirty="0" smtClean="0"/>
              <a:t>pro školu</a:t>
            </a:r>
          </a:p>
          <a:p>
            <a:pPr marL="0" indent="0">
              <a:buNone/>
            </a:pPr>
            <a:r>
              <a:rPr lang="cs-CZ" sz="3200" dirty="0"/>
              <a:t>	</a:t>
            </a:r>
            <a:r>
              <a:rPr lang="cs-CZ" sz="3200" dirty="0" smtClean="0"/>
              <a:t>ve městě</a:t>
            </a:r>
          </a:p>
          <a:p>
            <a:pPr marL="0" indent="0">
              <a:buNone/>
            </a:pPr>
            <a:r>
              <a:rPr lang="cs-CZ" sz="3200" dirty="0"/>
              <a:t>	</a:t>
            </a:r>
            <a:r>
              <a:rPr lang="cs-CZ" sz="3200" dirty="0" smtClean="0"/>
              <a:t>Jano!</a:t>
            </a:r>
          </a:p>
          <a:p>
            <a:pPr marL="0" indent="0">
              <a:buNone/>
            </a:pPr>
            <a:r>
              <a:rPr lang="cs-CZ" sz="3200" dirty="0"/>
              <a:t>	</a:t>
            </a:r>
            <a:r>
              <a:rPr lang="cs-CZ" sz="3200" dirty="0" smtClean="0"/>
              <a:t>stůl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3200" b="1" dirty="0" smtClean="0">
                <a:solidFill>
                  <a:srgbClr val="7030A0"/>
                </a:solidFill>
              </a:rPr>
              <a:t>3. </a:t>
            </a:r>
            <a:r>
              <a:rPr lang="cs-CZ" sz="3200" b="1" dirty="0">
                <a:solidFill>
                  <a:srgbClr val="7030A0"/>
                </a:solidFill>
              </a:rPr>
              <a:t>p</a:t>
            </a:r>
            <a:r>
              <a:rPr lang="cs-CZ" sz="3200" b="1" dirty="0" smtClean="0">
                <a:solidFill>
                  <a:srgbClr val="7030A0"/>
                </a:solidFill>
              </a:rPr>
              <a:t>ád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rgbClr val="7030A0"/>
                </a:solidFill>
              </a:rPr>
              <a:t>2. pád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rgbClr val="7030A0"/>
                </a:solidFill>
              </a:rPr>
              <a:t>7. pád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rgbClr val="7030A0"/>
                </a:solidFill>
              </a:rPr>
              <a:t>4. pád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rgbClr val="7030A0"/>
                </a:solidFill>
              </a:rPr>
              <a:t>6. pád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rgbClr val="7030A0"/>
                </a:solidFill>
              </a:rPr>
              <a:t>5. pád</a:t>
            </a:r>
          </a:p>
          <a:p>
            <a:pPr marL="0" indent="0">
              <a:buNone/>
            </a:pPr>
            <a:r>
              <a:rPr lang="cs-CZ" sz="3200" b="1" dirty="0">
                <a:solidFill>
                  <a:srgbClr val="7030A0"/>
                </a:solidFill>
              </a:rPr>
              <a:t>1</a:t>
            </a:r>
            <a:r>
              <a:rPr lang="cs-CZ" sz="3200" b="1" dirty="0" smtClean="0">
                <a:solidFill>
                  <a:srgbClr val="7030A0"/>
                </a:solidFill>
              </a:rPr>
              <a:t>. pád</a:t>
            </a:r>
            <a:endParaRPr lang="cs-CZ" sz="3200" b="1" dirty="0">
              <a:solidFill>
                <a:srgbClr val="7030A0"/>
              </a:solidFill>
            </a:endParaRPr>
          </a:p>
        </p:txBody>
      </p:sp>
      <p:pic>
        <p:nvPicPr>
          <p:cNvPr id="3074" name="Picture 2" descr="C:\Users\ZSTREBON\AppData\Local\Microsoft\Windows\Temporary Internet Files\Content.IE5\R25CWB1Q\MC9004280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653136"/>
            <a:ext cx="2098675" cy="127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8122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500"/>
                            </p:stCondLst>
                            <p:childTnLst>
                              <p:par>
                                <p:cTn id="33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8000"/>
                            </p:stCondLst>
                            <p:childTnLst>
                              <p:par>
                                <p:cTn id="39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9500"/>
                            </p:stCondLst>
                            <p:childTnLst>
                              <p:par>
                                <p:cTn id="45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00B050"/>
                </a:solidFill>
              </a:rPr>
              <a:t>Vzory</a:t>
            </a:r>
            <a:endParaRPr lang="cs-CZ" sz="6000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r>
              <a:rPr lang="cs-CZ" sz="4000" dirty="0" smtClean="0">
                <a:solidFill>
                  <a:srgbClr val="0070C0"/>
                </a:solidFill>
              </a:rPr>
              <a:t>Mužské</a:t>
            </a:r>
            <a:r>
              <a:rPr lang="cs-CZ" sz="4000" dirty="0" smtClean="0"/>
              <a:t>: pán, hrad, muž, stroj, </a:t>
            </a:r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                 předseda, soudce</a:t>
            </a:r>
          </a:p>
          <a:p>
            <a:pPr marL="0" indent="0">
              <a:buNone/>
            </a:pPr>
            <a:endParaRPr lang="cs-CZ" sz="4000" dirty="0" smtClean="0"/>
          </a:p>
          <a:p>
            <a:r>
              <a:rPr lang="cs-CZ" sz="4000" dirty="0" smtClean="0">
                <a:solidFill>
                  <a:srgbClr val="FF0000"/>
                </a:solidFill>
              </a:rPr>
              <a:t>Ženské</a:t>
            </a:r>
            <a:r>
              <a:rPr lang="cs-CZ" sz="4000" dirty="0" smtClean="0"/>
              <a:t>: žena, růže, píseň, kost</a:t>
            </a:r>
          </a:p>
          <a:p>
            <a:endParaRPr lang="cs-CZ" sz="4000" dirty="0"/>
          </a:p>
          <a:p>
            <a:r>
              <a:rPr lang="cs-CZ" sz="4000" dirty="0" smtClean="0">
                <a:solidFill>
                  <a:srgbClr val="FFC000"/>
                </a:solidFill>
              </a:rPr>
              <a:t>Střední</a:t>
            </a:r>
            <a:r>
              <a:rPr lang="cs-CZ" sz="4000" dirty="0" smtClean="0"/>
              <a:t>: město, moře, kuře, stavení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68798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7030A0"/>
                </a:solidFill>
              </a:rPr>
              <a:t>Urči vzory</a:t>
            </a:r>
            <a:endParaRPr lang="cs-CZ" sz="5400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sedmikráska</a:t>
            </a:r>
          </a:p>
          <a:p>
            <a:pPr marL="0" indent="0">
              <a:buNone/>
            </a:pPr>
            <a:r>
              <a:rPr lang="cs-CZ" dirty="0" smtClean="0"/>
              <a:t>	sedlo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kominík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kotě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radost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cukroví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práce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>
                <a:solidFill>
                  <a:srgbClr val="7030A0"/>
                </a:solidFill>
              </a:rPr>
              <a:t>ž</a:t>
            </a:r>
            <a:r>
              <a:rPr lang="cs-CZ" b="1" dirty="0" smtClean="0">
                <a:solidFill>
                  <a:srgbClr val="7030A0"/>
                </a:solidFill>
              </a:rPr>
              <a:t>ena</a:t>
            </a:r>
          </a:p>
          <a:p>
            <a:pPr marL="0" indent="0">
              <a:buNone/>
            </a:pPr>
            <a:r>
              <a:rPr lang="cs-CZ" b="1" dirty="0">
                <a:solidFill>
                  <a:srgbClr val="7030A0"/>
                </a:solidFill>
              </a:rPr>
              <a:t>m</a:t>
            </a:r>
            <a:r>
              <a:rPr lang="cs-CZ" b="1" dirty="0" smtClean="0">
                <a:solidFill>
                  <a:srgbClr val="7030A0"/>
                </a:solidFill>
              </a:rPr>
              <a:t>ěsto</a:t>
            </a:r>
          </a:p>
          <a:p>
            <a:pPr marL="0" indent="0">
              <a:buNone/>
            </a:pPr>
            <a:r>
              <a:rPr lang="cs-CZ" b="1" dirty="0">
                <a:solidFill>
                  <a:srgbClr val="7030A0"/>
                </a:solidFill>
              </a:rPr>
              <a:t>p</a:t>
            </a:r>
            <a:r>
              <a:rPr lang="cs-CZ" b="1" dirty="0" smtClean="0">
                <a:solidFill>
                  <a:srgbClr val="7030A0"/>
                </a:solidFill>
              </a:rPr>
              <a:t>án</a:t>
            </a:r>
          </a:p>
          <a:p>
            <a:pPr marL="0" indent="0">
              <a:buNone/>
            </a:pPr>
            <a:r>
              <a:rPr lang="cs-CZ" b="1" dirty="0">
                <a:solidFill>
                  <a:srgbClr val="7030A0"/>
                </a:solidFill>
              </a:rPr>
              <a:t>k</a:t>
            </a:r>
            <a:r>
              <a:rPr lang="cs-CZ" b="1" dirty="0" smtClean="0">
                <a:solidFill>
                  <a:srgbClr val="7030A0"/>
                </a:solidFill>
              </a:rPr>
              <a:t>uře</a:t>
            </a:r>
          </a:p>
          <a:p>
            <a:pPr marL="0" indent="0">
              <a:buNone/>
            </a:pPr>
            <a:r>
              <a:rPr lang="cs-CZ" b="1" dirty="0">
                <a:solidFill>
                  <a:srgbClr val="7030A0"/>
                </a:solidFill>
              </a:rPr>
              <a:t>k</a:t>
            </a:r>
            <a:r>
              <a:rPr lang="cs-CZ" b="1" dirty="0" smtClean="0">
                <a:solidFill>
                  <a:srgbClr val="7030A0"/>
                </a:solidFill>
              </a:rPr>
              <a:t>ost</a:t>
            </a:r>
          </a:p>
          <a:p>
            <a:pPr marL="0" indent="0">
              <a:buNone/>
            </a:pPr>
            <a:r>
              <a:rPr lang="cs-CZ" b="1" dirty="0">
                <a:solidFill>
                  <a:srgbClr val="7030A0"/>
                </a:solidFill>
              </a:rPr>
              <a:t>s</a:t>
            </a:r>
            <a:r>
              <a:rPr lang="cs-CZ" b="1" dirty="0" smtClean="0">
                <a:solidFill>
                  <a:srgbClr val="7030A0"/>
                </a:solidFill>
              </a:rPr>
              <a:t>tavení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7030A0"/>
                </a:solidFill>
              </a:rPr>
              <a:t>růže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 descr="C:\Users\ZSTREBON\AppData\Local\Microsoft\Windows\Temporary Internet Files\Content.IE5\R25CWB1Q\MC9004280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212976"/>
            <a:ext cx="2417490" cy="1473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0171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762872" cy="4525963"/>
          </a:xfrm>
        </p:spPr>
        <p:txBody>
          <a:bodyPr/>
          <a:lstStyle/>
          <a:p>
            <a:r>
              <a:rPr lang="cs-CZ" dirty="0" smtClean="0"/>
              <a:t>Archiv autora</a:t>
            </a:r>
          </a:p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9138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218</TotalTime>
  <Words>199</Words>
  <Application>Microsoft Office PowerPoint</Application>
  <PresentationFormat>Předvádění na obrazovce (4:3)</PresentationFormat>
  <Paragraphs>113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Podstatná jména</vt:lpstr>
      <vt:lpstr>Rozdělujeme je podle rodů</vt:lpstr>
      <vt:lpstr>Urči rod a číslo</vt:lpstr>
      <vt:lpstr>Skloňují se podle pádů</vt:lpstr>
      <vt:lpstr>Urči pády</vt:lpstr>
      <vt:lpstr>Vzory</vt:lpstr>
      <vt:lpstr>Urči vzory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ZSTREBON</dc:creator>
  <cp:lastModifiedBy>ZSTREBON</cp:lastModifiedBy>
  <cp:revision>28</cp:revision>
  <dcterms:created xsi:type="dcterms:W3CDTF">2012-03-24T09:37:21Z</dcterms:created>
  <dcterms:modified xsi:type="dcterms:W3CDTF">2012-03-28T17:19:39Z</dcterms:modified>
</cp:coreProperties>
</file>