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19F9BF-803F-4B53-A270-94F8C9D738C3}" type="datetimeFigureOut">
              <a:rPr lang="cs-CZ" smtClean="0"/>
              <a:t>27.3.2012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CB5451-4D4F-4156-AB84-74A4B68FE5A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645179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19F9BF-803F-4B53-A270-94F8C9D738C3}" type="datetimeFigureOut">
              <a:rPr lang="cs-CZ" smtClean="0"/>
              <a:t>27.3.2012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CB5451-4D4F-4156-AB84-74A4B68FE5A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51498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19F9BF-803F-4B53-A270-94F8C9D738C3}" type="datetimeFigureOut">
              <a:rPr lang="cs-CZ" smtClean="0"/>
              <a:t>27.3.2012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CB5451-4D4F-4156-AB84-74A4B68FE5A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752851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19F9BF-803F-4B53-A270-94F8C9D738C3}" type="datetimeFigureOut">
              <a:rPr lang="cs-CZ" smtClean="0"/>
              <a:t>27.3.2012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CB5451-4D4F-4156-AB84-74A4B68FE5A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321821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19F9BF-803F-4B53-A270-94F8C9D738C3}" type="datetimeFigureOut">
              <a:rPr lang="cs-CZ" smtClean="0"/>
              <a:t>27.3.2012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CB5451-4D4F-4156-AB84-74A4B68FE5A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205061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19F9BF-803F-4B53-A270-94F8C9D738C3}" type="datetimeFigureOut">
              <a:rPr lang="cs-CZ" smtClean="0"/>
              <a:t>27.3.2012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CB5451-4D4F-4156-AB84-74A4B68FE5A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215516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19F9BF-803F-4B53-A270-94F8C9D738C3}" type="datetimeFigureOut">
              <a:rPr lang="cs-CZ" smtClean="0"/>
              <a:t>27.3.2012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CB5451-4D4F-4156-AB84-74A4B68FE5A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744112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19F9BF-803F-4B53-A270-94F8C9D738C3}" type="datetimeFigureOut">
              <a:rPr lang="cs-CZ" smtClean="0"/>
              <a:t>27.3.2012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CB5451-4D4F-4156-AB84-74A4B68FE5A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891840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19F9BF-803F-4B53-A270-94F8C9D738C3}" type="datetimeFigureOut">
              <a:rPr lang="cs-CZ" smtClean="0"/>
              <a:t>27.3.2012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CB5451-4D4F-4156-AB84-74A4B68FE5A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813303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19F9BF-803F-4B53-A270-94F8C9D738C3}" type="datetimeFigureOut">
              <a:rPr lang="cs-CZ" smtClean="0"/>
              <a:t>27.3.2012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CB5451-4D4F-4156-AB84-74A4B68FE5A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493940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19F9BF-803F-4B53-A270-94F8C9D738C3}" type="datetimeFigureOut">
              <a:rPr lang="cs-CZ" smtClean="0"/>
              <a:t>27.3.2012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CB5451-4D4F-4156-AB84-74A4B68FE5A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488389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19F9BF-803F-4B53-A270-94F8C9D738C3}" type="datetimeFigureOut">
              <a:rPr lang="cs-CZ" smtClean="0"/>
              <a:t>27.3.2012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CB5451-4D4F-4156-AB84-74A4B68FE5A0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655034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://www.office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620713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55827681"/>
              </p:ext>
            </p:extLst>
          </p:nvPr>
        </p:nvGraphicFramePr>
        <p:xfrm>
          <a:off x="1665288" y="2414588"/>
          <a:ext cx="5813425" cy="3174999"/>
        </p:xfrm>
        <a:graphic>
          <a:graphicData uri="http://schemas.openxmlformats.org/drawingml/2006/table">
            <a:tbl>
              <a:tblPr/>
              <a:tblGrid>
                <a:gridCol w="1360487"/>
                <a:gridCol w="4452938"/>
              </a:tblGrid>
              <a:tr h="182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Škola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ZŠ Třeboň, Sokolská 296, 379 01 Třeboň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Autor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Mgr. Alena Dohnalová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Číslo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VY_32_Inovace_3251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Název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Složené slovní úlohy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Téma hodiny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Jednoduché i složené slovní úlohy</a:t>
                      </a: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Předmět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Matematika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29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Ročník/y/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3.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87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Anotace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Materiál obsahuje úkoly , kde se procvičují složené slovní úlohy z praktického života.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3175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Očekávaný výstup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Řeší jednoduché i složené slovní úlohy, provádí jejich zápis. Provádí jednoduché početní operace </a:t>
                      </a:r>
                      <a:r>
                        <a:rPr kumimoji="0" lang="cs-CZ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s přirozenými čísly.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1424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Druh učebního materiálu</a:t>
                      </a:r>
                      <a:endParaRPr kumimoji="0" lang="cs-CZ" sz="1200" b="0" i="0" u="none" strike="noStrike" cap="none" normalizeH="0" baseline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181C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Prezentace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10181C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44450" marR="4445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69707567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Složené slovní úlohy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556792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Na parkovišti bylo 54 aut. Motorek přijelo o 20 méně než aut. Kolik bylo na parkovišti celkem aut a motorek?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1026" name="Picture 2" descr="C:\Program Files\Microsoft Office\MEDIA\CAGCAT10\j0212957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3190938"/>
            <a:ext cx="3515216" cy="22071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ZSTREBON\AppData\Local\Microsoft\Windows\Temporary Internet Files\Content.IE5\36XQL0ZU\MC90019184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22870" y="3212976"/>
            <a:ext cx="3528392" cy="25699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356308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grpId="0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75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30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003232" cy="648072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rgbClr val="7030A0"/>
                </a:solidFill>
              </a:rPr>
              <a:t>Řešení:</a:t>
            </a:r>
            <a:endParaRPr lang="cs-CZ" dirty="0">
              <a:solidFill>
                <a:srgbClr val="7030A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68760"/>
            <a:ext cx="8219256" cy="518457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>
                <a:solidFill>
                  <a:srgbClr val="FF0000"/>
                </a:solidFill>
              </a:rPr>
              <a:t>aut</a:t>
            </a:r>
            <a:r>
              <a:rPr lang="cs-CZ" dirty="0" smtClean="0"/>
              <a:t>………………….</a:t>
            </a:r>
            <a:r>
              <a:rPr lang="cs-CZ" dirty="0" smtClean="0">
                <a:solidFill>
                  <a:srgbClr val="FF0000"/>
                </a:solidFill>
              </a:rPr>
              <a:t>54</a:t>
            </a:r>
          </a:p>
          <a:p>
            <a:pPr marL="0" indent="0">
              <a:buNone/>
            </a:pPr>
            <a:r>
              <a:rPr lang="cs-CZ" dirty="0" smtClean="0">
                <a:solidFill>
                  <a:srgbClr val="0070C0"/>
                </a:solidFill>
              </a:rPr>
              <a:t>motorek</a:t>
            </a:r>
            <a:r>
              <a:rPr lang="cs-CZ" dirty="0" smtClean="0"/>
              <a:t>……...</a:t>
            </a:r>
            <a:r>
              <a:rPr lang="cs-CZ" dirty="0" smtClean="0">
                <a:solidFill>
                  <a:srgbClr val="0070C0"/>
                </a:solidFill>
              </a:rPr>
              <a:t>o 20 </a:t>
            </a:r>
            <a:r>
              <a:rPr lang="cs-CZ" dirty="0" smtClean="0"/>
              <a:t>méně</a:t>
            </a:r>
          </a:p>
          <a:p>
            <a:pPr marL="0" indent="0">
              <a:buNone/>
            </a:pPr>
            <a:r>
              <a:rPr lang="cs-CZ" dirty="0">
                <a:solidFill>
                  <a:srgbClr val="FF0000"/>
                </a:solidFill>
              </a:rPr>
              <a:t>m</a:t>
            </a:r>
            <a:r>
              <a:rPr lang="cs-CZ" dirty="0" smtClean="0">
                <a:solidFill>
                  <a:srgbClr val="FF0000"/>
                </a:solidFill>
              </a:rPr>
              <a:t>otorek</a:t>
            </a:r>
            <a:r>
              <a:rPr lang="cs-CZ" dirty="0" smtClean="0"/>
              <a:t>…………  ?</a:t>
            </a:r>
          </a:p>
          <a:p>
            <a:pPr marL="0" indent="0">
              <a:buNone/>
            </a:pPr>
            <a:r>
              <a:rPr lang="cs-CZ" u="sng" dirty="0">
                <a:solidFill>
                  <a:srgbClr val="00B050"/>
                </a:solidFill>
              </a:rPr>
              <a:t>c</a:t>
            </a:r>
            <a:r>
              <a:rPr lang="cs-CZ" u="sng" dirty="0" smtClean="0">
                <a:solidFill>
                  <a:srgbClr val="00B050"/>
                </a:solidFill>
              </a:rPr>
              <a:t>elkem</a:t>
            </a:r>
            <a:r>
              <a:rPr lang="cs-CZ" u="sng" dirty="0" smtClean="0"/>
              <a:t>……………  ?</a:t>
            </a:r>
            <a:endParaRPr lang="cs-CZ" dirty="0" smtClean="0"/>
          </a:p>
          <a:p>
            <a:pPr marL="0" indent="0">
              <a:buNone/>
            </a:pPr>
            <a:r>
              <a:rPr lang="cs-CZ" dirty="0">
                <a:solidFill>
                  <a:srgbClr val="FF0000"/>
                </a:solidFill>
              </a:rPr>
              <a:t>m</a:t>
            </a:r>
            <a:r>
              <a:rPr lang="cs-CZ" dirty="0" smtClean="0">
                <a:solidFill>
                  <a:srgbClr val="FF0000"/>
                </a:solidFill>
              </a:rPr>
              <a:t>otorek           </a:t>
            </a:r>
            <a:r>
              <a:rPr lang="cs-CZ" dirty="0" smtClean="0"/>
              <a:t> 54 – 20 = </a:t>
            </a:r>
            <a:r>
              <a:rPr lang="cs-CZ" dirty="0" smtClean="0">
                <a:solidFill>
                  <a:srgbClr val="FF0000"/>
                </a:solidFill>
              </a:rPr>
              <a:t>34</a:t>
            </a:r>
          </a:p>
          <a:p>
            <a:pPr marL="0" indent="0">
              <a:buNone/>
            </a:pPr>
            <a:r>
              <a:rPr lang="cs-CZ" dirty="0">
                <a:solidFill>
                  <a:srgbClr val="00B050"/>
                </a:solidFill>
              </a:rPr>
              <a:t>c</a:t>
            </a:r>
            <a:r>
              <a:rPr lang="cs-CZ" dirty="0" smtClean="0">
                <a:solidFill>
                  <a:srgbClr val="00B050"/>
                </a:solidFill>
              </a:rPr>
              <a:t>elkem</a:t>
            </a:r>
            <a:r>
              <a:rPr lang="cs-CZ" dirty="0" smtClean="0"/>
              <a:t>               54 + 34 = </a:t>
            </a:r>
            <a:r>
              <a:rPr lang="cs-CZ" dirty="0" smtClean="0">
                <a:solidFill>
                  <a:srgbClr val="00B050"/>
                </a:solidFill>
              </a:rPr>
              <a:t>88</a:t>
            </a:r>
          </a:p>
          <a:p>
            <a:pPr marL="0" indent="0">
              <a:buNone/>
            </a:pPr>
            <a:r>
              <a:rPr lang="cs-CZ" dirty="0"/>
              <a:t>n</a:t>
            </a:r>
            <a:r>
              <a:rPr lang="cs-CZ" dirty="0" smtClean="0"/>
              <a:t>ebo       54 + ( 54 – 20) </a:t>
            </a:r>
            <a:r>
              <a:rPr lang="cs-CZ" dirty="0" smtClean="0">
                <a:solidFill>
                  <a:srgbClr val="00B050"/>
                </a:solidFill>
              </a:rPr>
              <a:t>= 88</a:t>
            </a:r>
          </a:p>
          <a:p>
            <a:pPr marL="0" indent="0">
              <a:buNone/>
            </a:pPr>
            <a:r>
              <a:rPr lang="cs-CZ" dirty="0" smtClean="0">
                <a:solidFill>
                  <a:srgbClr val="FFC000"/>
                </a:solidFill>
              </a:rPr>
              <a:t>Odpovědi</a:t>
            </a:r>
            <a:r>
              <a:rPr lang="cs-CZ" dirty="0" smtClean="0"/>
              <a:t>: </a:t>
            </a:r>
            <a:r>
              <a:rPr lang="cs-CZ" dirty="0" smtClean="0">
                <a:solidFill>
                  <a:srgbClr val="0070C0"/>
                </a:solidFill>
              </a:rPr>
              <a:t>Motorek tam bylo 34</a:t>
            </a:r>
            <a:r>
              <a:rPr lang="cs-CZ" dirty="0" smtClean="0"/>
              <a:t>.                   </a:t>
            </a:r>
            <a:r>
              <a:rPr lang="cs-CZ" dirty="0" smtClean="0">
                <a:solidFill>
                  <a:srgbClr val="00B050"/>
                </a:solidFill>
              </a:rPr>
              <a:t>Celkem bylo na parkovišti 88 aut a motorek</a:t>
            </a:r>
            <a:r>
              <a:rPr lang="cs-CZ" dirty="0" smtClean="0"/>
              <a:t>.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4" name="Picture 2" descr="C:\Program Files\Microsoft Office\MEDIA\CAGCAT10\j0212957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476672"/>
            <a:ext cx="2218573" cy="13929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 descr="C:\Users\ZSTREBON\AppData\Local\Microsoft\Windows\Temporary Internet Files\Content.IE5\36XQL0ZU\MC90019184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3168" y="2872066"/>
            <a:ext cx="2664296" cy="19405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845826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435280" cy="778098"/>
          </a:xfrm>
        </p:spPr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Vypočítej: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96752"/>
            <a:ext cx="8219256" cy="4929411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dirty="0" smtClean="0">
                <a:solidFill>
                  <a:srgbClr val="0070C0"/>
                </a:solidFill>
              </a:rPr>
              <a:t>Marek</a:t>
            </a:r>
            <a:r>
              <a:rPr lang="cs-CZ" dirty="0" smtClean="0"/>
              <a:t> nasbíral </a:t>
            </a:r>
            <a:r>
              <a:rPr lang="cs-CZ" dirty="0" smtClean="0">
                <a:solidFill>
                  <a:srgbClr val="0070C0"/>
                </a:solidFill>
              </a:rPr>
              <a:t>53</a:t>
            </a:r>
            <a:r>
              <a:rPr lang="cs-CZ" dirty="0" smtClean="0"/>
              <a:t> známek. </a:t>
            </a:r>
            <a:r>
              <a:rPr lang="cs-CZ" dirty="0" smtClean="0">
                <a:solidFill>
                  <a:srgbClr val="FFC000"/>
                </a:solidFill>
              </a:rPr>
              <a:t>Jan</a:t>
            </a:r>
            <a:r>
              <a:rPr lang="cs-CZ" dirty="0" smtClean="0"/>
              <a:t> nasbíral </a:t>
            </a:r>
            <a:r>
              <a:rPr lang="cs-CZ" dirty="0" smtClean="0">
                <a:solidFill>
                  <a:srgbClr val="FFC000"/>
                </a:solidFill>
              </a:rPr>
              <a:t>o 15 </a:t>
            </a:r>
            <a:r>
              <a:rPr lang="cs-CZ" dirty="0" smtClean="0"/>
              <a:t>známek </a:t>
            </a:r>
            <a:r>
              <a:rPr lang="cs-CZ" dirty="0" smtClean="0">
                <a:solidFill>
                  <a:srgbClr val="FFC000"/>
                </a:solidFill>
              </a:rPr>
              <a:t>méně </a:t>
            </a:r>
            <a:r>
              <a:rPr lang="cs-CZ" dirty="0" smtClean="0"/>
              <a:t>než Marek. Kolik známek nasbíral Jan. Kolik známek nasbírali dohromady?</a:t>
            </a:r>
          </a:p>
          <a:p>
            <a:pPr marL="0" indent="0">
              <a:buNone/>
            </a:pPr>
            <a:r>
              <a:rPr lang="cs-CZ" dirty="0" smtClean="0"/>
              <a:t>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_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086538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C000"/>
                </a:solidFill>
              </a:rPr>
              <a:t>Řešení:</a:t>
            </a:r>
            <a:endParaRPr lang="cs-CZ" dirty="0">
              <a:solidFill>
                <a:srgbClr val="FFC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dirty="0" smtClean="0"/>
              <a:t>Marek……………….53</a:t>
            </a:r>
          </a:p>
          <a:p>
            <a:pPr marL="0" indent="0">
              <a:buNone/>
            </a:pPr>
            <a:r>
              <a:rPr lang="cs-CZ" dirty="0" smtClean="0"/>
              <a:t>Jan…………………o 15 méně</a:t>
            </a:r>
          </a:p>
          <a:p>
            <a:pPr marL="0" indent="0">
              <a:buNone/>
            </a:pPr>
            <a:r>
              <a:rPr lang="cs-CZ" dirty="0" smtClean="0"/>
              <a:t>Jan…………………     ?</a:t>
            </a:r>
          </a:p>
          <a:p>
            <a:pPr marL="0" indent="0">
              <a:buNone/>
            </a:pPr>
            <a:r>
              <a:rPr lang="cs-CZ" u="sng" dirty="0"/>
              <a:t>c</a:t>
            </a:r>
            <a:r>
              <a:rPr lang="cs-CZ" u="sng" dirty="0" smtClean="0"/>
              <a:t>elkem…………..     ?</a:t>
            </a:r>
          </a:p>
          <a:p>
            <a:pPr marL="0" indent="0">
              <a:buNone/>
            </a:pPr>
            <a:r>
              <a:rPr lang="cs-CZ" dirty="0" smtClean="0"/>
              <a:t>53 – 15 = 38		            53 + 38 = 91</a:t>
            </a:r>
          </a:p>
          <a:p>
            <a:pPr marL="0" indent="0">
              <a:buNone/>
            </a:pPr>
            <a:r>
              <a:rPr lang="cs-CZ" dirty="0"/>
              <a:t>n</a:t>
            </a:r>
            <a:r>
              <a:rPr lang="cs-CZ" dirty="0" smtClean="0"/>
              <a:t>ebo                               53 + ( 53 – 15) = 91</a:t>
            </a:r>
          </a:p>
          <a:p>
            <a:pPr marL="0" indent="0">
              <a:buNone/>
            </a:pPr>
            <a:r>
              <a:rPr lang="cs-CZ" dirty="0" smtClean="0"/>
              <a:t>Jan nasbíral 38 známek.</a:t>
            </a:r>
          </a:p>
          <a:p>
            <a:pPr marL="0" indent="0">
              <a:buNone/>
            </a:pPr>
            <a:r>
              <a:rPr lang="cs-CZ" dirty="0" smtClean="0"/>
              <a:t>Celkem nasbírali 91 známek.</a:t>
            </a:r>
          </a:p>
        </p:txBody>
      </p:sp>
      <p:pic>
        <p:nvPicPr>
          <p:cNvPr id="2050" name="Picture 2" descr="C:\Users\ZSTREBON\AppData\Local\Microsoft\Windows\Temporary Internet Files\Content.IE5\BHIME9RY\MC900424466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1484784"/>
            <a:ext cx="1974850" cy="1698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730503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8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8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70C0"/>
                </a:solidFill>
              </a:rPr>
              <a:t>Vypočítej ústně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Maminka upekla 30 koláčů makových. Tvarohových upekla o 6 méně. Kolik upekla celkem koláčů?</a:t>
            </a:r>
          </a:p>
          <a:p>
            <a:pPr marL="0" indent="0">
              <a:buNone/>
            </a:pPr>
            <a:endParaRPr lang="cs-CZ" dirty="0"/>
          </a:p>
          <a:p>
            <a:r>
              <a:rPr lang="cs-CZ" dirty="0" smtClean="0"/>
              <a:t>Eva ušetřila 50 Kč. Pavel ušetřil o 20 Kč méně. Kolik ušetřili dohromady?</a:t>
            </a:r>
            <a:endParaRPr lang="cs-CZ" dirty="0"/>
          </a:p>
        </p:txBody>
      </p:sp>
      <p:pic>
        <p:nvPicPr>
          <p:cNvPr id="3074" name="Picture 2" descr="C:\Users\ZSTREBON\AppData\Local\Microsoft\Windows\Temporary Internet Files\Content.IE5\KKVR5WPS\MC90023343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2" y="476672"/>
            <a:ext cx="1252665" cy="1572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ZSTREBON\AppData\Local\Microsoft\Windows\Temporary Internet Files\Content.IE5\CMVS30M6\MC900441315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8255" y="4653136"/>
            <a:ext cx="1512168" cy="1512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4139952" y="2852936"/>
            <a:ext cx="33123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30 + (30 – 6) = 54</a:t>
            </a:r>
            <a:endParaRPr lang="cs-CZ" sz="2800" dirty="0">
              <a:solidFill>
                <a:srgbClr val="FF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1403648" y="5409220"/>
            <a:ext cx="331236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rgbClr val="FF0000"/>
                </a:solidFill>
              </a:rPr>
              <a:t>50 + ( 50 – 20) = 80</a:t>
            </a:r>
            <a:endParaRPr lang="cs-CZ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52836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/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Archiv autora</a:t>
            </a:r>
          </a:p>
          <a:p>
            <a:r>
              <a:rPr lang="cs-CZ" dirty="0" smtClean="0">
                <a:hlinkClick r:id="rId2"/>
              </a:rPr>
              <a:t>www.office.microsoft.com</a:t>
            </a: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8115747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67</TotalTime>
  <Words>262</Words>
  <Application>Microsoft Office PowerPoint</Application>
  <PresentationFormat>Předvádění na obrazovce (4:3)</PresentationFormat>
  <Paragraphs>52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Prezentace aplikace PowerPoint</vt:lpstr>
      <vt:lpstr>Složené slovní úlohy</vt:lpstr>
      <vt:lpstr>Řešení:</vt:lpstr>
      <vt:lpstr>Vypočítej:</vt:lpstr>
      <vt:lpstr>Řešení:</vt:lpstr>
      <vt:lpstr>Vypočítej ústně.</vt:lpstr>
      <vt:lpstr>Použité 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Tabulka</dc:title>
  <dc:creator>ZSTREBON</dc:creator>
  <cp:lastModifiedBy>ZSTREBON</cp:lastModifiedBy>
  <cp:revision>14</cp:revision>
  <dcterms:created xsi:type="dcterms:W3CDTF">2012-03-19T18:54:59Z</dcterms:created>
  <dcterms:modified xsi:type="dcterms:W3CDTF">2012-03-27T16:11:53Z</dcterms:modified>
</cp:coreProperties>
</file>