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1" r:id="rId5"/>
    <p:sldId id="263" r:id="rId6"/>
    <p:sldId id="265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225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7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03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643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091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550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450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79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479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029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249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1B151-4C2D-462A-9E83-64930F73F944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4F404-6CA6-48B6-8921-ACF5572EBF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62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120269"/>
              </p:ext>
            </p:extLst>
          </p:nvPr>
        </p:nvGraphicFramePr>
        <p:xfrm>
          <a:off x="1222057" y="2420461"/>
          <a:ext cx="6699885" cy="25264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7815"/>
                <a:gridCol w="5132070"/>
              </a:tblGrid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ZŠ Třeboň, Sokolská 296, 379 01 Třeboň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Dana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</a:rPr>
                        <a:t>Ingvortová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VY_32_INOVACE_3203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Slova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jednoznačná a mnohoznačná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 hodiny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Slova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jednoznačná a mnohoznačná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Český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jazyk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Ročník/y/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</a:t>
                      </a:r>
                      <a:r>
                        <a:rPr lang="cs-CZ" sz="1200" dirty="0" smtClean="0">
                          <a:effectLst/>
                        </a:rPr>
                        <a:t>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4484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Materiál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obsahuje definice a úkoly zaměřené na zopakování si významu slov jednoznačných a mnohoznačných.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Žák</a:t>
                      </a:r>
                      <a:r>
                        <a:rPr lang="cs-CZ" sz="1200" baseline="0" dirty="0" smtClean="0">
                          <a:effectLst/>
                        </a:rPr>
                        <a:t> se seznamuje s definicemi slov jednoznačných a mnohoznačných. Porovnává různé významy slov. Vymýšlí odlišné významy mnohoznačných slov a kreslí je.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354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22375" y="24209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692696"/>
            <a:ext cx="6083300" cy="14859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37477" y="2878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0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908720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    </a:t>
            </a:r>
            <a:r>
              <a:rPr lang="cs-CZ" sz="4000" b="1" u="sng" dirty="0" smtClean="0">
                <a:solidFill>
                  <a:srgbClr val="FF0000"/>
                </a:solidFill>
              </a:rPr>
              <a:t>SLOVA JEDNOZNAČNÁ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7524" y="2004508"/>
            <a:ext cx="874897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buFont typeface="Wingdings" pitchFamily="2" charset="2"/>
              <a:buChar char="v"/>
            </a:pP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mají pouze jediný význam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000" b="1" dirty="0">
                <a:solidFill>
                  <a:schemeClr val="tx2">
                    <a:lumMod val="75000"/>
                  </a:schemeClr>
                </a:solidFill>
              </a:rPr>
              <a:t>j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sou to především vlastní jména </a:t>
            </a:r>
          </a:p>
          <a:p>
            <a:pPr algn="ctr"/>
            <a:r>
              <a:rPr lang="cs-CZ" sz="4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    a odborné názvy</a:t>
            </a:r>
          </a:p>
          <a:p>
            <a:pPr marL="571500" indent="-571500" algn="ctr">
              <a:buFont typeface="Wingdings" pitchFamily="2" charset="2"/>
              <a:buChar char="v"/>
            </a:pPr>
            <a:endParaRPr lang="cs-CZ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dingvortova\AppData\Local\Microsoft\Windows\Temporary Internet Files\Content.IE5\UPQ6HRGH\MC9004151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98" y="4573277"/>
            <a:ext cx="2016224" cy="161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ingvortova\AppData\Local\Microsoft\Windows\Temporary Internet Files\Content.IE5\ZD56VR3O\MC9004402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14" y="4454868"/>
            <a:ext cx="1206500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ingvortova\AppData\Local\Microsoft\Windows\Temporary Internet Files\Content.IE5\PTMDQ297\MC9003052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562" y="4428219"/>
            <a:ext cx="1251814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64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908720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SLOVA MNOHOZNAČNÁ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2276871"/>
            <a:ext cx="6480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4000" b="1" dirty="0">
                <a:solidFill>
                  <a:schemeClr val="tx2"/>
                </a:solidFill>
              </a:rPr>
              <a:t>m</a:t>
            </a:r>
            <a:r>
              <a:rPr lang="cs-CZ" sz="4000" b="1" dirty="0" smtClean="0">
                <a:solidFill>
                  <a:schemeClr val="tx2"/>
                </a:solidFill>
              </a:rPr>
              <a:t>ají více významů </a:t>
            </a:r>
          </a:p>
          <a:p>
            <a:r>
              <a:rPr lang="cs-CZ" sz="4000" b="1" dirty="0" smtClean="0">
                <a:solidFill>
                  <a:schemeClr val="tx2"/>
                </a:solidFill>
              </a:rPr>
              <a:t> (např. oko, ucho, </a:t>
            </a:r>
            <a:r>
              <a:rPr lang="cs-CZ" sz="4000" b="1" u="sng" dirty="0" smtClean="0">
                <a:solidFill>
                  <a:schemeClr val="tx2"/>
                </a:solidFill>
              </a:rPr>
              <a:t>zub</a:t>
            </a:r>
            <a:r>
              <a:rPr lang="cs-CZ" sz="4000" b="1" dirty="0" smtClean="0">
                <a:solidFill>
                  <a:schemeClr val="tx2"/>
                </a:solidFill>
              </a:rPr>
              <a:t>)</a:t>
            </a:r>
            <a:endParaRPr lang="cs-CZ" sz="40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dingvortova\AppData\Local\Microsoft\Windows\Temporary Internet Files\Content.IE5\8ZWHCALI\MP9004096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1088"/>
            <a:ext cx="252028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ingvortova\AppData\Local\Microsoft\Windows\Temporary Internet Files\Content.IE5\CVEB3ES1\MP9004069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30394"/>
            <a:ext cx="207966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dingvortova\AppData\Local\Microsoft\Windows\Temporary Internet Files\Content.IE5\UPQ6HRGH\MC9003976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173" y="4341052"/>
            <a:ext cx="237626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04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620688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Nakresli různé významy slova </a:t>
            </a:r>
            <a:r>
              <a:rPr lang="cs-CZ" sz="4000" b="1" u="sng" dirty="0" smtClean="0">
                <a:solidFill>
                  <a:srgbClr val="FF0000"/>
                </a:solidFill>
              </a:rPr>
              <a:t>UCHO</a:t>
            </a:r>
            <a:r>
              <a:rPr lang="cs-CZ" sz="4000" b="1" dirty="0" smtClean="0">
                <a:solidFill>
                  <a:srgbClr val="FF0000"/>
                </a:solidFill>
              </a:rPr>
              <a:t>!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dingvortova\AppData\Local\Microsoft\Windows\Temporary Internet Files\Content.IE5\8ZWHCALI\MC9002515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84984"/>
            <a:ext cx="1822399" cy="183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ingvortova\AppData\Local\Microsoft\Windows\Temporary Internet Files\Content.IE5\PTMDQ297\MC9001989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787" y="4185216"/>
            <a:ext cx="2136618" cy="205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ingvortova\AppData\Local\Microsoft\Windows\Temporary Internet Files\Content.IE5\8ZWHCALI\MC900437763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3" y="1738634"/>
            <a:ext cx="1620887" cy="214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dingvortova\AppData\Local\Microsoft\Windows\Temporary Internet Files\Content.IE5\OTOXNM09\MC9002501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28227"/>
            <a:ext cx="2210554" cy="177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113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692696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Nakresli různé významy slova </a:t>
            </a:r>
            <a:r>
              <a:rPr lang="cs-CZ" sz="4000" b="1" u="sng" dirty="0" smtClean="0">
                <a:solidFill>
                  <a:srgbClr val="FF0000"/>
                </a:solidFill>
              </a:rPr>
              <a:t>OKO</a:t>
            </a:r>
            <a:r>
              <a:rPr lang="cs-CZ" sz="4000" b="1" dirty="0" smtClean="0">
                <a:solidFill>
                  <a:srgbClr val="FF0000"/>
                </a:solidFill>
              </a:rPr>
              <a:t>!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dingvortova\AppData\Local\Microsoft\Windows\Temporary Internet Files\Content.IE5\ZD56VR3O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2448272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ingvortova\AppData\Local\Microsoft\Windows\Temporary Internet Files\Content.IE5\UPQ6HRGH\MP90043048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2" y="2420888"/>
            <a:ext cx="2088232" cy="166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ingvortova\AppData\Local\Microsoft\Windows\Temporary Internet Files\Content.IE5\8ZWHCALI\MP9004387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354382" cy="152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ingvortova\AppData\Local\Microsoft\Windows\Temporary Internet Files\Content.IE5\T69QTMNY\MP90042773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869160"/>
            <a:ext cx="2016224" cy="1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dingvortova\AppData\Local\Microsoft\Windows\Temporary Internet Files\Content.IE5\OTOXNM09\MP9004018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72029"/>
            <a:ext cx="1688964" cy="206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113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548680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Podtrhni </a:t>
            </a:r>
            <a:r>
              <a:rPr lang="cs-CZ" sz="3600" b="1" u="sng" dirty="0" smtClean="0">
                <a:solidFill>
                  <a:srgbClr val="FF0000"/>
                </a:solidFill>
              </a:rPr>
              <a:t>mnohoznačné slovo</a:t>
            </a:r>
            <a:r>
              <a:rPr lang="cs-CZ" sz="3600" b="1" dirty="0" smtClean="0">
                <a:solidFill>
                  <a:srgbClr val="FF0000"/>
                </a:solidFill>
              </a:rPr>
              <a:t> a vysvětli jeho další významy: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196648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Rodný list mám doma v šuplíku.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2612811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List v knize, v sešitě</a:t>
            </a:r>
          </a:p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List na stromě</a:t>
            </a:r>
            <a:endParaRPr lang="cs-CZ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84040" y="408637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Už umím napsat houslový klíč.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723403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Klíč od dveří</a:t>
            </a:r>
          </a:p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Klíč na šrouby</a:t>
            </a:r>
          </a:p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Klíč ke správnému řešení</a:t>
            </a:r>
          </a:p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cs-CZ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dingvortova\AppData\Local\Microsoft\Windows\Temporary Internet Files\Content.IE5\9HJQQ265\MC9000342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293" y="3634109"/>
            <a:ext cx="936104" cy="153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31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268760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Použité zdroje</a:t>
            </a:r>
            <a:r>
              <a:rPr lang="cs-CZ" b="1" dirty="0" smtClean="0"/>
              <a:t>: 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51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172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15</cp:revision>
  <dcterms:created xsi:type="dcterms:W3CDTF">2012-03-17T13:56:54Z</dcterms:created>
  <dcterms:modified xsi:type="dcterms:W3CDTF">2012-04-02T13:56:12Z</dcterms:modified>
</cp:coreProperties>
</file>