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541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73492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454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2501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370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74551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248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03322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69103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1407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5790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28285D-1157-4CA0-9A4E-543DE31C4B0A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4DD11C-FA05-4D42-94C8-56850DE1BBD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307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3744164"/>
              </p:ext>
            </p:extLst>
          </p:nvPr>
        </p:nvGraphicFramePr>
        <p:xfrm>
          <a:off x="1665288" y="2414588"/>
          <a:ext cx="5813425" cy="3174999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Alena Dohnalová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VY_32_Inovace_3253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Pamětné odčítání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Přirozená čísla do 1 000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3.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vysvětluje pamětné odčítání do 1 000.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Odčítá zpaměti čísla do 1 000. Čte a zapisuje přirozená čísla v oboru do 1 000.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424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69707567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>
                <a:solidFill>
                  <a:srgbClr val="7030A0"/>
                </a:solidFill>
              </a:rPr>
              <a:t>Pamětné odčítání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B0F0"/>
                </a:solidFill>
              </a:rPr>
              <a:t>600 – 200                              </a:t>
            </a:r>
            <a:r>
              <a:rPr lang="cs-CZ" dirty="0" smtClean="0"/>
              <a:t>6 -     2 =     4				                60 -   20 =   40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600 - 200 </a:t>
            </a:r>
            <a:r>
              <a:rPr lang="cs-CZ" dirty="0" smtClean="0">
                <a:solidFill>
                  <a:srgbClr val="00B0F0"/>
                </a:solidFill>
              </a:rPr>
              <a:t>= 400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800 – 300                               </a:t>
            </a:r>
            <a:r>
              <a:rPr lang="cs-CZ" dirty="0" smtClean="0"/>
              <a:t>8 -     3 =      5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80 -    30 =    50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800 -  300</a:t>
            </a:r>
            <a:r>
              <a:rPr lang="cs-CZ" dirty="0" smtClean="0">
                <a:solidFill>
                  <a:srgbClr val="FF0000"/>
                </a:solidFill>
              </a:rPr>
              <a:t>=   500</a:t>
            </a:r>
            <a:r>
              <a:rPr lang="cs-CZ" dirty="0" smtClean="0"/>
              <a:t>			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839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7030A0"/>
                </a:solidFill>
              </a:rPr>
              <a:t>Počítej  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600 - 300 =			700 - 200 =</a:t>
            </a:r>
          </a:p>
          <a:p>
            <a:pPr marL="0" indent="0">
              <a:buNone/>
            </a:pPr>
            <a:r>
              <a:rPr lang="cs-CZ" dirty="0" smtClean="0"/>
              <a:t>500 - 100 =			400 - 300 =</a:t>
            </a:r>
          </a:p>
          <a:p>
            <a:pPr marL="0" indent="0">
              <a:buNone/>
            </a:pPr>
            <a:r>
              <a:rPr lang="cs-CZ" dirty="0" smtClean="0"/>
              <a:t>900 - 400 =			800 - 500 = </a:t>
            </a:r>
          </a:p>
          <a:p>
            <a:pPr marL="0" indent="0">
              <a:buNone/>
            </a:pPr>
            <a:r>
              <a:rPr lang="cs-CZ" dirty="0" smtClean="0"/>
              <a:t>600 - 400 =			700 - 500 =</a:t>
            </a:r>
          </a:p>
          <a:p>
            <a:pPr marL="0" indent="0">
              <a:buNone/>
            </a:pPr>
            <a:r>
              <a:rPr lang="cs-CZ" dirty="0" smtClean="0"/>
              <a:t>200 - 100 =			600 - 200 =</a:t>
            </a:r>
          </a:p>
          <a:p>
            <a:pPr marL="0" indent="0">
              <a:buNone/>
            </a:pPr>
            <a:r>
              <a:rPr lang="cs-CZ" dirty="0" smtClean="0"/>
              <a:t>900 - 800 =			500 - 300 =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5817840" y="332656"/>
            <a:ext cx="914400" cy="914400"/>
          </a:xfrm>
          <a:prstGeom prst="star7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7cípá hvězda 4"/>
          <p:cNvSpPr/>
          <p:nvPr/>
        </p:nvSpPr>
        <p:spPr>
          <a:xfrm>
            <a:off x="2339752" y="332656"/>
            <a:ext cx="914400" cy="914400"/>
          </a:xfrm>
          <a:prstGeom prst="star7">
            <a:avLst/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3463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8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Řešení: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600 - 300 = </a:t>
            </a:r>
            <a:r>
              <a:rPr lang="cs-CZ" dirty="0">
                <a:solidFill>
                  <a:srgbClr val="FF0000"/>
                </a:solidFill>
              </a:rPr>
              <a:t>3</a:t>
            </a:r>
            <a:r>
              <a:rPr lang="cs-CZ" dirty="0" smtClean="0">
                <a:solidFill>
                  <a:srgbClr val="FF0000"/>
                </a:solidFill>
              </a:rPr>
              <a:t>00</a:t>
            </a:r>
            <a:r>
              <a:rPr lang="cs-CZ" dirty="0" smtClean="0"/>
              <a:t>			700 - 200 = </a:t>
            </a:r>
            <a:r>
              <a:rPr lang="cs-CZ" dirty="0" smtClean="0">
                <a:solidFill>
                  <a:srgbClr val="FF0000"/>
                </a:solidFill>
              </a:rPr>
              <a:t>500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500 - 100 = </a:t>
            </a:r>
            <a:r>
              <a:rPr lang="cs-CZ" dirty="0" smtClean="0">
                <a:solidFill>
                  <a:srgbClr val="FF0000"/>
                </a:solidFill>
              </a:rPr>
              <a:t>400</a:t>
            </a:r>
            <a:r>
              <a:rPr lang="cs-CZ" dirty="0" smtClean="0"/>
              <a:t>			400 - 300 = </a:t>
            </a:r>
            <a:r>
              <a:rPr lang="cs-CZ" dirty="0" smtClean="0">
                <a:solidFill>
                  <a:srgbClr val="FF0000"/>
                </a:solidFill>
              </a:rPr>
              <a:t>100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900 - 400 = </a:t>
            </a:r>
            <a:r>
              <a:rPr lang="cs-CZ" dirty="0" smtClean="0">
                <a:solidFill>
                  <a:srgbClr val="FF0000"/>
                </a:solidFill>
              </a:rPr>
              <a:t>500</a:t>
            </a:r>
            <a:r>
              <a:rPr lang="cs-CZ" dirty="0" smtClean="0"/>
              <a:t>			800 - 500 = </a:t>
            </a:r>
            <a:r>
              <a:rPr lang="cs-CZ" dirty="0" smtClean="0">
                <a:solidFill>
                  <a:srgbClr val="FF0000"/>
                </a:solidFill>
              </a:rPr>
              <a:t>300</a:t>
            </a: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600 - 400 = </a:t>
            </a:r>
            <a:r>
              <a:rPr lang="cs-CZ" dirty="0" smtClean="0">
                <a:solidFill>
                  <a:srgbClr val="FF0000"/>
                </a:solidFill>
              </a:rPr>
              <a:t>200</a:t>
            </a:r>
            <a:r>
              <a:rPr lang="cs-CZ" dirty="0" smtClean="0"/>
              <a:t>			700 - 500 = </a:t>
            </a:r>
            <a:r>
              <a:rPr lang="cs-CZ" dirty="0" smtClean="0">
                <a:solidFill>
                  <a:srgbClr val="FF0000"/>
                </a:solidFill>
              </a:rPr>
              <a:t>200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200 - 100 = </a:t>
            </a:r>
            <a:r>
              <a:rPr lang="cs-CZ" dirty="0" smtClean="0">
                <a:solidFill>
                  <a:srgbClr val="FF0000"/>
                </a:solidFill>
              </a:rPr>
              <a:t>100	</a:t>
            </a:r>
            <a:r>
              <a:rPr lang="cs-CZ" dirty="0" smtClean="0"/>
              <a:t>		600 - 200 = </a:t>
            </a:r>
            <a:r>
              <a:rPr lang="cs-CZ" dirty="0" smtClean="0">
                <a:solidFill>
                  <a:srgbClr val="FF0000"/>
                </a:solidFill>
              </a:rPr>
              <a:t>400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900 - 800 = </a:t>
            </a:r>
            <a:r>
              <a:rPr lang="cs-CZ" dirty="0" smtClean="0">
                <a:solidFill>
                  <a:srgbClr val="FF0000"/>
                </a:solidFill>
              </a:rPr>
              <a:t>100</a:t>
            </a:r>
            <a:r>
              <a:rPr lang="cs-CZ" dirty="0" smtClean="0"/>
              <a:t>			500 - 300 = </a:t>
            </a:r>
            <a:r>
              <a:rPr lang="cs-CZ" dirty="0" smtClean="0">
                <a:solidFill>
                  <a:srgbClr val="FF0000"/>
                </a:solidFill>
              </a:rPr>
              <a:t>200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3754760" y="5157192"/>
            <a:ext cx="914400" cy="914400"/>
          </a:xfrm>
          <a:prstGeom prst="smileyFac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0143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Počítej podle vzoru.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520 – 20 = 500			436 – 36 = 400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810 – 10 = 800			762 – 62 = 700</a:t>
            </a:r>
          </a:p>
          <a:p>
            <a:pPr marL="0" indent="0">
              <a:buNone/>
            </a:pPr>
            <a:r>
              <a:rPr lang="cs-CZ" dirty="0" smtClean="0"/>
              <a:t>950 – 50 =      			842 – 42 =</a:t>
            </a:r>
          </a:p>
          <a:p>
            <a:pPr marL="0" indent="0">
              <a:buNone/>
            </a:pPr>
            <a:r>
              <a:rPr lang="cs-CZ" dirty="0" smtClean="0"/>
              <a:t>860 – 60 =     			563 – 63 = </a:t>
            </a:r>
          </a:p>
          <a:p>
            <a:pPr marL="0" indent="0">
              <a:buNone/>
            </a:pPr>
            <a:r>
              <a:rPr lang="cs-CZ" dirty="0" smtClean="0"/>
              <a:t>540 – 40 =     			256 – 56 =</a:t>
            </a:r>
          </a:p>
          <a:p>
            <a:pPr marL="0" indent="0">
              <a:buNone/>
            </a:pPr>
            <a:r>
              <a:rPr lang="cs-CZ" dirty="0" smtClean="0"/>
              <a:t>760 – 60 =     			478 – 78 =</a:t>
            </a:r>
          </a:p>
          <a:p>
            <a:pPr marL="0" indent="0">
              <a:buNone/>
            </a:pPr>
            <a:r>
              <a:rPr lang="cs-CZ" dirty="0" smtClean="0"/>
              <a:t>580 – 80 =    			654 – 54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862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Řešení: 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520 – 20 = 500			436 – 36 = 400</a:t>
            </a:r>
          </a:p>
          <a:p>
            <a:pPr marL="0" indent="0">
              <a:buNone/>
            </a:pPr>
            <a:r>
              <a:rPr lang="cs-CZ" dirty="0" smtClean="0"/>
              <a:t>810 – 10 = 800			762 – 62 = 700</a:t>
            </a:r>
          </a:p>
          <a:p>
            <a:pPr marL="0" indent="0">
              <a:buNone/>
            </a:pPr>
            <a:r>
              <a:rPr lang="cs-CZ" dirty="0" smtClean="0"/>
              <a:t>950 – 50 = </a:t>
            </a:r>
            <a:r>
              <a:rPr lang="cs-CZ" dirty="0" smtClean="0">
                <a:solidFill>
                  <a:srgbClr val="00B050"/>
                </a:solidFill>
              </a:rPr>
              <a:t>900</a:t>
            </a:r>
            <a:r>
              <a:rPr lang="cs-CZ" dirty="0" smtClean="0"/>
              <a:t>      		842 – 42 = </a:t>
            </a:r>
            <a:r>
              <a:rPr lang="cs-CZ" dirty="0" smtClean="0">
                <a:solidFill>
                  <a:srgbClr val="00B050"/>
                </a:solidFill>
              </a:rPr>
              <a:t>800</a:t>
            </a:r>
          </a:p>
          <a:p>
            <a:pPr marL="0" indent="0">
              <a:buNone/>
            </a:pPr>
            <a:r>
              <a:rPr lang="cs-CZ" dirty="0" smtClean="0"/>
              <a:t>860 – 60 = </a:t>
            </a:r>
            <a:r>
              <a:rPr lang="cs-CZ" dirty="0" smtClean="0">
                <a:solidFill>
                  <a:srgbClr val="00B050"/>
                </a:solidFill>
              </a:rPr>
              <a:t>800 </a:t>
            </a:r>
            <a:r>
              <a:rPr lang="cs-CZ" dirty="0" smtClean="0"/>
              <a:t>   		563 – 63 = </a:t>
            </a:r>
            <a:r>
              <a:rPr lang="cs-CZ" dirty="0" smtClean="0">
                <a:solidFill>
                  <a:srgbClr val="00B050"/>
                </a:solidFill>
              </a:rPr>
              <a:t>500</a:t>
            </a:r>
          </a:p>
          <a:p>
            <a:pPr marL="0" indent="0">
              <a:buNone/>
            </a:pPr>
            <a:r>
              <a:rPr lang="cs-CZ" dirty="0" smtClean="0"/>
              <a:t>540 – 40 = </a:t>
            </a:r>
            <a:r>
              <a:rPr lang="cs-CZ" dirty="0" smtClean="0">
                <a:solidFill>
                  <a:srgbClr val="00B050"/>
                </a:solidFill>
              </a:rPr>
              <a:t>500 </a:t>
            </a:r>
            <a:r>
              <a:rPr lang="cs-CZ" dirty="0" smtClean="0"/>
              <a:t>  			256 – 56 = </a:t>
            </a:r>
            <a:r>
              <a:rPr lang="cs-CZ" dirty="0" smtClean="0">
                <a:solidFill>
                  <a:srgbClr val="00B050"/>
                </a:solidFill>
              </a:rPr>
              <a:t>200</a:t>
            </a:r>
          </a:p>
          <a:p>
            <a:pPr marL="0" indent="0">
              <a:buNone/>
            </a:pPr>
            <a:r>
              <a:rPr lang="cs-CZ" dirty="0" smtClean="0"/>
              <a:t>760 – 60 = </a:t>
            </a:r>
            <a:r>
              <a:rPr lang="cs-CZ" dirty="0" smtClean="0">
                <a:solidFill>
                  <a:srgbClr val="00B050"/>
                </a:solidFill>
              </a:rPr>
              <a:t>700 </a:t>
            </a:r>
            <a:r>
              <a:rPr lang="cs-CZ" dirty="0" smtClean="0"/>
              <a:t>    		478 – 78 = </a:t>
            </a:r>
            <a:r>
              <a:rPr lang="cs-CZ" dirty="0" smtClean="0">
                <a:solidFill>
                  <a:srgbClr val="00B050"/>
                </a:solidFill>
              </a:rPr>
              <a:t>400</a:t>
            </a:r>
          </a:p>
          <a:p>
            <a:pPr marL="0" indent="0">
              <a:buNone/>
            </a:pPr>
            <a:r>
              <a:rPr lang="cs-CZ" dirty="0" smtClean="0"/>
              <a:t>580 – 80 = </a:t>
            </a:r>
            <a:r>
              <a:rPr lang="cs-CZ" dirty="0" smtClean="0">
                <a:solidFill>
                  <a:srgbClr val="00B050"/>
                </a:solidFill>
              </a:rPr>
              <a:t>500  </a:t>
            </a:r>
            <a:r>
              <a:rPr lang="cs-CZ" dirty="0" smtClean="0"/>
              <a:t> 			654 – 54 = </a:t>
            </a:r>
            <a:r>
              <a:rPr lang="cs-CZ" dirty="0" smtClean="0">
                <a:solidFill>
                  <a:srgbClr val="00B050"/>
                </a:solidFill>
              </a:rPr>
              <a:t>600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Veselý obličej 3"/>
          <p:cNvSpPr/>
          <p:nvPr/>
        </p:nvSpPr>
        <p:spPr>
          <a:xfrm>
            <a:off x="5868144" y="260648"/>
            <a:ext cx="914400" cy="914400"/>
          </a:xfrm>
          <a:prstGeom prst="smileyFace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7120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Archiv autora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08276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110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Pamětné odčítání</vt:lpstr>
      <vt:lpstr>Počítej  </vt:lpstr>
      <vt:lpstr>Řešení:</vt:lpstr>
      <vt:lpstr>Počítej podle vzoru.</vt:lpstr>
      <vt:lpstr>Řešení:  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Tabulka</dc:title>
  <dc:creator>ZSTREBON</dc:creator>
  <cp:lastModifiedBy>ZSTREBON</cp:lastModifiedBy>
  <cp:revision>17</cp:revision>
  <dcterms:created xsi:type="dcterms:W3CDTF">2012-03-19T17:50:10Z</dcterms:created>
  <dcterms:modified xsi:type="dcterms:W3CDTF">2012-03-27T16:13:38Z</dcterms:modified>
</cp:coreProperties>
</file>