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2" r:id="rId2"/>
    <p:sldId id="260" r:id="rId3"/>
    <p:sldId id="257" r:id="rId4"/>
    <p:sldId id="258" r:id="rId5"/>
    <p:sldId id="261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5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3EFC056-A5A7-4A87-9D07-D6C7D27C44D3}" type="datetimeFigureOut">
              <a:rPr lang="cs-CZ" smtClean="0"/>
              <a:pPr/>
              <a:t>22.10.2011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55744CB7-6A40-4EB5-BAF0-A52636DAEF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3EFC056-A5A7-4A87-9D07-D6C7D27C44D3}" type="datetimeFigureOut">
              <a:rPr lang="cs-CZ" smtClean="0"/>
              <a:pPr/>
              <a:t>22.10.2011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744CB7-6A40-4EB5-BAF0-A52636DAEF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3EFC056-A5A7-4A87-9D07-D6C7D27C44D3}" type="datetimeFigureOut">
              <a:rPr lang="cs-CZ" smtClean="0"/>
              <a:pPr/>
              <a:t>22.10.2011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744CB7-6A40-4EB5-BAF0-A52636DAEF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3EFC056-A5A7-4A87-9D07-D6C7D27C44D3}" type="datetimeFigureOut">
              <a:rPr lang="cs-CZ" smtClean="0"/>
              <a:pPr/>
              <a:t>22.10.2011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744CB7-6A40-4EB5-BAF0-A52636DAEF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3EFC056-A5A7-4A87-9D07-D6C7D27C44D3}" type="datetimeFigureOut">
              <a:rPr lang="cs-CZ" smtClean="0"/>
              <a:pPr/>
              <a:t>22.10.2011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744CB7-6A40-4EB5-BAF0-A52636DAEF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3EFC056-A5A7-4A87-9D07-D6C7D27C44D3}" type="datetimeFigureOut">
              <a:rPr lang="cs-CZ" smtClean="0"/>
              <a:pPr/>
              <a:t>22.10.2011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744CB7-6A40-4EB5-BAF0-A52636DAEF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3EFC056-A5A7-4A87-9D07-D6C7D27C44D3}" type="datetimeFigureOut">
              <a:rPr lang="cs-CZ" smtClean="0"/>
              <a:pPr/>
              <a:t>22.10.2011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744CB7-6A40-4EB5-BAF0-A52636DAEF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03EFC056-A5A7-4A87-9D07-D6C7D27C44D3}" type="datetimeFigureOut">
              <a:rPr lang="cs-CZ" smtClean="0"/>
              <a:pPr/>
              <a:t>22.10.2011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744CB7-6A40-4EB5-BAF0-A52636DAEF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3EFC056-A5A7-4A87-9D07-D6C7D27C44D3}" type="datetimeFigureOut">
              <a:rPr lang="cs-CZ" smtClean="0"/>
              <a:pPr/>
              <a:t>22.10.2011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55744CB7-6A40-4EB5-BAF0-A52636DAEF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3EFC056-A5A7-4A87-9D07-D6C7D27C44D3}" type="datetimeFigureOut">
              <a:rPr lang="cs-CZ" smtClean="0"/>
              <a:pPr/>
              <a:t>22.10.2011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744CB7-6A40-4EB5-BAF0-A52636DAEF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3EFC056-A5A7-4A87-9D07-D6C7D27C44D3}" type="datetimeFigureOut">
              <a:rPr lang="cs-CZ" smtClean="0"/>
              <a:pPr/>
              <a:t>22.10.2011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744CB7-6A40-4EB5-BAF0-A52636DAEF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03EFC056-A5A7-4A87-9D07-D6C7D27C44D3}" type="datetimeFigureOut">
              <a:rPr lang="cs-CZ" smtClean="0"/>
              <a:pPr/>
              <a:t>22.10.2011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55744CB7-6A40-4EB5-BAF0-A52636DAEF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fjv.sweb.cz/prikl/Fprikl5x4_soubory/image002.gif" TargetMode="External"/><Relationship Id="rId2" Type="http://schemas.openxmlformats.org/officeDocument/2006/relationships/hyperlink" Target="http://www.7zsmost.cz/userfiles/image/ate10_int_generation_l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lektrika.cz/obrazek/trif_041230_1.jpg" TargetMode="External"/><Relationship Id="rId5" Type="http://schemas.openxmlformats.org/officeDocument/2006/relationships/hyperlink" Target="http://elektrika.cz/Members/otec/obrazek.2005-01-18.7913970555" TargetMode="External"/><Relationship Id="rId4" Type="http://schemas.openxmlformats.org/officeDocument/2006/relationships/hyperlink" Target="http://elektross.gjn.cz/obrazky/generator1.gi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/>
          <p:cNvSpPr txBox="1">
            <a:spLocks/>
          </p:cNvSpPr>
          <p:nvPr/>
        </p:nvSpPr>
        <p:spPr>
          <a:xfrm>
            <a:off x="1439652" y="5157192"/>
            <a:ext cx="6624736" cy="1152128"/>
          </a:xfrm>
          <a:prstGeom prst="rect">
            <a:avLst/>
          </a:prstGeom>
        </p:spPr>
        <p:txBody>
          <a:bodyPr>
            <a:normAutofit fontScale="92500" lnSpcReduction="10000"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9. ročníku. </a:t>
            </a:r>
            <a:r>
              <a:rPr lang="cs-CZ" sz="1600" b="1" dirty="0" smtClean="0">
                <a:solidFill>
                  <a:srgbClr val="00B0F0"/>
                </a:solidFill>
              </a:rPr>
              <a:t>Slouží k naučení nového učiva. Vysvětlení rozdílu mezi stejnosměrným a střídavým proudem. Popis časového průběhu střídavého proudu a střídavého napětí. Zavedení periody a frekvence střídavého proudu.Ukázka a popis alternátoru.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Title 2"/>
          <p:cNvSpPr txBox="1">
            <a:spLocks/>
          </p:cNvSpPr>
          <p:nvPr/>
        </p:nvSpPr>
        <p:spPr>
          <a:xfrm>
            <a:off x="1223628" y="4365104"/>
            <a:ext cx="7577814" cy="749945"/>
          </a:xfrm>
          <a:prstGeom prst="rect">
            <a:avLst/>
          </a:prstGeom>
        </p:spPr>
        <p:txBody>
          <a:bodyPr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Vznik</a:t>
            </a:r>
            <a:r>
              <a:rPr kumimoji="0" lang="cs-CZ" sz="3200" b="1" i="0" u="none" strike="noStrike" kern="1200" cap="none" spc="0" normalizeH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střídavého proudu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428992" y="785794"/>
            <a:ext cx="539034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10/2011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 FY.9.A.05_Fyzika pro 9. ročník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Název: </a:t>
            </a:r>
            <a:r>
              <a:rPr lang="cs-CZ" b="1" dirty="0" smtClean="0">
                <a:solidFill>
                  <a:srgbClr val="002060"/>
                </a:solidFill>
              </a:rPr>
              <a:t>Vznik střídavého proudu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5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5486" y="570340"/>
            <a:ext cx="1811936" cy="17281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2560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Vznik střídavého proudu a střídavého napětí otáčením cívky mezi nesouhlasnými póly dvou magnetů:</a:t>
            </a:r>
            <a:endParaRPr lang="cs-CZ" sz="3200" dirty="0">
              <a:solidFill>
                <a:srgbClr val="00B050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71670" y="2571744"/>
            <a:ext cx="5000660" cy="297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600" b="1" u="sng" dirty="0" smtClean="0">
                <a:solidFill>
                  <a:schemeClr val="accent6">
                    <a:lumMod val="50000"/>
                  </a:schemeClr>
                </a:solidFill>
              </a:rPr>
              <a:t>Stejnosměrný proud </a:t>
            </a:r>
            <a:r>
              <a:rPr lang="cs-CZ" sz="2600" dirty="0" smtClean="0"/>
              <a:t>- stále stejný směr a velikost</a:t>
            </a:r>
          </a:p>
          <a:p>
            <a:r>
              <a:rPr lang="cs-CZ" sz="2600" b="1" u="sng" dirty="0" smtClean="0">
                <a:solidFill>
                  <a:srgbClr val="00B0F0"/>
                </a:solidFill>
              </a:rPr>
              <a:t>Střídavý proud:</a:t>
            </a:r>
          </a:p>
          <a:p>
            <a:pPr lvl="1"/>
            <a:r>
              <a:rPr lang="cs-CZ" sz="2200" b="1" dirty="0" smtClean="0">
                <a:solidFill>
                  <a:srgbClr val="00B050"/>
                </a:solidFill>
              </a:rPr>
              <a:t>směr se v čase pravidelně mění</a:t>
            </a:r>
          </a:p>
          <a:p>
            <a:pPr lvl="1"/>
            <a:r>
              <a:rPr lang="cs-CZ" sz="2200" b="1" dirty="0" smtClean="0">
                <a:solidFill>
                  <a:srgbClr val="00B050"/>
                </a:solidFill>
              </a:rPr>
              <a:t>vzniká rovnoměrným otáčením cívky v magnetickém poli</a:t>
            </a:r>
          </a:p>
          <a:p>
            <a:pPr lvl="1"/>
            <a:r>
              <a:rPr lang="cs-CZ" sz="2200" b="1" dirty="0" smtClean="0">
                <a:solidFill>
                  <a:srgbClr val="00B050"/>
                </a:solidFill>
              </a:rPr>
              <a:t>časový průběh střídavého proudu a napětí znázorňuje sinusoida</a:t>
            </a:r>
          </a:p>
          <a:p>
            <a:pPr lvl="1"/>
            <a:r>
              <a:rPr lang="cs-CZ" sz="2200" b="1" dirty="0" smtClean="0">
                <a:solidFill>
                  <a:srgbClr val="00B050"/>
                </a:solidFill>
              </a:rPr>
              <a:t>perioda T – doba, za kterou se průběh střídavého proudu opakuje (závit se otočí o 360°)</a:t>
            </a:r>
          </a:p>
          <a:p>
            <a:pPr lvl="1"/>
            <a:r>
              <a:rPr lang="cs-CZ" sz="2200" b="1" dirty="0" smtClean="0">
                <a:solidFill>
                  <a:srgbClr val="00B050"/>
                </a:solidFill>
              </a:rPr>
              <a:t>kmitočet (frekvence) střídavého proudu f – udává počet period za 1 sekundu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Vznik střídavého proudu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ct val="50000"/>
              </a:spcBef>
            </a:pPr>
            <a:r>
              <a:rPr lang="cs-CZ" b="1" dirty="0" smtClean="0"/>
              <a:t>T = perioda</a:t>
            </a:r>
          </a:p>
          <a:p>
            <a:pPr>
              <a:spcBef>
                <a:spcPct val="50000"/>
              </a:spcBef>
            </a:pPr>
            <a:r>
              <a:rPr lang="cs-CZ" dirty="0" smtClean="0"/>
              <a:t>jednotka: </a:t>
            </a:r>
            <a:r>
              <a:rPr lang="en-US" dirty="0"/>
              <a:t>[</a:t>
            </a:r>
            <a:r>
              <a:rPr lang="cs-CZ" b="1" dirty="0" smtClean="0"/>
              <a:t>s</a:t>
            </a:r>
            <a:r>
              <a:rPr lang="en-US" b="1" dirty="0" smtClean="0"/>
              <a:t>]</a:t>
            </a:r>
            <a:r>
              <a:rPr lang="cs-CZ" dirty="0" smtClean="0"/>
              <a:t> (sekunda)</a:t>
            </a:r>
          </a:p>
          <a:p>
            <a:pPr>
              <a:spcBef>
                <a:spcPct val="50000"/>
              </a:spcBef>
            </a:pPr>
            <a:r>
              <a:rPr lang="cs-CZ" b="1" dirty="0" smtClean="0"/>
              <a:t>f = frekvence (kmitočet)</a:t>
            </a:r>
          </a:p>
          <a:p>
            <a:pPr>
              <a:spcBef>
                <a:spcPct val="50000"/>
              </a:spcBef>
            </a:pPr>
            <a:r>
              <a:rPr lang="cs-CZ" dirty="0" smtClean="0"/>
              <a:t>jednotka </a:t>
            </a:r>
            <a:r>
              <a:rPr lang="cs-CZ" b="1" dirty="0" smtClean="0"/>
              <a:t>hertz </a:t>
            </a:r>
            <a:r>
              <a:rPr lang="en-US" b="1" dirty="0" smtClean="0"/>
              <a:t>[</a:t>
            </a:r>
            <a:r>
              <a:rPr lang="cs-CZ" b="1" dirty="0" smtClean="0"/>
              <a:t>Hz</a:t>
            </a:r>
            <a:r>
              <a:rPr lang="en-US" b="1" dirty="0"/>
              <a:t>]</a:t>
            </a:r>
            <a:endParaRPr lang="cs-CZ" b="1" dirty="0" smtClean="0"/>
          </a:p>
          <a:p>
            <a:pPr>
              <a:spcBef>
                <a:spcPct val="50000"/>
              </a:spcBef>
            </a:pPr>
            <a:r>
              <a:rPr lang="cs-CZ" sz="4800" b="1" dirty="0" smtClean="0"/>
              <a:t>	T = 1/f			f = 1/T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3985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Výpočet periody a frekvence střídavého proudu:</a:t>
            </a:r>
            <a:endParaRPr lang="cs-CZ" sz="32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500166" y="2214553"/>
            <a:ext cx="5715040" cy="32147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4">
                    <a:lumMod val="50000"/>
                  </a:schemeClr>
                </a:solidFill>
              </a:rPr>
              <a:t>Časový diagram střídavého napětí a střídavého proudu:</a:t>
            </a:r>
            <a:endParaRPr lang="cs-CZ" sz="3200" b="1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2500298" y="2357430"/>
            <a:ext cx="3857652" cy="32861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785794"/>
            <a:ext cx="8229600" cy="150019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Střídavý proud je vyráběn v elektrárnách v alternátorech:</a:t>
            </a:r>
            <a:endParaRPr lang="cs-CZ" sz="32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stroje na výrobu střídavého elektrického proudu</a:t>
            </a:r>
          </a:p>
          <a:p>
            <a:r>
              <a:rPr lang="cs-CZ" sz="2800" b="1" dirty="0" smtClean="0">
                <a:solidFill>
                  <a:srgbClr val="0070C0"/>
                </a:solidFill>
              </a:rPr>
              <a:t>výroba je na základě </a:t>
            </a:r>
            <a:r>
              <a:rPr lang="cs-CZ" sz="2800" b="1" dirty="0" smtClean="0">
                <a:solidFill>
                  <a:srgbClr val="00B050"/>
                </a:solidFill>
              </a:rPr>
              <a:t>elektromagnetické indukce</a:t>
            </a:r>
          </a:p>
          <a:p>
            <a:r>
              <a:rPr lang="cs-CZ" sz="2800" b="1" dirty="0" smtClean="0">
                <a:solidFill>
                  <a:srgbClr val="0070C0"/>
                </a:solidFill>
              </a:rPr>
              <a:t>zpravidla sudý počet nehybných cívek=</a:t>
            </a:r>
            <a:r>
              <a:rPr lang="cs-CZ" sz="2800" b="1" dirty="0" smtClean="0">
                <a:solidFill>
                  <a:srgbClr val="00B050"/>
                </a:solidFill>
              </a:rPr>
              <a:t>STATOR</a:t>
            </a:r>
          </a:p>
          <a:p>
            <a:r>
              <a:rPr lang="cs-CZ" sz="2800" b="1" dirty="0" smtClean="0">
                <a:solidFill>
                  <a:srgbClr val="0070C0"/>
                </a:solidFill>
              </a:rPr>
              <a:t>mezi cívkami se otáčejí elektromagnety=</a:t>
            </a:r>
            <a:r>
              <a:rPr lang="cs-CZ" sz="2800" b="1" dirty="0" smtClean="0">
                <a:solidFill>
                  <a:srgbClr val="00B050"/>
                </a:solidFill>
              </a:rPr>
              <a:t>ROTOR</a:t>
            </a:r>
          </a:p>
          <a:p>
            <a:r>
              <a:rPr lang="cs-CZ" sz="2800" b="1" dirty="0" smtClean="0">
                <a:solidFill>
                  <a:srgbClr val="0070C0"/>
                </a:solidFill>
              </a:rPr>
              <a:t>rotorem v elektrárně otáčí turbína</a:t>
            </a:r>
          </a:p>
          <a:p>
            <a:r>
              <a:rPr lang="cs-CZ" sz="2800" b="1" dirty="0" smtClean="0">
                <a:solidFill>
                  <a:srgbClr val="0070C0"/>
                </a:solidFill>
              </a:rPr>
              <a:t>pohybová energie rotoru se přeměňuje na elektrickou energii, kterou odebíráme z cívek statoru</a:t>
            </a:r>
          </a:p>
          <a:p>
            <a:endParaRPr lang="cs-CZ" sz="2800" b="1" dirty="0" smtClean="0">
              <a:solidFill>
                <a:srgbClr val="0070C0"/>
              </a:solidFill>
            </a:endParaRPr>
          </a:p>
          <a:p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>
                <a:solidFill>
                  <a:srgbClr val="00B050"/>
                </a:solidFill>
              </a:rPr>
              <a:t>ALTERNÁTORY:</a:t>
            </a:r>
            <a:endParaRPr lang="cs-CZ" sz="3200" b="1" u="sng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00B050"/>
                </a:solidFill>
              </a:rPr>
              <a:t>1.</a:t>
            </a:r>
            <a:r>
              <a:rPr lang="cs-CZ" u="sng" dirty="0" smtClean="0">
                <a:solidFill>
                  <a:srgbClr val="00B050"/>
                </a:solidFill>
              </a:rPr>
              <a:t> </a:t>
            </a:r>
            <a:r>
              <a:rPr lang="cs-CZ" b="1" u="sng" dirty="0" smtClean="0">
                <a:solidFill>
                  <a:srgbClr val="00B050"/>
                </a:solidFill>
              </a:rPr>
              <a:t>Jak se od sebe liší stejnosměrný a střídavý proud? </a:t>
            </a:r>
          </a:p>
          <a:p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</a:rPr>
              <a:t>A) Stejnosměrný proud i střídavý proud v obvodu prochází stejným směrem.</a:t>
            </a:r>
          </a:p>
          <a:p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</a:rPr>
              <a:t>B) Stejnosměrný proud prochází v obvodu stále stejným směrem a u střídavého proudu se směr v obvodu opakovaně mění.</a:t>
            </a:r>
          </a:p>
          <a:p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</a:rPr>
              <a:t>C) Stejnosměrný proud prochází v obvodu jedním směrem a střídavý proud směrem opačným.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Souhrnné otázky:</a:t>
            </a:r>
            <a:endParaRPr lang="cs-CZ" sz="32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8" dur="indefinit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</a:p>
          <a:p>
            <a:pPr marL="514350" indent="-514350">
              <a:buNone/>
            </a:pPr>
            <a:r>
              <a:rPr lang="cs-CZ" sz="2800" b="1" dirty="0" smtClean="0">
                <a:solidFill>
                  <a:schemeClr val="bg2">
                    <a:lumMod val="50000"/>
                  </a:schemeClr>
                </a:solidFill>
              </a:rPr>
              <a:t>a) Doba T, za kterou se průběh střídavého proudu opakuje. Značka T a jednotka </a:t>
            </a:r>
            <a:r>
              <a:rPr lang="en-US" sz="2800" b="1" dirty="0" smtClean="0">
                <a:solidFill>
                  <a:schemeClr val="bg2">
                    <a:lumMod val="50000"/>
                  </a:schemeClr>
                </a:solidFill>
              </a:rPr>
              <a:t>[s].</a:t>
            </a:r>
            <a:endParaRPr lang="cs-CZ" sz="2800" b="1" dirty="0" smtClean="0">
              <a:solidFill>
                <a:schemeClr val="bg2">
                  <a:lumMod val="50000"/>
                </a:schemeClr>
              </a:solidFill>
            </a:endParaRPr>
          </a:p>
          <a:p>
            <a:pPr marL="514350" indent="-514350">
              <a:buAutoNum type="alphaLcParenR"/>
            </a:pPr>
            <a:endParaRPr lang="cs-CZ" sz="2800" b="1" dirty="0" smtClean="0">
              <a:solidFill>
                <a:schemeClr val="bg2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bg2">
                    <a:lumMod val="50000"/>
                  </a:schemeClr>
                </a:solidFill>
              </a:rPr>
              <a:t>b)  Znamená to změnu pohybové energie na elektrickou energii. Značka E a jednotka </a:t>
            </a:r>
            <a:r>
              <a:rPr lang="en-US" sz="2800" b="1" dirty="0" smtClean="0">
                <a:solidFill>
                  <a:schemeClr val="bg2">
                    <a:lumMod val="50000"/>
                  </a:schemeClr>
                </a:solidFill>
              </a:rPr>
              <a:t>[J]</a:t>
            </a:r>
            <a:r>
              <a:rPr lang="cs-CZ" sz="2800" b="1" dirty="0" smtClean="0">
                <a:solidFill>
                  <a:schemeClr val="bg2">
                    <a:lumMod val="50000"/>
                  </a:schemeClr>
                </a:solidFill>
              </a:rPr>
              <a:t>.</a:t>
            </a:r>
          </a:p>
          <a:p>
            <a:pPr>
              <a:buNone/>
            </a:pPr>
            <a:endParaRPr lang="cs-CZ" sz="2800" b="1" dirty="0" smtClean="0">
              <a:solidFill>
                <a:schemeClr val="bg2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bg2">
                    <a:lumMod val="50000"/>
                  </a:schemeClr>
                </a:solidFill>
              </a:rPr>
              <a:t>c)  Výroba elektrického proudu  v elektrárnách. Značka I a jednotka </a:t>
            </a:r>
            <a:r>
              <a:rPr lang="en-US" sz="2800" b="1" dirty="0" smtClean="0">
                <a:solidFill>
                  <a:schemeClr val="bg2">
                    <a:lumMod val="50000"/>
                  </a:schemeClr>
                </a:solidFill>
              </a:rPr>
              <a:t>[A].</a:t>
            </a:r>
          </a:p>
          <a:p>
            <a:pPr>
              <a:buNone/>
            </a:pP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b="1" u="sng" dirty="0" smtClean="0">
                <a:solidFill>
                  <a:schemeClr val="accent2">
                    <a:lumMod val="50000"/>
                  </a:schemeClr>
                </a:solidFill>
              </a:rPr>
              <a:t>2. Vysvětli, co znamená perioda střídavého proudu. Jaká je její značka? V jaké jednotce se udává?</a:t>
            </a:r>
            <a:endParaRPr lang="cs-CZ" sz="3200" b="1" u="sng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726130"/>
          </a:xfrm>
        </p:spPr>
        <p:txBody>
          <a:bodyPr>
            <a:normAutofit/>
          </a:bodyPr>
          <a:lstStyle/>
          <a:p>
            <a:r>
              <a:rPr lang="cs-CZ" sz="4000" b="1" u="sng" dirty="0" smtClean="0">
                <a:solidFill>
                  <a:srgbClr val="FFFF00"/>
                </a:solidFill>
              </a:rPr>
              <a:t>3. Vysvětli, co znamená kmitočet střídavého proudu. Jaká je jeho značka? Jak se nazývá jednotka kmitočtu?</a:t>
            </a:r>
            <a:br>
              <a:rPr lang="cs-CZ" sz="4000" b="1" u="sng" dirty="0" smtClean="0">
                <a:solidFill>
                  <a:srgbClr val="FFFF00"/>
                </a:solidFill>
              </a:rPr>
            </a:br>
            <a:r>
              <a:rPr lang="cs-CZ" sz="4000" b="1" u="sng" dirty="0" smtClean="0">
                <a:solidFill>
                  <a:srgbClr val="FFFF00"/>
                </a:solidFill>
              </a:rPr>
              <a:t/>
            </a:r>
            <a:br>
              <a:rPr lang="cs-CZ" sz="4000" b="1" u="sng" dirty="0" smtClean="0">
                <a:solidFill>
                  <a:srgbClr val="FFFF00"/>
                </a:solidFill>
              </a:rPr>
            </a:br>
            <a:endParaRPr lang="cs-CZ" sz="4000" b="1" u="sng" dirty="0">
              <a:solidFill>
                <a:srgbClr val="FFFF00"/>
              </a:solidFill>
            </a:endParaRPr>
          </a:p>
        </p:txBody>
      </p:sp>
      <p:sp>
        <p:nvSpPr>
          <p:cNvPr id="3" name="Šipka doprava se zářezem 2"/>
          <p:cNvSpPr/>
          <p:nvPr/>
        </p:nvSpPr>
        <p:spPr>
          <a:xfrm>
            <a:off x="4214810" y="3929066"/>
            <a:ext cx="3357586" cy="1928826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ŘEŠENÍ</a:t>
            </a:r>
          </a:p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accent1">
                    <a:lumMod val="50000"/>
                  </a:schemeClr>
                </a:solidFill>
              </a:rPr>
              <a:t>Kmitočet (frekvence) střídavého proudu udává počet period za 1 sekundu.</a:t>
            </a:r>
          </a:p>
          <a:p>
            <a:r>
              <a:rPr lang="cs-CZ" sz="3600" b="1" dirty="0" smtClean="0">
                <a:solidFill>
                  <a:schemeClr val="accent1">
                    <a:lumMod val="50000"/>
                  </a:schemeClr>
                </a:solidFill>
              </a:rPr>
              <a:t>Značka je f.</a:t>
            </a:r>
          </a:p>
          <a:p>
            <a:r>
              <a:rPr lang="cs-CZ" sz="3600" b="1" dirty="0" smtClean="0">
                <a:solidFill>
                  <a:schemeClr val="accent1">
                    <a:lumMod val="50000"/>
                  </a:schemeClr>
                </a:solidFill>
              </a:rPr>
              <a:t>Jednotkou kmitočtu je hertz </a:t>
            </a:r>
            <a:r>
              <a:rPr lang="en-US" sz="3600" b="1" dirty="0" smtClean="0">
                <a:solidFill>
                  <a:schemeClr val="accent1">
                    <a:lumMod val="50000"/>
                  </a:schemeClr>
                </a:solidFill>
              </a:rPr>
              <a:t>[H</a:t>
            </a:r>
            <a:r>
              <a:rPr lang="cs-CZ" sz="3600" b="1" dirty="0" smtClean="0">
                <a:solidFill>
                  <a:schemeClr val="accent1">
                    <a:lumMod val="50000"/>
                  </a:schemeClr>
                </a:solidFill>
              </a:rPr>
              <a:t>z</a:t>
            </a:r>
            <a:r>
              <a:rPr lang="en-US" sz="3600" b="1" dirty="0" smtClean="0">
                <a:solidFill>
                  <a:schemeClr val="accent1">
                    <a:lumMod val="50000"/>
                  </a:schemeClr>
                </a:solidFill>
              </a:rPr>
              <a:t>]</a:t>
            </a:r>
            <a:r>
              <a:rPr lang="cs-CZ" sz="3600" b="1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</a:p>
          <a:p>
            <a:endParaRPr lang="cs-CZ" sz="36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C00000"/>
                </a:solidFill>
                <a:latin typeface="JLS Smiles Sampler"/>
              </a:rPr>
              <a:t>AAA</a:t>
            </a:r>
            <a:r>
              <a:rPr lang="cs-CZ" sz="3600" b="1" u="sng" dirty="0" smtClean="0">
                <a:solidFill>
                  <a:srgbClr val="C00000"/>
                </a:solidFill>
              </a:rPr>
              <a:t>Řešení:</a:t>
            </a:r>
            <a:endParaRPr lang="cs-CZ" sz="3600" b="1" u="sng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A) T= 0,5 s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B) T= 40 s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C) T= 0,0025 s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b="1" u="sng" dirty="0" smtClean="0">
                <a:solidFill>
                  <a:srgbClr val="00B0F0"/>
                </a:solidFill>
              </a:rPr>
              <a:t>4. Jakou PERIODU má střídavý proud, který má kmitočet 400 Hz?</a:t>
            </a:r>
            <a:endParaRPr lang="cs-CZ" sz="3600" b="1" u="sng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algn="ctr"/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A) f= 200 Hz</a:t>
            </a:r>
          </a:p>
          <a:p>
            <a:pPr algn="ctr"/>
            <a:endParaRPr lang="cs-CZ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algn="ctr"/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B) f= 500 Hz</a:t>
            </a:r>
          </a:p>
          <a:p>
            <a:pPr algn="ctr"/>
            <a:endParaRPr lang="cs-CZ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algn="ctr"/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C) f= 100 Hz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>
                <a:solidFill>
                  <a:srgbClr val="7030A0"/>
                </a:solidFill>
              </a:rPr>
              <a:t>5. Perioda střídavého proudu je 0,002 s. Urči frekvenci tohoto střídavého proudu:</a:t>
            </a:r>
            <a:endParaRPr lang="cs-CZ" sz="3200" b="1" u="sng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 smtClean="0">
                <a:hlinkClick r:id="rId2"/>
              </a:rPr>
              <a:t>http://www.7zsmost.cz/userfiles/image/ate10_int_generation_l.jpg</a:t>
            </a:r>
            <a:r>
              <a:rPr lang="cs-CZ" sz="1400" dirty="0" smtClean="0"/>
              <a:t> </a:t>
            </a:r>
            <a:r>
              <a:rPr lang="en-US" sz="1400" dirty="0" smtClean="0"/>
              <a:t>[</a:t>
            </a:r>
            <a:r>
              <a:rPr lang="cs-CZ" sz="1400" dirty="0" smtClean="0"/>
              <a:t>cit: 2011-10-09</a:t>
            </a:r>
            <a:r>
              <a:rPr lang="en-US" sz="1400" dirty="0" smtClean="0"/>
              <a:t>]</a:t>
            </a:r>
            <a:r>
              <a:rPr lang="cs-CZ" sz="1400" dirty="0" smtClean="0"/>
              <a:t> </a:t>
            </a:r>
            <a:r>
              <a:rPr lang="cs-CZ" sz="1400" dirty="0" smtClean="0">
                <a:hlinkClick r:id="rId3"/>
              </a:rPr>
              <a:t>http://fjv.sweb.cz/prikl/Fprikl5x4_soubory/image002.gif</a:t>
            </a:r>
            <a:r>
              <a:rPr lang="en-US" sz="1400" dirty="0" smtClean="0"/>
              <a:t> [</a:t>
            </a:r>
            <a:r>
              <a:rPr lang="cs-CZ" sz="1400" dirty="0" smtClean="0"/>
              <a:t>cit: 2011-10-09</a:t>
            </a:r>
            <a:r>
              <a:rPr lang="en-US" sz="1400" dirty="0" smtClean="0"/>
              <a:t>]</a:t>
            </a:r>
            <a:r>
              <a:rPr lang="cs-CZ" sz="1400" dirty="0" smtClean="0"/>
              <a:t> </a:t>
            </a:r>
          </a:p>
          <a:p>
            <a:r>
              <a:rPr lang="cs-CZ" sz="1400" dirty="0" smtClean="0">
                <a:hlinkClick r:id="rId4"/>
              </a:rPr>
              <a:t>http://elektross.gjn.cz/obrazky/generator1.gif</a:t>
            </a:r>
            <a:r>
              <a:rPr lang="en-US" sz="1400" dirty="0" smtClean="0"/>
              <a:t> [</a:t>
            </a:r>
            <a:r>
              <a:rPr lang="cs-CZ" sz="1400" dirty="0" smtClean="0"/>
              <a:t>cit: 2011-10-09</a:t>
            </a:r>
            <a:r>
              <a:rPr lang="en-US" sz="1400" dirty="0" smtClean="0"/>
              <a:t>]</a:t>
            </a:r>
            <a:r>
              <a:rPr lang="cs-CZ" sz="1400" dirty="0" smtClean="0"/>
              <a:t> </a:t>
            </a:r>
          </a:p>
          <a:p>
            <a:r>
              <a:rPr lang="cs-CZ" sz="1400" dirty="0" smtClean="0">
                <a:hlinkClick r:id="rId5"/>
              </a:rPr>
              <a:t>http://elektrika.cz/Members/otec/obrazek.2005-01-18.7913970555</a:t>
            </a:r>
            <a:r>
              <a:rPr lang="en-US" sz="1400" dirty="0" smtClean="0"/>
              <a:t> [</a:t>
            </a:r>
            <a:r>
              <a:rPr lang="cs-CZ" sz="1400" dirty="0" smtClean="0"/>
              <a:t>cit: 2011-10-09</a:t>
            </a:r>
            <a:r>
              <a:rPr lang="en-US" sz="1400" dirty="0" smtClean="0"/>
              <a:t>]</a:t>
            </a:r>
            <a:r>
              <a:rPr lang="cs-CZ" sz="1400" dirty="0" smtClean="0"/>
              <a:t> </a:t>
            </a:r>
          </a:p>
          <a:p>
            <a:r>
              <a:rPr lang="cs-CZ" sz="1400" dirty="0" smtClean="0">
                <a:hlinkClick r:id="rId6"/>
              </a:rPr>
              <a:t>http://elektrika.cz/obrazek/trif_041230_1.jpg</a:t>
            </a:r>
            <a:r>
              <a:rPr lang="en-US" sz="1400" dirty="0" smtClean="0"/>
              <a:t> [</a:t>
            </a:r>
            <a:r>
              <a:rPr lang="cs-CZ" sz="1400" dirty="0" smtClean="0"/>
              <a:t>cit: 2011-10-09</a:t>
            </a:r>
            <a:r>
              <a:rPr lang="en-US" sz="1400" dirty="0" smtClean="0"/>
              <a:t>]</a:t>
            </a:r>
            <a:r>
              <a:rPr lang="cs-CZ" sz="1400" dirty="0" smtClean="0"/>
              <a:t> </a:t>
            </a:r>
          </a:p>
          <a:p>
            <a:r>
              <a:rPr lang="cs-CZ" sz="1400" b="1" dirty="0" smtClean="0"/>
              <a:t>doc. RNDr. Růžena  Kolářová, CSc., PaedDr. Jiří Bohuněk, Fyzika pro 9. ročník základní školy, nakladatelství Prometheus, 2008, ISBN 978-80-7196-193-2.</a:t>
            </a:r>
          </a:p>
          <a:p>
            <a:r>
              <a:rPr lang="cs-CZ" sz="1400" b="1" dirty="0" smtClean="0"/>
              <a:t>galerie office</a:t>
            </a:r>
          </a:p>
          <a:p>
            <a:pPr>
              <a:buNone/>
            </a:pPr>
            <a:endParaRPr lang="cs-CZ" sz="1400" b="1" dirty="0" smtClean="0"/>
          </a:p>
          <a:p>
            <a:endParaRPr lang="cs-CZ" sz="2400" dirty="0" smtClean="0"/>
          </a:p>
          <a:p>
            <a:endParaRPr lang="cs-CZ" sz="24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Použité zdroje</a:t>
            </a:r>
            <a:r>
              <a:rPr lang="cs-CZ" sz="3200" dirty="0" smtClean="0">
                <a:solidFill>
                  <a:srgbClr val="00B050"/>
                </a:solidFill>
              </a:rPr>
              <a:t>:</a:t>
            </a:r>
            <a:endParaRPr lang="cs-CZ" sz="32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128</TotalTime>
  <Words>556</Words>
  <Application>Microsoft Office PowerPoint</Application>
  <PresentationFormat>Předvádění na obrazovce (4:3)</PresentationFormat>
  <Paragraphs>70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Shluk</vt:lpstr>
      <vt:lpstr>Snímek 1</vt:lpstr>
      <vt:lpstr>Vznik střídavého proudu a střídavého napětí otáčením cívky mezi nesouhlasnými póly dvou magnetů:</vt:lpstr>
      <vt:lpstr>Vznik střídavého proudu</vt:lpstr>
      <vt:lpstr>Výpočet periody a frekvence střídavého proudu:</vt:lpstr>
      <vt:lpstr>Časový diagram střídavého napětí a střídavého proudu:</vt:lpstr>
      <vt:lpstr>Střídavý proud je vyráběn v elektrárnách v alternátorech:</vt:lpstr>
      <vt:lpstr>ALTERNÁTORY:</vt:lpstr>
      <vt:lpstr>Souhrnné otázky:</vt:lpstr>
      <vt:lpstr>2. Vysvětli, co znamená perioda střídavého proudu. Jaká je její značka? V jaké jednotce se udává?</vt:lpstr>
      <vt:lpstr>3. Vysvětli, co znamená kmitočet střídavého proudu. Jaká je jeho značka? Jak se nazývá jednotka kmitočtu?  </vt:lpstr>
      <vt:lpstr>AAAŘešení:</vt:lpstr>
      <vt:lpstr>4. Jakou PERIODU má střídavý proud, který má kmitočet 400 Hz?</vt:lpstr>
      <vt:lpstr>5. Perioda střídavého proudu je 0,002 s. Urči frekvenci tohoto střídavého proudu:</vt:lpstr>
      <vt:lpstr>Použité zdroje: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STŘÍDAVÝ PROUD</dc:title>
  <dc:creator>Radlena</dc:creator>
  <cp:lastModifiedBy>Radlena</cp:lastModifiedBy>
  <cp:revision>22</cp:revision>
  <dcterms:created xsi:type="dcterms:W3CDTF">2011-10-09T14:53:48Z</dcterms:created>
  <dcterms:modified xsi:type="dcterms:W3CDTF">2011-10-22T16:26:30Z</dcterms:modified>
</cp:coreProperties>
</file>