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57" r:id="rId3"/>
    <p:sldId id="258" r:id="rId4"/>
    <p:sldId id="259" r:id="rId5"/>
    <p:sldId id="261" r:id="rId6"/>
    <p:sldId id="260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06" autoAdjust="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C5A510-C930-42DF-B47E-F7EE1F1ADDDA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7A2A8D-C7E1-409A-847E-9DDEE1F101D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83543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9832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841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64453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8011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973574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2008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5934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4009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96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0391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67480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23066E-9BCA-45FE-BD8B-0120432B1EFB}" type="datetimeFigureOut">
              <a:rPr lang="cs-CZ" smtClean="0"/>
              <a:t>2.4.2012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57C0D-3176-4A42-AE25-D91537FBB2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746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693750"/>
              </p:ext>
            </p:extLst>
          </p:nvPr>
        </p:nvGraphicFramePr>
        <p:xfrm>
          <a:off x="1222057" y="2420461"/>
          <a:ext cx="6699885" cy="28854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67815"/>
                <a:gridCol w="5132070"/>
              </a:tblGrid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Škola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ZŠ Třeboň, Sokolská 296, 379 01 Třeboň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Autor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Mgr. </a:t>
                      </a:r>
                      <a:r>
                        <a:rPr lang="cs-CZ" sz="1200" dirty="0" smtClean="0">
                          <a:effectLst/>
                        </a:rPr>
                        <a:t>Dana</a:t>
                      </a:r>
                      <a:r>
                        <a:rPr lang="cs-CZ" sz="1200" baseline="0" dirty="0" smtClean="0">
                          <a:effectLst/>
                        </a:rPr>
                        <a:t> </a:t>
                      </a:r>
                      <a:r>
                        <a:rPr lang="cs-CZ" sz="1200" baseline="0" dirty="0" err="1" smtClean="0">
                          <a:effectLst/>
                        </a:rPr>
                        <a:t>Ingvortová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Číslo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VY_32_Inovace_3205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Název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Slovesný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způsob oznamovací a rozkazovací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Téma hodiny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Slovesný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způsob oznamovací a rozkazovací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Předmět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Český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jazyk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17716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Ročník/y/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5</a:t>
                      </a:r>
                      <a:r>
                        <a:rPr lang="cs-CZ" sz="1200" dirty="0" smtClean="0">
                          <a:effectLst/>
                        </a:rPr>
                        <a:t>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57277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Anotace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</a:rPr>
                        <a:t>Materiál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</a:rPr>
                        <a:t> na zopakování oznamovacího a rozkazovacího způsobu.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66675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Očekávaný výstup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Žák zná</a:t>
                      </a:r>
                      <a:r>
                        <a:rPr lang="cs-CZ" sz="1200" baseline="0" dirty="0" smtClean="0">
                          <a:effectLst/>
                        </a:rPr>
                        <a:t> definice oznamovacího a rozkazovacího způsobu. Slovesa dává do určené osoby, čísla, času a způsobu. Z infinitivu </a:t>
                      </a:r>
                      <a:r>
                        <a:rPr lang="cs-CZ" sz="1200" baseline="0" smtClean="0">
                          <a:effectLst/>
                        </a:rPr>
                        <a:t>tvoří všechny tvary </a:t>
                      </a:r>
                      <a:r>
                        <a:rPr lang="cs-CZ" sz="1200" baseline="0" dirty="0" smtClean="0">
                          <a:effectLst/>
                        </a:rPr>
                        <a:t>rozkazovacího způsobu.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  <a:tr h="35433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Druh učebního materiálu</a:t>
                      </a:r>
                      <a:endParaRPr lang="cs-CZ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Prezentace</a:t>
                      </a:r>
                      <a:endParaRPr lang="cs-CZ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222375" y="24209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75" y="692696"/>
            <a:ext cx="6083300" cy="1485900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237477" y="28781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056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965879" y="794939"/>
            <a:ext cx="666095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Určité tvary sloves mohou vyjadřovat </a:t>
            </a:r>
            <a:r>
              <a:rPr lang="cs-CZ" sz="4000" b="1" u="sng" dirty="0" smtClean="0">
                <a:solidFill>
                  <a:srgbClr val="FF0000"/>
                </a:solidFill>
              </a:rPr>
              <a:t>slovesný způsob</a:t>
            </a:r>
            <a:r>
              <a:rPr lang="cs-CZ" sz="4000" b="1" dirty="0" smtClean="0">
                <a:solidFill>
                  <a:srgbClr val="FF0000"/>
                </a:solidFill>
              </a:rPr>
              <a:t>:</a:t>
            </a:r>
            <a:endParaRPr lang="cs-CZ" sz="4000" b="1" dirty="0" smtClean="0">
              <a:solidFill>
                <a:srgbClr val="00B050"/>
              </a:solidFill>
            </a:endParaRPr>
          </a:p>
          <a:p>
            <a:endParaRPr lang="cs-CZ" sz="4000" b="1" dirty="0" smtClean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2703696"/>
            <a:ext cx="6938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1. </a:t>
            </a:r>
            <a:r>
              <a:rPr lang="cs-CZ" sz="4000" b="1" dirty="0">
                <a:solidFill>
                  <a:srgbClr val="00B050"/>
                </a:solidFill>
              </a:rPr>
              <a:t>o</a:t>
            </a:r>
            <a:r>
              <a:rPr lang="cs-CZ" sz="4000" b="1" dirty="0" smtClean="0">
                <a:solidFill>
                  <a:srgbClr val="00B050"/>
                </a:solidFill>
              </a:rPr>
              <a:t>znamovací (hraješ)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899592" y="3717032"/>
            <a:ext cx="547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2. </a:t>
            </a:r>
            <a:r>
              <a:rPr lang="cs-CZ" sz="4000" b="1" dirty="0">
                <a:solidFill>
                  <a:srgbClr val="00B050"/>
                </a:solidFill>
              </a:rPr>
              <a:t>r</a:t>
            </a:r>
            <a:r>
              <a:rPr lang="cs-CZ" sz="4000" b="1" dirty="0" smtClean="0">
                <a:solidFill>
                  <a:srgbClr val="00B050"/>
                </a:solidFill>
              </a:rPr>
              <a:t>ozkazovací (hraj!)</a:t>
            </a:r>
            <a:endParaRPr lang="cs-CZ" sz="4000" b="1" dirty="0">
              <a:solidFill>
                <a:srgbClr val="00B05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966423" y="4745661"/>
            <a:ext cx="50405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00B050"/>
                </a:solidFill>
              </a:rPr>
              <a:t>3. podmiňovací (hrál </a:t>
            </a:r>
          </a:p>
          <a:p>
            <a:r>
              <a:rPr lang="cs-CZ" sz="4000" b="1" dirty="0">
                <a:solidFill>
                  <a:srgbClr val="00B050"/>
                </a:solidFill>
              </a:rPr>
              <a:t> </a:t>
            </a:r>
            <a:r>
              <a:rPr lang="cs-CZ" sz="4000" b="1" dirty="0" smtClean="0">
                <a:solidFill>
                  <a:srgbClr val="00B050"/>
                </a:solidFill>
              </a:rPr>
              <a:t>   bys)</a:t>
            </a:r>
            <a:endParaRPr lang="cs-CZ" sz="4000" b="1" dirty="0">
              <a:solidFill>
                <a:srgbClr val="00B050"/>
              </a:solidFill>
            </a:endParaRPr>
          </a:p>
        </p:txBody>
      </p:sp>
      <p:pic>
        <p:nvPicPr>
          <p:cNvPr id="1027" name="Picture 3" descr="C:\Users\dingvortova\AppData\Local\Microsoft\Windows\Temporary Internet Files\Content.IE5\BGRHX77Q\MP900433156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6982" y="3173284"/>
            <a:ext cx="2629513" cy="221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1159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971600" y="764704"/>
            <a:ext cx="712879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Oznamovací slovesný způsob </a:t>
            </a:r>
            <a:r>
              <a:rPr lang="cs-CZ" sz="4000" b="1" dirty="0" smtClean="0">
                <a:solidFill>
                  <a:srgbClr val="FF0000"/>
                </a:solidFill>
              </a:rPr>
              <a:t>vyjadřuje děj, který: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331640" y="2894703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1. probíhá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331640" y="3876451"/>
            <a:ext cx="67687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2. </a:t>
            </a:r>
            <a:r>
              <a:rPr lang="cs-CZ" sz="4000" b="1" dirty="0">
                <a:solidFill>
                  <a:schemeClr val="tx2"/>
                </a:solidFill>
              </a:rPr>
              <a:t>b</a:t>
            </a:r>
            <a:r>
              <a:rPr lang="cs-CZ" sz="4000" b="1" dirty="0" smtClean="0">
                <a:solidFill>
                  <a:schemeClr val="tx2"/>
                </a:solidFill>
              </a:rPr>
              <a:t>ude probíhat</a:t>
            </a:r>
            <a:endParaRPr lang="cs-CZ" sz="4000" b="1" dirty="0">
              <a:solidFill>
                <a:schemeClr val="tx2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1331640" y="4797152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chemeClr val="tx2"/>
                </a:solidFill>
              </a:rPr>
              <a:t>3. probíhal</a:t>
            </a:r>
            <a:endParaRPr lang="cs-CZ" sz="4000" b="1" dirty="0">
              <a:solidFill>
                <a:schemeClr val="tx2"/>
              </a:solidFill>
            </a:endParaRPr>
          </a:p>
        </p:txBody>
      </p:sp>
      <p:pic>
        <p:nvPicPr>
          <p:cNvPr id="2050" name="Picture 2" descr="C:\Users\dingvortova\AppData\Local\Microsoft\Windows\Temporary Internet Files\Content.IE5\BGRHX77Q\MP90042257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76174"/>
            <a:ext cx="2700300" cy="3727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5246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46626" y="373562"/>
            <a:ext cx="74168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Dej slovesa do určených tvarů</a:t>
            </a:r>
            <a:r>
              <a:rPr lang="cs-CZ" sz="4000" b="1" dirty="0" smtClean="0">
                <a:solidFill>
                  <a:srgbClr val="FF0000"/>
                </a:solidFill>
              </a:rPr>
              <a:t>: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06713" y="1340768"/>
            <a:ext cx="80648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tx2"/>
                </a:solidFill>
              </a:rPr>
              <a:t>v</a:t>
            </a:r>
            <a:r>
              <a:rPr lang="cs-CZ" sz="3600" b="1" dirty="0" smtClean="0">
                <a:solidFill>
                  <a:schemeClr val="tx2"/>
                </a:solidFill>
              </a:rPr>
              <a:t>yprávět – 1. os. č. j. čas bud. </a:t>
            </a:r>
            <a:r>
              <a:rPr lang="cs-CZ" sz="3600" b="1" dirty="0" err="1">
                <a:solidFill>
                  <a:schemeClr val="tx2"/>
                </a:solidFill>
              </a:rPr>
              <a:t>z</a:t>
            </a:r>
            <a:r>
              <a:rPr lang="cs-CZ" sz="3600" b="1" dirty="0" err="1" smtClean="0">
                <a:solidFill>
                  <a:schemeClr val="tx2"/>
                </a:solidFill>
              </a:rPr>
              <a:t>p</a:t>
            </a:r>
            <a:r>
              <a:rPr lang="cs-CZ" sz="3600" b="1" dirty="0" smtClean="0">
                <a:solidFill>
                  <a:schemeClr val="tx2"/>
                </a:solidFill>
              </a:rPr>
              <a:t>. oznam.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843806" y="1987099"/>
            <a:ext cx="60234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FF0000"/>
                </a:solidFill>
              </a:rPr>
              <a:t>b</a:t>
            </a:r>
            <a:r>
              <a:rPr lang="cs-CZ" sz="3600" b="1" dirty="0" smtClean="0">
                <a:solidFill>
                  <a:srgbClr val="FF0000"/>
                </a:solidFill>
              </a:rPr>
              <a:t>udu vyprávět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22590" y="2676629"/>
            <a:ext cx="78018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zlobit – 2. os. č. mn. čas přít. </a:t>
            </a:r>
            <a:r>
              <a:rPr lang="cs-CZ" sz="3600" b="1" dirty="0" err="1">
                <a:solidFill>
                  <a:srgbClr val="00B050"/>
                </a:solidFill>
              </a:rPr>
              <a:t>z</a:t>
            </a:r>
            <a:r>
              <a:rPr lang="cs-CZ" sz="3600" b="1" dirty="0" err="1" smtClean="0">
                <a:solidFill>
                  <a:srgbClr val="00B050"/>
                </a:solidFill>
              </a:rPr>
              <a:t>p</a:t>
            </a:r>
            <a:r>
              <a:rPr lang="cs-CZ" sz="3600" b="1" dirty="0" smtClean="0">
                <a:solidFill>
                  <a:srgbClr val="00B050"/>
                </a:solidFill>
              </a:rPr>
              <a:t>. </a:t>
            </a:r>
            <a:r>
              <a:rPr lang="cs-CZ" sz="3600" b="1" dirty="0">
                <a:solidFill>
                  <a:srgbClr val="00B050"/>
                </a:solidFill>
              </a:rPr>
              <a:t>o</a:t>
            </a:r>
            <a:r>
              <a:rPr lang="cs-CZ" sz="3600" b="1" dirty="0" smtClean="0">
                <a:solidFill>
                  <a:srgbClr val="00B050"/>
                </a:solidFill>
              </a:rPr>
              <a:t>znam.  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63844" y="3358128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zlobíte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95044" y="4020940"/>
            <a:ext cx="835292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tx2"/>
                </a:solidFill>
              </a:rPr>
              <a:t>h</a:t>
            </a:r>
            <a:r>
              <a:rPr lang="cs-CZ" sz="3600" b="1" dirty="0" smtClean="0">
                <a:solidFill>
                  <a:schemeClr val="tx2"/>
                </a:solidFill>
              </a:rPr>
              <a:t>rát si – 3. os. č. mn. čas min. </a:t>
            </a:r>
            <a:r>
              <a:rPr lang="cs-CZ" sz="3600" b="1" dirty="0" err="1" smtClean="0">
                <a:solidFill>
                  <a:schemeClr val="tx2"/>
                </a:solidFill>
              </a:rPr>
              <a:t>zp</a:t>
            </a:r>
            <a:r>
              <a:rPr lang="cs-CZ" sz="3600" b="1" dirty="0" smtClean="0">
                <a:solidFill>
                  <a:schemeClr val="tx2"/>
                </a:solidFill>
              </a:rPr>
              <a:t>. </a:t>
            </a:r>
            <a:r>
              <a:rPr lang="cs-CZ" sz="3600" b="1" dirty="0">
                <a:solidFill>
                  <a:schemeClr val="tx2"/>
                </a:solidFill>
              </a:rPr>
              <a:t>o</a:t>
            </a:r>
            <a:r>
              <a:rPr lang="cs-CZ" sz="3600" b="1" dirty="0" smtClean="0">
                <a:solidFill>
                  <a:schemeClr val="tx2"/>
                </a:solidFill>
              </a:rPr>
              <a:t>znam.  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2955088" y="4667271"/>
            <a:ext cx="59154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hráli si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22754" y="5293204"/>
            <a:ext cx="7992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rgbClr val="00B050"/>
                </a:solidFill>
              </a:rPr>
              <a:t>z</a:t>
            </a:r>
            <a:r>
              <a:rPr lang="cs-CZ" sz="3600" b="1" dirty="0" smtClean="0">
                <a:solidFill>
                  <a:srgbClr val="00B050"/>
                </a:solidFill>
              </a:rPr>
              <a:t>pívat – 2. os. </a:t>
            </a:r>
            <a:r>
              <a:rPr lang="cs-CZ" sz="3600" b="1" dirty="0">
                <a:solidFill>
                  <a:srgbClr val="00B050"/>
                </a:solidFill>
              </a:rPr>
              <a:t>č</a:t>
            </a:r>
            <a:r>
              <a:rPr lang="cs-CZ" sz="3600" b="1" dirty="0" smtClean="0">
                <a:solidFill>
                  <a:srgbClr val="00B050"/>
                </a:solidFill>
              </a:rPr>
              <a:t>. j. čas bud. </a:t>
            </a:r>
            <a:r>
              <a:rPr lang="cs-CZ" sz="3600" b="1" dirty="0" err="1">
                <a:solidFill>
                  <a:srgbClr val="00B050"/>
                </a:solidFill>
              </a:rPr>
              <a:t>z</a:t>
            </a:r>
            <a:r>
              <a:rPr lang="cs-CZ" sz="3600" b="1" dirty="0" err="1" smtClean="0">
                <a:solidFill>
                  <a:srgbClr val="00B050"/>
                </a:solidFill>
              </a:rPr>
              <a:t>p</a:t>
            </a:r>
            <a:r>
              <a:rPr lang="cs-CZ" sz="3600" b="1" dirty="0" smtClean="0">
                <a:solidFill>
                  <a:srgbClr val="00B050"/>
                </a:solidFill>
              </a:rPr>
              <a:t>. </a:t>
            </a:r>
            <a:r>
              <a:rPr lang="cs-CZ" sz="3600" b="1" dirty="0">
                <a:solidFill>
                  <a:srgbClr val="00B050"/>
                </a:solidFill>
              </a:rPr>
              <a:t>o</a:t>
            </a:r>
            <a:r>
              <a:rPr lang="cs-CZ" sz="3600" b="1" dirty="0" smtClean="0">
                <a:solidFill>
                  <a:srgbClr val="00B050"/>
                </a:solidFill>
              </a:rPr>
              <a:t>znam.  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906120" y="5886498"/>
            <a:ext cx="38884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budeš zpívat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012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9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548680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Ze sloves v závorkách utvoř všechny tvary </a:t>
            </a:r>
            <a:r>
              <a:rPr lang="cs-CZ" sz="4000" b="1" u="sng" dirty="0" smtClean="0">
                <a:solidFill>
                  <a:srgbClr val="FF0000"/>
                </a:solidFill>
              </a:rPr>
              <a:t>rozkazovacího způsobu</a:t>
            </a:r>
            <a:r>
              <a:rPr lang="cs-CZ" sz="4000" b="1" dirty="0" smtClean="0">
                <a:solidFill>
                  <a:srgbClr val="FF0000"/>
                </a:solidFill>
              </a:rPr>
              <a:t>: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2060848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(Přinést) si knihu.  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95536" y="2678370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Přines si/Přinesme si/Přineste si knihu!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95536" y="3329367"/>
            <a:ext cx="78488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(Udělat si) úkol.</a:t>
            </a:r>
            <a:endParaRPr lang="cs-CZ" sz="36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31540" y="4056715"/>
            <a:ext cx="81369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Udělej si/Udělejme si/Udělejte si úkol!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85546" y="4797152"/>
            <a:ext cx="83169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(Sedět) rovně.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20507" y="5443483"/>
            <a:ext cx="84069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Seď/Seďme/Seďte rovně!</a:t>
            </a:r>
            <a:endParaRPr lang="cs-CZ" sz="3600" b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dingvortova\AppData\Local\Microsoft\Windows\Temporary Internet Files\Content.IE5\8ALNRMP0\MP9004395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4814942"/>
            <a:ext cx="1368152" cy="1584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731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836712"/>
            <a:ext cx="7056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u="sng" dirty="0" smtClean="0">
                <a:solidFill>
                  <a:srgbClr val="FF0000"/>
                </a:solidFill>
              </a:rPr>
              <a:t>Rozkazovací slovesný způsob</a:t>
            </a:r>
            <a:r>
              <a:rPr lang="cs-CZ" sz="4000" b="1" dirty="0">
                <a:solidFill>
                  <a:srgbClr val="FF0000"/>
                </a:solidFill>
              </a:rPr>
              <a:t> </a:t>
            </a:r>
            <a:r>
              <a:rPr lang="cs-CZ" sz="4000" b="1" dirty="0" smtClean="0">
                <a:solidFill>
                  <a:srgbClr val="FF0000"/>
                </a:solidFill>
              </a:rPr>
              <a:t>vyjadřuje děj, který se má (nemá) uskutečnit.</a:t>
            </a:r>
          </a:p>
          <a:p>
            <a:pPr algn="ctr"/>
            <a:r>
              <a:rPr lang="cs-CZ" sz="4000" b="1" dirty="0" smtClean="0">
                <a:solidFill>
                  <a:srgbClr val="FF0000"/>
                </a:solidFill>
              </a:rPr>
              <a:t>Vyjadřuje: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1403648" y="3861048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1. rozkaz (zákaz)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4507379"/>
            <a:ext cx="50405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2. výzvu (výstrahu) </a:t>
            </a:r>
            <a:endParaRPr lang="cs-CZ" sz="3600" b="1" dirty="0">
              <a:solidFill>
                <a:schemeClr val="tx2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403648" y="5162303"/>
            <a:ext cx="583264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tx2"/>
                </a:solidFill>
              </a:rPr>
              <a:t>3. přání </a:t>
            </a:r>
            <a:endParaRPr lang="cs-CZ" sz="3600" b="1" dirty="0">
              <a:solidFill>
                <a:schemeClr val="tx2"/>
              </a:solidFill>
            </a:endParaRPr>
          </a:p>
        </p:txBody>
      </p:sp>
      <p:pic>
        <p:nvPicPr>
          <p:cNvPr id="8" name="Picture 2" descr="C:\Users\dingvortova\AppData\Local\Microsoft\Windows\Temporary Internet Files\Content.IE5\LLMUSZD4\MC900442128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4114019"/>
            <a:ext cx="2140248" cy="1760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974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1954916"/>
            <a:ext cx="7128792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u="sng" dirty="0" smtClean="0">
                <a:solidFill>
                  <a:srgbClr val="FF0000"/>
                </a:solidFill>
              </a:rPr>
              <a:t>PAMATUJ SI</a:t>
            </a:r>
            <a:r>
              <a:rPr lang="cs-CZ" sz="4400" b="1" dirty="0" smtClean="0">
                <a:solidFill>
                  <a:srgbClr val="FF0000"/>
                </a:solidFill>
              </a:rPr>
              <a:t>:</a:t>
            </a:r>
          </a:p>
          <a:p>
            <a:pPr algn="ctr"/>
            <a:endParaRPr lang="cs-CZ" sz="44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Tvary rozkazovacího způsobu vyjadřují osobu a číslo, ale NEVYJADŘUJÍ ČAS!</a:t>
            </a:r>
            <a:endParaRPr lang="cs-CZ" sz="4400" b="1" dirty="0" smtClean="0">
              <a:solidFill>
                <a:schemeClr val="tx2"/>
              </a:solidFill>
            </a:endParaRPr>
          </a:p>
        </p:txBody>
      </p:sp>
      <p:pic>
        <p:nvPicPr>
          <p:cNvPr id="4" name="Picture 2" descr="C:\Users\dingvortova\AppData\Local\Microsoft\Windows\Temporary Internet Files\Content.IE5\2OJRF7P3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764704"/>
            <a:ext cx="2682044" cy="2704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752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1340768"/>
            <a:ext cx="7200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Použité zdroje</a:t>
            </a:r>
            <a:r>
              <a:rPr lang="cs-CZ" b="1" dirty="0" smtClean="0"/>
              <a:t>:</a:t>
            </a:r>
          </a:p>
          <a:p>
            <a:r>
              <a:rPr lang="cs-CZ" dirty="0" smtClean="0"/>
              <a:t>Archiv autora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784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302</Words>
  <Application>Microsoft Office PowerPoint</Application>
  <PresentationFormat>Předvádění na obrazovce (4:3)</PresentationFormat>
  <Paragraphs>56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install</dc:creator>
  <cp:lastModifiedBy>install</cp:lastModifiedBy>
  <cp:revision>14</cp:revision>
  <dcterms:created xsi:type="dcterms:W3CDTF">2012-03-21T15:24:39Z</dcterms:created>
  <dcterms:modified xsi:type="dcterms:W3CDTF">2012-04-02T13:57:57Z</dcterms:modified>
</cp:coreProperties>
</file>