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437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35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882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199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546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197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872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736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181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69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76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8F82F-DA81-44A0-9F5C-5846D2ECDACA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4B051-5EE5-4F28-8536-9F2BAEAF0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437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7921683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VY_32_Inovace_3262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Odčítání do 10 000 zpaměti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1 000 000- numerace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prezentaci na výklad a procvičování příkladů na odčítání čísel do 10 000 zpaměti. Řeší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nich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praktické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matematické úlohy.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Odčítá čísla zpaměti. Správně zapisuje matematické symboly. Poznává jednotlivá čísla a používá je v praxi.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12654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8029" y="1907968"/>
            <a:ext cx="6767943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Odčítání do 10 000</a:t>
            </a:r>
          </a:p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zpaměti.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325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Počítej podle vzoru.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 – 4 = 2		6 000 – 4 000 = 2 000</a:t>
            </a:r>
          </a:p>
          <a:p>
            <a:pPr marL="0" indent="0">
              <a:buNone/>
            </a:pPr>
            <a:r>
              <a:rPr lang="cs-CZ" dirty="0" smtClean="0"/>
              <a:t>8 – 3 = 5		8 000 – 3 000 = 5 000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5 000 – 3 000 = 2 000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7 000 – 3 000 = 4 000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6 000 – 2 000 = 4 000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8 000 – 6 000 = 2 000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16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výsledky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5 400 – 400 =</a:t>
            </a:r>
          </a:p>
          <a:p>
            <a:pPr marL="0" indent="0">
              <a:buNone/>
            </a:pPr>
            <a:r>
              <a:rPr lang="cs-CZ" dirty="0" smtClean="0"/>
              <a:t>6 300 – 300 =</a:t>
            </a:r>
          </a:p>
          <a:p>
            <a:pPr marL="0" indent="0">
              <a:buNone/>
            </a:pPr>
            <a:r>
              <a:rPr lang="cs-CZ" dirty="0" smtClean="0"/>
              <a:t>7 100 – 100 =</a:t>
            </a:r>
          </a:p>
          <a:p>
            <a:pPr marL="0" indent="0">
              <a:buNone/>
            </a:pPr>
            <a:r>
              <a:rPr lang="cs-CZ" dirty="0" smtClean="0"/>
              <a:t>8 200 – 200 =</a:t>
            </a:r>
          </a:p>
          <a:p>
            <a:pPr marL="0" indent="0">
              <a:buNone/>
            </a:pPr>
            <a:r>
              <a:rPr lang="cs-CZ" dirty="0" smtClean="0"/>
              <a:t>4 007 -      7 =</a:t>
            </a:r>
          </a:p>
          <a:p>
            <a:pPr marL="0" indent="0">
              <a:buNone/>
            </a:pPr>
            <a:r>
              <a:rPr lang="cs-CZ" dirty="0" smtClean="0"/>
              <a:t>6 020 -    20 =</a:t>
            </a:r>
          </a:p>
          <a:p>
            <a:pPr marL="0" indent="0">
              <a:buNone/>
            </a:pPr>
            <a:r>
              <a:rPr lang="cs-CZ" dirty="0" smtClean="0"/>
              <a:t>7 650 – 650 =</a:t>
            </a:r>
          </a:p>
          <a:p>
            <a:pPr marL="0" indent="0">
              <a:buNone/>
            </a:pPr>
            <a:r>
              <a:rPr lang="cs-CZ" dirty="0" smtClean="0"/>
              <a:t>9 351 – 351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5 000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6 000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7 000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8 000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4 000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6 000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7 000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9 000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37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Co chybí?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4 200 - …….. = 4 000</a:t>
            </a:r>
          </a:p>
          <a:p>
            <a:pPr marL="0" indent="0">
              <a:buNone/>
            </a:pPr>
            <a:r>
              <a:rPr lang="cs-CZ" dirty="0" smtClean="0"/>
              <a:t>5 420 - …….. = 5 000</a:t>
            </a:r>
          </a:p>
          <a:p>
            <a:pPr marL="0" indent="0">
              <a:buNone/>
            </a:pPr>
            <a:r>
              <a:rPr lang="cs-CZ" dirty="0" smtClean="0"/>
              <a:t>9 704 - …….. = 9 000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6 200 - …….. =   200</a:t>
            </a:r>
          </a:p>
          <a:p>
            <a:pPr marL="0" indent="0">
              <a:buNone/>
            </a:pPr>
            <a:r>
              <a:rPr lang="cs-CZ" dirty="0" smtClean="0"/>
              <a:t>8 620 - …….. =   620</a:t>
            </a:r>
          </a:p>
          <a:p>
            <a:pPr marL="0" indent="0">
              <a:buNone/>
            </a:pPr>
            <a:r>
              <a:rPr lang="cs-CZ" dirty="0" smtClean="0"/>
              <a:t>7 241 - …….. =   241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200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420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704</a:t>
            </a:r>
          </a:p>
          <a:p>
            <a:pPr marL="0" indent="0">
              <a:buNone/>
            </a:pPr>
            <a:endParaRPr lang="cs-CZ" b="1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6 000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8 000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7 000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91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Petr ušetřil 5400 Kč. </a:t>
            </a:r>
            <a:r>
              <a:rPr lang="cs-CZ" dirty="0" smtClean="0">
                <a:solidFill>
                  <a:srgbClr val="FF0000"/>
                </a:solidFill>
              </a:rPr>
              <a:t>Jana</a:t>
            </a:r>
            <a:r>
              <a:rPr lang="cs-CZ" dirty="0" smtClean="0"/>
              <a:t> ušetřila o 2 000 méně.</a:t>
            </a:r>
          </a:p>
          <a:p>
            <a:pPr marL="0" indent="0">
              <a:buNone/>
            </a:pPr>
            <a:r>
              <a:rPr lang="cs-CZ" dirty="0" smtClean="0"/>
              <a:t>Kolik korun ušetřila Jana?</a:t>
            </a:r>
          </a:p>
          <a:p>
            <a:pPr marL="0" indent="0">
              <a:buNone/>
            </a:pPr>
            <a:r>
              <a:rPr lang="cs-CZ" dirty="0" smtClean="0"/>
              <a:t>Kolik ušetřili </a:t>
            </a:r>
            <a:r>
              <a:rPr lang="cs-CZ" dirty="0" smtClean="0">
                <a:solidFill>
                  <a:srgbClr val="0070C0"/>
                </a:solidFill>
              </a:rPr>
              <a:t>dohromady?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5 400 – 2 000 = 3 400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5 400 + 3 400 = 8 800</a:t>
            </a:r>
          </a:p>
          <a:p>
            <a:pPr marL="0" indent="0">
              <a:buNone/>
            </a:pPr>
            <a:r>
              <a:rPr lang="cs-CZ" dirty="0" smtClean="0"/>
              <a:t>Jana ušetřila </a:t>
            </a:r>
            <a:r>
              <a:rPr lang="cs-CZ" dirty="0" smtClean="0">
                <a:solidFill>
                  <a:srgbClr val="FF0000"/>
                </a:solidFill>
              </a:rPr>
              <a:t>3 400 </a:t>
            </a:r>
            <a:r>
              <a:rPr lang="cs-CZ" dirty="0" smtClean="0"/>
              <a:t>Kč.</a:t>
            </a:r>
          </a:p>
          <a:p>
            <a:pPr marL="0" indent="0">
              <a:buNone/>
            </a:pPr>
            <a:r>
              <a:rPr lang="cs-CZ" dirty="0" smtClean="0"/>
              <a:t>Celkem ušetřili </a:t>
            </a:r>
            <a:r>
              <a:rPr lang="cs-CZ" dirty="0" smtClean="0">
                <a:solidFill>
                  <a:srgbClr val="0070C0"/>
                </a:solidFill>
              </a:rPr>
              <a:t>8 800 </a:t>
            </a:r>
            <a:r>
              <a:rPr lang="cs-CZ" dirty="0" smtClean="0"/>
              <a:t>Kč.</a:t>
            </a:r>
            <a:endParaRPr lang="cs-CZ" dirty="0"/>
          </a:p>
        </p:txBody>
      </p:sp>
      <p:pic>
        <p:nvPicPr>
          <p:cNvPr id="1027" name="Picture 3" descr="C:\Users\ZSTREBON\AppData\Local\Microsoft\Windows\Temporary Internet Files\Content.IE5\1G6VI7JJ\MC900215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52936"/>
            <a:ext cx="1843889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R25CWB1Q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8112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002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Doplň řetěz.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75575" y="4887239"/>
            <a:ext cx="1800200" cy="80072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400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139952" y="5062393"/>
            <a:ext cx="1800200" cy="7753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+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400</a:t>
            </a:r>
            <a:r>
              <a:rPr lang="cs-CZ" sz="2800" dirty="0" smtClean="0"/>
              <a:t> </a:t>
            </a:r>
            <a:r>
              <a:rPr lang="cs-CZ" sz="2400" dirty="0" smtClean="0"/>
              <a:t>0000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6084168" y="2276872"/>
            <a:ext cx="1800200" cy="7726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- 2 000</a:t>
            </a:r>
            <a:r>
              <a:rPr lang="cs-CZ" sz="28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115616" y="4931220"/>
            <a:ext cx="2016224" cy="10180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</a:t>
            </a:r>
            <a:r>
              <a:rPr lang="cs-CZ" sz="2800" dirty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chemeClr val="tx1"/>
                </a:solidFill>
              </a:rPr>
              <a:t> 5 000</a:t>
            </a:r>
            <a:r>
              <a:rPr lang="cs-CZ" sz="28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896036" y="3670828"/>
            <a:ext cx="1800200" cy="8007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– 700</a:t>
            </a:r>
            <a:r>
              <a:rPr lang="cs-CZ" sz="24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684632" y="3565862"/>
            <a:ext cx="1800200" cy="905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+ 1 200</a:t>
            </a:r>
            <a:r>
              <a:rPr lang="cs-CZ" sz="28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3484832" y="2149624"/>
            <a:ext cx="1800200" cy="7452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+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3 500</a:t>
            </a:r>
            <a:r>
              <a:rPr lang="cs-CZ" sz="28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784532" y="2149624"/>
            <a:ext cx="1800200" cy="7227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 </a:t>
            </a:r>
            <a:r>
              <a:rPr lang="cs-CZ" sz="2800" dirty="0" smtClean="0">
                <a:solidFill>
                  <a:schemeClr val="tx1"/>
                </a:solidFill>
              </a:rPr>
              <a:t>5 000</a:t>
            </a:r>
            <a:r>
              <a:rPr lang="cs-CZ" sz="2800" dirty="0" smtClean="0"/>
              <a:t> </a:t>
            </a:r>
            <a:r>
              <a:rPr lang="cs-CZ" dirty="0" smtClean="0"/>
              <a:t>0000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17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26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303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Počítej podle vzoru.</vt:lpstr>
      <vt:lpstr>Doplň výsledky.</vt:lpstr>
      <vt:lpstr>Co chybí?</vt:lpstr>
      <vt:lpstr>Vypočítej:</vt:lpstr>
      <vt:lpstr>Doplň řetěz.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</dc:title>
  <dc:creator>ZSTREBON</dc:creator>
  <cp:lastModifiedBy>ZSTREBON</cp:lastModifiedBy>
  <cp:revision>10</cp:revision>
  <dcterms:created xsi:type="dcterms:W3CDTF">2012-03-21T17:36:17Z</dcterms:created>
  <dcterms:modified xsi:type="dcterms:W3CDTF">2012-03-24T13:56:18Z</dcterms:modified>
</cp:coreProperties>
</file>