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377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694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1552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00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446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513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814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670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6290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180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81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9B170-0C77-437D-9B91-E871A9816A8C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BDB83-3820-4A5E-BC70-4F5A8F8B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46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393821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VY_32_Inovace_3263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Písemné sčítání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Přirozená čísla do 1 000 000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výklad a úlohy na procvičování písemného sčítání čísel . Obsahuje též jednoduché slovní příklady.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Odčítá čísla do 1 000 000 písemně. Dokáže správně používat matematické symboly. Zapisuje příklady a provádí zkoušku správnosti u slovních příkladů.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2654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Písemné sčítání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>
                <a:solidFill>
                  <a:srgbClr val="7030A0"/>
                </a:solidFill>
              </a:rPr>
              <a:t>2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3</a:t>
            </a:r>
            <a:r>
              <a:rPr lang="cs-CZ" sz="4000" dirty="0" smtClean="0">
                <a:solidFill>
                  <a:srgbClr val="00B050"/>
                </a:solidFill>
              </a:rPr>
              <a:t>2</a:t>
            </a:r>
            <a:r>
              <a:rPr lang="cs-CZ" sz="4000" dirty="0" smtClean="0">
                <a:solidFill>
                  <a:srgbClr val="FFC000"/>
                </a:solidFill>
              </a:rPr>
              <a:t>2		</a:t>
            </a:r>
            <a:r>
              <a:rPr lang="cs-CZ" sz="4000" dirty="0" smtClean="0">
                <a:solidFill>
                  <a:srgbClr val="7030A0"/>
                </a:solidFill>
              </a:rPr>
              <a:t>3</a:t>
            </a:r>
            <a:r>
              <a:rPr lang="cs-CZ" sz="4000" dirty="0" smtClean="0">
                <a:solidFill>
                  <a:srgbClr val="FFC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00B050"/>
                </a:solidFill>
              </a:rPr>
              <a:t>7</a:t>
            </a:r>
            <a:r>
              <a:rPr lang="cs-CZ" sz="4000" dirty="0" smtClean="0">
                <a:solidFill>
                  <a:srgbClr val="FFC000"/>
                </a:solidFill>
              </a:rPr>
              <a:t>5		</a:t>
            </a:r>
            <a:r>
              <a:rPr lang="cs-CZ" sz="4000" dirty="0" smtClean="0">
                <a:solidFill>
                  <a:srgbClr val="7030A0"/>
                </a:solidFill>
              </a:rPr>
              <a:t>5</a:t>
            </a:r>
            <a:r>
              <a:rPr lang="cs-CZ" sz="4000" dirty="0" smtClean="0">
                <a:solidFill>
                  <a:srgbClr val="FFC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6</a:t>
            </a:r>
            <a:r>
              <a:rPr lang="cs-CZ" sz="4000" dirty="0" smtClean="0">
                <a:solidFill>
                  <a:srgbClr val="00B050"/>
                </a:solidFill>
              </a:rPr>
              <a:t>0</a:t>
            </a:r>
            <a:r>
              <a:rPr lang="cs-CZ" sz="4000" dirty="0" smtClean="0">
                <a:solidFill>
                  <a:srgbClr val="FFC000"/>
                </a:solidFill>
              </a:rPr>
              <a:t>4</a:t>
            </a:r>
          </a:p>
          <a:p>
            <a:pPr marL="0" indent="0">
              <a:buNone/>
            </a:pPr>
            <a:r>
              <a:rPr lang="cs-CZ" sz="4000" u="sng" dirty="0" smtClean="0">
                <a:solidFill>
                  <a:srgbClr val="7030A0"/>
                </a:solidFill>
              </a:rPr>
              <a:t>1</a:t>
            </a:r>
            <a:r>
              <a:rPr lang="cs-CZ" sz="4000" u="sng" dirty="0" smtClean="0"/>
              <a:t> </a:t>
            </a:r>
            <a:r>
              <a:rPr lang="cs-CZ" sz="4000" u="sng" dirty="0" smtClean="0">
                <a:solidFill>
                  <a:srgbClr val="FF0000"/>
                </a:solidFill>
              </a:rPr>
              <a:t>2</a:t>
            </a:r>
            <a:r>
              <a:rPr lang="cs-CZ" sz="4000" u="sng" dirty="0" smtClean="0">
                <a:solidFill>
                  <a:srgbClr val="00B050"/>
                </a:solidFill>
              </a:rPr>
              <a:t>3</a:t>
            </a:r>
            <a:r>
              <a:rPr lang="cs-CZ" sz="4000" u="sng" dirty="0" smtClean="0">
                <a:solidFill>
                  <a:srgbClr val="FFC000"/>
                </a:solidFill>
              </a:rPr>
              <a:t>4</a:t>
            </a:r>
            <a:r>
              <a:rPr lang="cs-CZ" sz="4000" dirty="0" smtClean="0">
                <a:solidFill>
                  <a:srgbClr val="FFC000"/>
                </a:solidFill>
              </a:rPr>
              <a:t>		</a:t>
            </a:r>
            <a:r>
              <a:rPr lang="cs-CZ" sz="4000" u="sng" dirty="0" smtClean="0">
                <a:solidFill>
                  <a:srgbClr val="7030A0"/>
                </a:solidFill>
              </a:rPr>
              <a:t>4 </a:t>
            </a:r>
            <a:r>
              <a:rPr lang="cs-CZ" sz="4000" u="sng" dirty="0" smtClean="0">
                <a:solidFill>
                  <a:srgbClr val="FF0000"/>
                </a:solidFill>
              </a:rPr>
              <a:t>6</a:t>
            </a:r>
            <a:r>
              <a:rPr lang="cs-CZ" sz="4000" u="sng" dirty="0" smtClean="0">
                <a:solidFill>
                  <a:srgbClr val="00B050"/>
                </a:solidFill>
              </a:rPr>
              <a:t>1</a:t>
            </a:r>
            <a:r>
              <a:rPr lang="cs-CZ" sz="4000" u="sng" dirty="0" smtClean="0">
                <a:solidFill>
                  <a:srgbClr val="FFC000"/>
                </a:solidFill>
              </a:rPr>
              <a:t>2</a:t>
            </a:r>
            <a:r>
              <a:rPr lang="cs-CZ" sz="4000" dirty="0" smtClean="0">
                <a:solidFill>
                  <a:srgbClr val="FFC000"/>
                </a:solidFill>
              </a:rPr>
              <a:t>		</a:t>
            </a:r>
            <a:r>
              <a:rPr lang="cs-CZ" sz="4000" u="sng" dirty="0" smtClean="0">
                <a:solidFill>
                  <a:srgbClr val="7030A0"/>
                </a:solidFill>
              </a:rPr>
              <a:t>   </a:t>
            </a:r>
            <a:r>
              <a:rPr lang="cs-CZ" sz="4000" u="sng" dirty="0" smtClean="0">
                <a:solidFill>
                  <a:srgbClr val="FF0000"/>
                </a:solidFill>
              </a:rPr>
              <a:t>2</a:t>
            </a:r>
            <a:r>
              <a:rPr lang="cs-CZ" sz="4000" u="sng" dirty="0" smtClean="0">
                <a:solidFill>
                  <a:srgbClr val="00B050"/>
                </a:solidFill>
              </a:rPr>
              <a:t>3</a:t>
            </a:r>
            <a:r>
              <a:rPr lang="cs-CZ" sz="4000" u="sng" dirty="0" smtClean="0">
                <a:solidFill>
                  <a:srgbClr val="FFC000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7030A0"/>
                </a:solidFill>
              </a:rPr>
              <a:t>3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5</a:t>
            </a:r>
            <a:r>
              <a:rPr lang="cs-CZ" sz="4000" dirty="0" smtClean="0">
                <a:solidFill>
                  <a:srgbClr val="00B050"/>
                </a:solidFill>
              </a:rPr>
              <a:t>5</a:t>
            </a:r>
            <a:r>
              <a:rPr lang="cs-CZ" sz="4000" dirty="0" smtClean="0">
                <a:solidFill>
                  <a:srgbClr val="FFC000"/>
                </a:solidFill>
              </a:rPr>
              <a:t>6		</a:t>
            </a:r>
            <a:r>
              <a:rPr lang="cs-CZ" sz="4000" dirty="0" smtClean="0">
                <a:solidFill>
                  <a:srgbClr val="7030A0"/>
                </a:solidFill>
              </a:rPr>
              <a:t>7 </a:t>
            </a:r>
            <a:r>
              <a:rPr lang="cs-CZ" sz="4000" dirty="0" smtClean="0">
                <a:solidFill>
                  <a:srgbClr val="FF0000"/>
                </a:solidFill>
              </a:rPr>
              <a:t>8</a:t>
            </a:r>
            <a:r>
              <a:rPr lang="cs-CZ" sz="4000" dirty="0" smtClean="0">
                <a:solidFill>
                  <a:srgbClr val="00B050"/>
                </a:solidFill>
              </a:rPr>
              <a:t>8</a:t>
            </a:r>
            <a:r>
              <a:rPr lang="cs-CZ" sz="4000" dirty="0" smtClean="0">
                <a:solidFill>
                  <a:srgbClr val="FFC000"/>
                </a:solidFill>
              </a:rPr>
              <a:t>7		</a:t>
            </a:r>
            <a:r>
              <a:rPr lang="cs-CZ" sz="4000" dirty="0" smtClean="0">
                <a:solidFill>
                  <a:srgbClr val="7030A0"/>
                </a:solidFill>
              </a:rPr>
              <a:t>5</a:t>
            </a:r>
            <a:r>
              <a:rPr lang="cs-CZ" sz="4000" dirty="0" smtClean="0">
                <a:solidFill>
                  <a:srgbClr val="FFC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8</a:t>
            </a:r>
            <a:r>
              <a:rPr lang="cs-CZ" sz="4000" dirty="0" smtClean="0">
                <a:solidFill>
                  <a:srgbClr val="00B050"/>
                </a:solidFill>
              </a:rPr>
              <a:t>3</a:t>
            </a:r>
            <a:r>
              <a:rPr lang="cs-CZ" sz="4000" dirty="0" smtClean="0">
                <a:solidFill>
                  <a:srgbClr val="FFC000"/>
                </a:solidFill>
              </a:rPr>
              <a:t>5      </a:t>
            </a:r>
          </a:p>
          <a:p>
            <a:pPr marL="0" indent="0">
              <a:buNone/>
            </a:pPr>
            <a:endParaRPr lang="cs-CZ" sz="4000" u="sng" dirty="0"/>
          </a:p>
        </p:txBody>
      </p:sp>
    </p:spTree>
    <p:extLst>
      <p:ext uri="{BB962C8B-B14F-4D97-AF65-F5344CB8AC3E}">
        <p14:creationId xmlns:p14="http://schemas.microsoft.com/office/powerpoint/2010/main" val="90859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Slovní úlohy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Výstavu květin navštívilo v pátek 2 236 osob, </a:t>
            </a:r>
          </a:p>
          <a:p>
            <a:pPr marL="0" indent="0">
              <a:buNone/>
            </a:pPr>
            <a:r>
              <a:rPr lang="cs-CZ" dirty="0" smtClean="0"/>
              <a:t>v sobotu přišlo 3 253 osob. Kolik osob celkem navštívilo výstavu?  </a:t>
            </a:r>
            <a:r>
              <a:rPr lang="cs-CZ" u="sng" dirty="0" smtClean="0"/>
              <a:t>     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2 236	</a:t>
            </a:r>
            <a:r>
              <a:rPr lang="cs-CZ" dirty="0" err="1" smtClean="0"/>
              <a:t>Zk</a:t>
            </a:r>
            <a:r>
              <a:rPr lang="cs-CZ" dirty="0" smtClean="0"/>
              <a:t>. 3 253</a:t>
            </a:r>
          </a:p>
          <a:p>
            <a:pPr marL="0" indent="0">
              <a:buNone/>
            </a:pPr>
            <a:r>
              <a:rPr lang="cs-CZ" u="sng" dirty="0" smtClean="0"/>
              <a:t>3 253  </a:t>
            </a:r>
            <a:r>
              <a:rPr lang="cs-CZ" dirty="0" smtClean="0"/>
              <a:t>	      </a:t>
            </a:r>
            <a:r>
              <a:rPr lang="cs-CZ" u="sng" dirty="0" smtClean="0"/>
              <a:t>2 236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5 489	      5 489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Výstavu navštívilo celkem </a:t>
            </a:r>
            <a:r>
              <a:rPr lang="cs-CZ" dirty="0" smtClean="0">
                <a:solidFill>
                  <a:srgbClr val="FF0000"/>
                </a:solidFill>
              </a:rPr>
              <a:t>5 489 </a:t>
            </a:r>
            <a:r>
              <a:rPr lang="cs-CZ" dirty="0" smtClean="0"/>
              <a:t>osob.</a:t>
            </a:r>
            <a:endParaRPr lang="cs-CZ" dirty="0"/>
          </a:p>
        </p:txBody>
      </p:sp>
      <p:pic>
        <p:nvPicPr>
          <p:cNvPr id="1026" name="Picture 2" descr="C:\Users\ZSTREBON\AppData\Local\Microsoft\Windows\Temporary Internet Files\Content.IE5\NO0E91R2\MC900428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96952"/>
            <a:ext cx="7334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031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Paní Hlaváčková koupila televizi za 4 254 Kč a DVD přehrávač za 3 321 Kč a budík za 1 200 Kč. Kolik celkem zaplatila za nákup?</a:t>
            </a:r>
          </a:p>
          <a:p>
            <a:pPr marL="0" indent="0">
              <a:buNone/>
            </a:pPr>
            <a:r>
              <a:rPr lang="cs-CZ" dirty="0" smtClean="0"/>
              <a:t>4 254	</a:t>
            </a:r>
            <a:r>
              <a:rPr lang="cs-CZ" dirty="0" err="1" smtClean="0"/>
              <a:t>Zk</a:t>
            </a:r>
            <a:r>
              <a:rPr lang="cs-CZ" dirty="0" smtClean="0"/>
              <a:t>. 1 200</a:t>
            </a:r>
          </a:p>
          <a:p>
            <a:pPr marL="0" indent="0">
              <a:buNone/>
            </a:pPr>
            <a:r>
              <a:rPr lang="cs-CZ" dirty="0" smtClean="0"/>
              <a:t>3 321	      3 321</a:t>
            </a:r>
          </a:p>
          <a:p>
            <a:pPr marL="0" indent="0">
              <a:buNone/>
            </a:pPr>
            <a:r>
              <a:rPr lang="cs-CZ" u="sng" dirty="0" smtClean="0"/>
              <a:t>1 200</a:t>
            </a:r>
            <a:r>
              <a:rPr lang="cs-CZ" dirty="0" smtClean="0"/>
              <a:t>	      </a:t>
            </a:r>
            <a:r>
              <a:rPr lang="cs-CZ" u="sng" dirty="0" smtClean="0"/>
              <a:t>4 254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8 775	      8 775</a:t>
            </a: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Paní Hlaváčková celkem zaplatila </a:t>
            </a:r>
            <a:r>
              <a:rPr lang="cs-CZ" dirty="0" smtClean="0">
                <a:solidFill>
                  <a:srgbClr val="00B050"/>
                </a:solidFill>
              </a:rPr>
              <a:t>8 775 </a:t>
            </a:r>
            <a:r>
              <a:rPr lang="cs-CZ" dirty="0" smtClean="0"/>
              <a:t>Kč.</a:t>
            </a:r>
            <a:endParaRPr lang="cs-CZ" dirty="0"/>
          </a:p>
        </p:txBody>
      </p:sp>
      <p:pic>
        <p:nvPicPr>
          <p:cNvPr id="2050" name="Picture 2" descr="C:\Users\ZSTREBON\AppData\Local\Microsoft\Windows\Temporary Internet Files\Content.IE5\1G6VI7JJ\MC9004325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64904"/>
            <a:ext cx="2232248" cy="178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35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Sčítej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1 722	2 073	3 888	5 620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897		1 966	   504		2 489</a:t>
            </a:r>
          </a:p>
          <a:p>
            <a:pPr marL="0" indent="0">
              <a:buNone/>
            </a:pPr>
            <a:r>
              <a:rPr lang="cs-CZ" u="sng" dirty="0" smtClean="0"/>
              <a:t>2 620</a:t>
            </a:r>
            <a:r>
              <a:rPr lang="cs-CZ" dirty="0" smtClean="0"/>
              <a:t>	</a:t>
            </a:r>
            <a:r>
              <a:rPr lang="cs-CZ" u="sng" dirty="0" smtClean="0"/>
              <a:t>   475	</a:t>
            </a:r>
            <a:r>
              <a:rPr lang="cs-CZ" dirty="0" smtClean="0"/>
              <a:t>	</a:t>
            </a:r>
            <a:r>
              <a:rPr lang="cs-CZ" u="sng" dirty="0" smtClean="0"/>
              <a:t>4 256</a:t>
            </a:r>
            <a:r>
              <a:rPr lang="cs-CZ" dirty="0" smtClean="0"/>
              <a:t>	</a:t>
            </a:r>
            <a:r>
              <a:rPr lang="cs-CZ" u="sng" dirty="0" smtClean="0"/>
              <a:t>    120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92D050"/>
                </a:solidFill>
              </a:rPr>
              <a:t>5 239</a:t>
            </a:r>
            <a:r>
              <a:rPr lang="cs-CZ" dirty="0" smtClean="0"/>
              <a:t>	</a:t>
            </a:r>
            <a:r>
              <a:rPr lang="cs-CZ" b="1" dirty="0" smtClean="0">
                <a:solidFill>
                  <a:srgbClr val="92D050"/>
                </a:solidFill>
              </a:rPr>
              <a:t>4 514</a:t>
            </a:r>
            <a:r>
              <a:rPr lang="cs-CZ" dirty="0" smtClean="0"/>
              <a:t>	</a:t>
            </a:r>
            <a:r>
              <a:rPr lang="cs-CZ" b="1" dirty="0" smtClean="0">
                <a:solidFill>
                  <a:srgbClr val="92D050"/>
                </a:solidFill>
              </a:rPr>
              <a:t>8 648</a:t>
            </a:r>
            <a:r>
              <a:rPr lang="cs-CZ" dirty="0" smtClean="0"/>
              <a:t>	</a:t>
            </a:r>
            <a:r>
              <a:rPr lang="cs-CZ" b="1" dirty="0" smtClean="0">
                <a:solidFill>
                  <a:srgbClr val="92D050"/>
                </a:solidFill>
              </a:rPr>
              <a:t>8  229</a:t>
            </a:r>
          </a:p>
          <a:p>
            <a:pPr marL="0" indent="0">
              <a:buNone/>
            </a:pPr>
            <a:endParaRPr lang="cs-CZ" b="1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6 139	2 445	1 080	3 342</a:t>
            </a:r>
          </a:p>
          <a:p>
            <a:pPr marL="0" indent="0">
              <a:buNone/>
            </a:pPr>
            <a:r>
              <a:rPr lang="cs-CZ" u="sng" dirty="0" smtClean="0"/>
              <a:t>1 775</a:t>
            </a:r>
            <a:r>
              <a:rPr lang="cs-CZ" dirty="0" smtClean="0"/>
              <a:t>	</a:t>
            </a:r>
            <a:r>
              <a:rPr lang="cs-CZ" u="sng" dirty="0" smtClean="0"/>
              <a:t>3 622</a:t>
            </a:r>
            <a:r>
              <a:rPr lang="cs-CZ" dirty="0" smtClean="0"/>
              <a:t>	</a:t>
            </a:r>
            <a:r>
              <a:rPr lang="cs-CZ" u="sng" dirty="0" smtClean="0"/>
              <a:t>7 155</a:t>
            </a:r>
            <a:r>
              <a:rPr lang="cs-CZ" dirty="0" smtClean="0"/>
              <a:t>	</a:t>
            </a:r>
            <a:r>
              <a:rPr lang="cs-CZ" u="sng" dirty="0" smtClean="0"/>
              <a:t>4 678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92D050"/>
                </a:solidFill>
              </a:rPr>
              <a:t>7 914	6 067	8 235	8 020</a:t>
            </a:r>
            <a:endParaRPr lang="cs-CZ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08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Přepiš a vypočítej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Dva tisíce osm set dvacet tři plus pět set třicet devět. </a:t>
            </a:r>
          </a:p>
          <a:p>
            <a:pPr marL="0" indent="0">
              <a:buNone/>
            </a:pPr>
            <a:r>
              <a:rPr lang="cs-CZ" dirty="0" smtClean="0"/>
              <a:t>Pět tisíc čtyři sta čtyři plus sedm set pět.</a:t>
            </a:r>
          </a:p>
          <a:p>
            <a:pPr marL="0" indent="0">
              <a:buNone/>
            </a:pPr>
            <a:r>
              <a:rPr lang="cs-CZ" dirty="0" smtClean="0"/>
              <a:t>Šest tisíc třicet dva plus tři tisíce jedno sto osm. </a:t>
            </a:r>
          </a:p>
          <a:p>
            <a:pPr marL="0" indent="0">
              <a:buNone/>
            </a:pPr>
            <a:r>
              <a:rPr lang="cs-CZ" dirty="0" smtClean="0"/>
              <a:t>2 823	5 404	6 032</a:t>
            </a:r>
          </a:p>
          <a:p>
            <a:pPr marL="0" indent="0">
              <a:buNone/>
            </a:pPr>
            <a:r>
              <a:rPr lang="cs-CZ" u="sng" dirty="0"/>
              <a:t> </a:t>
            </a:r>
            <a:r>
              <a:rPr lang="cs-CZ" u="sng" dirty="0" smtClean="0"/>
              <a:t>  539</a:t>
            </a:r>
            <a:r>
              <a:rPr lang="cs-CZ" dirty="0" smtClean="0"/>
              <a:t>		</a:t>
            </a:r>
            <a:r>
              <a:rPr lang="cs-CZ" u="sng" dirty="0" smtClean="0"/>
              <a:t>   705</a:t>
            </a:r>
            <a:r>
              <a:rPr lang="cs-CZ" dirty="0" smtClean="0"/>
              <a:t>		</a:t>
            </a:r>
            <a:r>
              <a:rPr lang="cs-CZ" u="sng" dirty="0" smtClean="0"/>
              <a:t>3 108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3 362	6 109	9 140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3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Archiv autora</a:t>
            </a:r>
          </a:p>
          <a:p>
            <a:pPr marL="0" indent="0">
              <a:buNone/>
            </a:pPr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837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189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Písemné sčítání </vt:lpstr>
      <vt:lpstr>Slovní úlohy</vt:lpstr>
      <vt:lpstr>Prezentace aplikace PowerPoint</vt:lpstr>
      <vt:lpstr>Sčítej</vt:lpstr>
      <vt:lpstr>Přepiš a vypočítej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</dc:title>
  <dc:creator>ZSTREBON</dc:creator>
  <cp:lastModifiedBy>ZSTREBON</cp:lastModifiedBy>
  <cp:revision>11</cp:revision>
  <dcterms:created xsi:type="dcterms:W3CDTF">2012-03-21T18:33:23Z</dcterms:created>
  <dcterms:modified xsi:type="dcterms:W3CDTF">2012-03-26T18:45:50Z</dcterms:modified>
</cp:coreProperties>
</file>