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9" r:id="rId4"/>
    <p:sldId id="258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4D3E13-41FA-48FB-AD3F-3541746C5FEC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588D8-51DE-464A-879F-1078B1F35F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309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102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97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723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68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533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555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365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041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85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338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533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9FA71-5004-46A4-AC85-F0513B7D7B7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D1EA1-19BB-4012-BA04-6F63A7D835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82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278188"/>
              </p:ext>
            </p:extLst>
          </p:nvPr>
        </p:nvGraphicFramePr>
        <p:xfrm>
          <a:off x="1222057" y="2420461"/>
          <a:ext cx="6699885" cy="28854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7815"/>
                <a:gridCol w="5132070"/>
              </a:tblGrid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Třeboň, Sokolská 296, 379 01 Třeboň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</a:t>
                      </a:r>
                      <a:r>
                        <a:rPr lang="cs-CZ" sz="1200" dirty="0" smtClean="0">
                          <a:effectLst/>
                        </a:rPr>
                        <a:t>Dana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</a:rPr>
                        <a:t>Ingvortová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VY_32_INOVACE_3207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Podstatná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jména - opakování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 hodiny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Podstatná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jména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Český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jazyk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17716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Ročník/y/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5</a:t>
                      </a:r>
                      <a:r>
                        <a:rPr lang="cs-CZ" sz="1200" dirty="0" smtClean="0">
                          <a:effectLst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5727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</a:rPr>
                        <a:t>Materiál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</a:rPr>
                        <a:t> obsahuje úkoly k zopakování podstatných jmen (mluvnických kategorií).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6667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Očekávaný výstup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</a:t>
                      </a:r>
                      <a:r>
                        <a:rPr lang="cs-CZ" sz="1200" baseline="0" dirty="0" smtClean="0">
                          <a:effectLst/>
                        </a:rPr>
                        <a:t> umí definovat  pojem PODSTATNÁ JMÉNA. Dokáže určit mluvnické kategorie podstatných jmen.  Zvládá pravopis koncovek sloves v minulém </a:t>
                      </a:r>
                      <a:r>
                        <a:rPr lang="cs-CZ" sz="1200" baseline="0" smtClean="0">
                          <a:effectLst/>
                        </a:rPr>
                        <a:t>příčestí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effectLst/>
                        </a:rPr>
                        <a:t>a </a:t>
                      </a:r>
                      <a:r>
                        <a:rPr lang="cs-CZ" sz="1200" baseline="0" dirty="0" smtClean="0">
                          <a:effectLst/>
                        </a:rPr>
                        <a:t>koncovek podstatných jmen </a:t>
                      </a:r>
                      <a:r>
                        <a:rPr lang="cs-CZ" sz="1200" baseline="0" smtClean="0">
                          <a:effectLst/>
                        </a:rPr>
                        <a:t>podle vzorů.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  <a:tr h="3543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1222375" y="24209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692696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237477" y="2878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154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620688"/>
            <a:ext cx="6768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PODSTATNÁ JMÉNA</a:t>
            </a:r>
          </a:p>
          <a:p>
            <a:pPr algn="ctr"/>
            <a:endParaRPr lang="cs-CZ" sz="4000" b="1" u="sng" dirty="0">
              <a:solidFill>
                <a:srgbClr val="FF000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Co vyjadřují?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783765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tx2"/>
                </a:solidFill>
              </a:rPr>
              <a:t>NÁZVY</a:t>
            </a:r>
            <a:r>
              <a:rPr lang="cs-CZ" sz="3600" b="1" dirty="0" smtClean="0">
                <a:solidFill>
                  <a:schemeClr val="tx2"/>
                </a:solidFill>
              </a:rPr>
              <a:t>: 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7022" y="2780928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50"/>
                </a:solidFill>
              </a:rPr>
              <a:t>o</a:t>
            </a:r>
            <a:r>
              <a:rPr lang="cs-CZ" sz="3600" b="1" dirty="0" smtClean="0">
                <a:solidFill>
                  <a:srgbClr val="00B050"/>
                </a:solidFill>
              </a:rPr>
              <a:t>sob (Petr, žena, dítě)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90559" y="3513352"/>
            <a:ext cx="5774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50"/>
                </a:solidFill>
              </a:rPr>
              <a:t>z</a:t>
            </a:r>
            <a:r>
              <a:rPr lang="cs-CZ" sz="3600" b="1" dirty="0" smtClean="0">
                <a:solidFill>
                  <a:srgbClr val="00B050"/>
                </a:solidFill>
              </a:rPr>
              <a:t>vířat (pes, had, </a:t>
            </a:r>
            <a:r>
              <a:rPr lang="cs-CZ" sz="3600" b="1" dirty="0" err="1" smtClean="0">
                <a:solidFill>
                  <a:srgbClr val="00B050"/>
                </a:solidFill>
              </a:rPr>
              <a:t>Rex</a:t>
            </a:r>
            <a:r>
              <a:rPr lang="cs-CZ" sz="3600" b="1" dirty="0" smtClean="0">
                <a:solidFill>
                  <a:srgbClr val="00B050"/>
                </a:solidFill>
              </a:rPr>
              <a:t>)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90559" y="4249316"/>
            <a:ext cx="5702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věcí (tužka, penál, lžíce)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87022" y="5736201"/>
            <a:ext cx="6491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B050"/>
                </a:solidFill>
              </a:rPr>
              <a:t> dějů (bouřka, vánice)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90559" y="5024077"/>
            <a:ext cx="6286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50"/>
                </a:solidFill>
              </a:rPr>
              <a:t>v</a:t>
            </a:r>
            <a:r>
              <a:rPr lang="cs-CZ" sz="3600" b="1" dirty="0" smtClean="0">
                <a:solidFill>
                  <a:srgbClr val="00B050"/>
                </a:solidFill>
              </a:rPr>
              <a:t>lastností (trpělivost, pýcha</a:t>
            </a:r>
            <a:r>
              <a:rPr lang="cs-CZ" sz="3600" b="1" dirty="0">
                <a:solidFill>
                  <a:srgbClr val="00B050"/>
                </a:solidFill>
              </a:rPr>
              <a:t>)</a:t>
            </a:r>
          </a:p>
        </p:txBody>
      </p:sp>
      <p:pic>
        <p:nvPicPr>
          <p:cNvPr id="1026" name="Picture 2" descr="C:\Users\dingvortova\AppData\Local\Microsoft\Windows\Temporary Internet Files\Content.IE5\ZD56VR3O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535" y="1167442"/>
            <a:ext cx="1440160" cy="127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ingvortova\AppData\Local\Microsoft\Windows\Temporary Internet Files\Content.IE5\9HJQQ265\MP9002555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58057"/>
            <a:ext cx="1780073" cy="109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3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Podtrhni správnou odpověď: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593665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Podstatná jména jsou ohebná :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241738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a)  skloňují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7996" y="2936276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b)  časují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5208" y="3849176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Určujeme u nich: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4479661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a) osobu, číslo, pád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5149781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b) osobu, číslo, čas, způsob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5764595"/>
            <a:ext cx="5005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c)  pád, číslo, rod, vzor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5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31840" y="530628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PAMATUJ SI!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dingvortova\AppData\Local\Microsoft\Windows\Temporary Internet Files\Content.IE5\T69QTMNY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7969"/>
            <a:ext cx="1656183" cy="97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dingvortova\AppData\Local\Microsoft\Windows\Temporary Internet Files\Content.IE5\T69QTMNY\MC900411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2697"/>
            <a:ext cx="1490108" cy="95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1" y="1484784"/>
            <a:ext cx="79208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F0"/>
                </a:solidFill>
              </a:rPr>
              <a:t>u</a:t>
            </a:r>
            <a:r>
              <a:rPr lang="cs-CZ" sz="3600" b="1" dirty="0" smtClean="0">
                <a:solidFill>
                  <a:srgbClr val="00B0F0"/>
                </a:solidFill>
              </a:rPr>
              <a:t> podstatných jmen rodu mužského rozlišujeme, zda jsou ŽIVOTNÁ nebo NEŽIVOTNÁ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8981" y="3239110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b="1" dirty="0">
                <a:solidFill>
                  <a:srgbClr val="FF0000"/>
                </a:solidFill>
              </a:rPr>
              <a:t>p</a:t>
            </a:r>
            <a:r>
              <a:rPr lang="cs-CZ" sz="3600" b="1" dirty="0" smtClean="0">
                <a:solidFill>
                  <a:srgbClr val="FF0000"/>
                </a:solidFill>
              </a:rPr>
              <a:t>odstatná jména RM </a:t>
            </a:r>
            <a:r>
              <a:rPr lang="cs-CZ" sz="3600" b="1" u="sng" dirty="0" smtClean="0">
                <a:solidFill>
                  <a:srgbClr val="FF0000"/>
                </a:solidFill>
              </a:rPr>
              <a:t>životného</a:t>
            </a:r>
            <a:r>
              <a:rPr lang="cs-CZ" sz="3600" b="1" dirty="0" smtClean="0">
                <a:solidFill>
                  <a:srgbClr val="FF0000"/>
                </a:solidFill>
              </a:rPr>
              <a:t> mají 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v 1. a 4. p. č. j. </a:t>
            </a:r>
            <a:r>
              <a:rPr lang="cs-CZ" sz="3600" b="1" u="sng" dirty="0" smtClean="0">
                <a:solidFill>
                  <a:srgbClr val="FF0000"/>
                </a:solidFill>
              </a:rPr>
              <a:t>různé tvary</a:t>
            </a:r>
            <a:r>
              <a:rPr lang="cs-CZ" sz="3600" b="1" dirty="0" smtClean="0">
                <a:solidFill>
                  <a:srgbClr val="FF0000"/>
                </a:solidFill>
              </a:rPr>
              <a:t> (např. 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sněhulák)</a:t>
            </a:r>
            <a:endParaRPr lang="cs-CZ" sz="3600" b="1" u="sng" dirty="0" smtClean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0114" y="4888646"/>
            <a:ext cx="10225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b="1" dirty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 podstatná jména RM </a:t>
            </a:r>
            <a:r>
              <a:rPr lang="cs-CZ" sz="3600" b="1" u="sng" dirty="0" smtClean="0">
                <a:solidFill>
                  <a:srgbClr val="00B050"/>
                </a:solidFill>
              </a:rPr>
              <a:t>neživotného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      mají v 1. a 4. p. č. j. </a:t>
            </a:r>
            <a:r>
              <a:rPr lang="cs-CZ" sz="3600" b="1" u="sng" dirty="0" smtClean="0">
                <a:solidFill>
                  <a:srgbClr val="00B050"/>
                </a:solidFill>
              </a:rPr>
              <a:t>stejné tvary 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3600" b="1" dirty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     (např. zástup)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22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3234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Doplň y/i, vyhledej podstatná jména, urči  u nich pád, číslo, rod a vzor: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3611" y="193168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Holub_  zobal_ </a:t>
            </a:r>
            <a:r>
              <a:rPr lang="cs-CZ" sz="3600" b="1" dirty="0" err="1" smtClean="0">
                <a:solidFill>
                  <a:schemeClr val="tx2"/>
                </a:solidFill>
              </a:rPr>
              <a:t>drobečk</a:t>
            </a:r>
            <a:r>
              <a:rPr lang="cs-CZ" sz="3600" b="1" dirty="0" smtClean="0">
                <a:solidFill>
                  <a:schemeClr val="tx2"/>
                </a:solidFill>
              </a:rPr>
              <a:t>_ .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94" y="2571862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Holub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>
                <a:solidFill>
                  <a:srgbClr val="FF0000"/>
                </a:solidFill>
              </a:rPr>
              <a:t>zobal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>
                <a:solidFill>
                  <a:srgbClr val="FF0000"/>
                </a:solidFill>
              </a:rPr>
              <a:t>drobečk</a:t>
            </a:r>
            <a:r>
              <a:rPr lang="cs-CZ" sz="3600" b="1" dirty="0" smtClean="0">
                <a:solidFill>
                  <a:srgbClr val="FF0000"/>
                </a:solidFill>
              </a:rPr>
              <a:t>y.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h</a:t>
            </a:r>
            <a:r>
              <a:rPr lang="cs-CZ" sz="3600" b="1" dirty="0" smtClean="0">
                <a:solidFill>
                  <a:srgbClr val="FF0000"/>
                </a:solidFill>
              </a:rPr>
              <a:t>olubi – 1. p. č. mn. RMŽ pán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drobečky – 4. p. č. mn. RMN hrad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4874" y="4326188"/>
            <a:ext cx="8478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Kamarád_ viděl_ v </a:t>
            </a:r>
            <a:r>
              <a:rPr lang="cs-CZ" sz="3600" b="1" dirty="0" err="1" smtClean="0">
                <a:solidFill>
                  <a:srgbClr val="00B050"/>
                </a:solidFill>
              </a:rPr>
              <a:t>zologické</a:t>
            </a:r>
            <a:r>
              <a:rPr lang="cs-CZ" sz="3600" b="1" dirty="0" smtClean="0">
                <a:solidFill>
                  <a:srgbClr val="00B050"/>
                </a:solidFill>
              </a:rPr>
              <a:t> zahradě goril_.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4874" y="4959052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Kamarád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>
                <a:solidFill>
                  <a:srgbClr val="FF0000"/>
                </a:solidFill>
              </a:rPr>
              <a:t>viděl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>
                <a:solidFill>
                  <a:srgbClr val="FF0000"/>
                </a:solidFill>
              </a:rPr>
              <a:t>goril</a:t>
            </a:r>
            <a:r>
              <a:rPr lang="cs-CZ" sz="3600" b="1" dirty="0" smtClean="0">
                <a:solidFill>
                  <a:srgbClr val="FF0000"/>
                </a:solidFill>
              </a:rPr>
              <a:t>y.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kamarádi – 1. p. č. mn. RMŽ pán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gorily – 4. p. č. mn. RŽ žena</a:t>
            </a:r>
          </a:p>
        </p:txBody>
      </p:sp>
      <p:pic>
        <p:nvPicPr>
          <p:cNvPr id="3079" name="Picture 7" descr="C:\Users\dingvortova\AppData\Local\Microsoft\Windows\Temporary Internet Files\Content.IE5\UPQ6HRGH\MP900078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367" y="2148802"/>
            <a:ext cx="2061386" cy="1565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ingvortova\AppData\Local\Microsoft\Windows\Temporary Internet Files\Content.IE5\OTOXNM09\MP900180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238" y="5025810"/>
            <a:ext cx="1950871" cy="156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358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6806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Doplň i/y, vyhledej  podstatná jména rodu mužského a urči životnost: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4345" y="242088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/>
                </a:solidFill>
              </a:rPr>
              <a:t>Kluc</a:t>
            </a:r>
            <a:r>
              <a:rPr lang="cs-CZ" sz="3200" b="1" dirty="0" smtClean="0">
                <a:solidFill>
                  <a:schemeClr val="tx2"/>
                </a:solidFill>
              </a:rPr>
              <a:t>_ </a:t>
            </a:r>
            <a:r>
              <a:rPr lang="cs-CZ" sz="3200" b="1" dirty="0" err="1" smtClean="0">
                <a:solidFill>
                  <a:schemeClr val="tx2"/>
                </a:solidFill>
              </a:rPr>
              <a:t>šl</a:t>
            </a:r>
            <a:r>
              <a:rPr lang="cs-CZ" sz="3200" b="1" dirty="0" smtClean="0">
                <a:solidFill>
                  <a:schemeClr val="tx2"/>
                </a:solidFill>
              </a:rPr>
              <a:t>_ na zahradu.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71833" y="242088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Kluci - RMŽ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624" y="3139837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Stál_ tam dva velcí </a:t>
            </a:r>
            <a:r>
              <a:rPr lang="cs-CZ" sz="3200" b="1" dirty="0" err="1" smtClean="0">
                <a:solidFill>
                  <a:srgbClr val="00B050"/>
                </a:solidFill>
              </a:rPr>
              <a:t>sněhulác</a:t>
            </a:r>
            <a:r>
              <a:rPr lang="cs-CZ" sz="3200" b="1" dirty="0" smtClean="0">
                <a:solidFill>
                  <a:srgbClr val="00B050"/>
                </a:solidFill>
              </a:rPr>
              <a:t>_.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3208" y="3139836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Sněhuláci - RMŽ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718" y="3933055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Za zahradou vyrostl_ mohutné dub_.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393305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Duby - RMN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3327" y="4702548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 louce běžel_ tři </a:t>
            </a:r>
            <a:r>
              <a:rPr lang="cs-CZ" sz="3200" b="1" dirty="0" err="1" smtClean="0">
                <a:solidFill>
                  <a:srgbClr val="00B050"/>
                </a:solidFill>
              </a:rPr>
              <a:t>ps</a:t>
            </a:r>
            <a:r>
              <a:rPr lang="cs-CZ" sz="3200" b="1" dirty="0" smtClean="0">
                <a:solidFill>
                  <a:srgbClr val="00B050"/>
                </a:solidFill>
              </a:rPr>
              <a:t>_.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4055" y="4715334"/>
            <a:ext cx="27326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Psi - RMŽ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9169" y="5517232"/>
            <a:ext cx="57288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Proud_ lidí se valil_ ulicí.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67080" y="5542415"/>
            <a:ext cx="2948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Proudy - RMN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ingvortova\AppData\Local\Microsoft\Windows\Temporary Internet Files\Content.IE5\CVEB3ES1\MP900422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179" y="764703"/>
            <a:ext cx="1552369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85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34076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Archiv autora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4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396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15</cp:revision>
  <dcterms:created xsi:type="dcterms:W3CDTF">2012-03-25T09:00:34Z</dcterms:created>
  <dcterms:modified xsi:type="dcterms:W3CDTF">2012-04-02T13:58:51Z</dcterms:modified>
</cp:coreProperties>
</file>