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987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17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895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630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001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1215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092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1874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482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6931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299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E7BB23-6C0C-4214-AE55-7EE4E0BE74E2}" type="datetimeFigureOut">
              <a:rPr lang="cs-CZ" smtClean="0"/>
              <a:t>24.3.2012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E8BBAA-3534-4969-996B-559C15DC2C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5748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8895801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VY_32_Inovace_3264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odčítání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Písemné odčítání přirozených čísel do 1 000 000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výklad látky o  písemném odčítání čísel v řádu 1 000. Procvičuje praktické příklady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 slovní úlohy.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Odčítá čísla písemně. Dokáže správně používat matematické symboly. Kontroluje výsledky početních operací.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719174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/>
              <a:t>Písemné odčítání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081743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Počítej podle vzoru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8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9</a:t>
            </a:r>
            <a:r>
              <a:rPr lang="cs-CZ" dirty="0" smtClean="0">
                <a:solidFill>
                  <a:srgbClr val="00B050"/>
                </a:solidFill>
              </a:rPr>
              <a:t>5</a:t>
            </a:r>
            <a:r>
              <a:rPr lang="cs-CZ" dirty="0" smtClean="0">
                <a:solidFill>
                  <a:srgbClr val="FF0000"/>
                </a:solidFill>
              </a:rPr>
              <a:t>2</a:t>
            </a:r>
            <a:r>
              <a:rPr lang="cs-CZ" dirty="0" smtClean="0"/>
              <a:t>    </a:t>
            </a:r>
            <a:r>
              <a:rPr lang="cs-CZ" dirty="0" smtClean="0">
                <a:solidFill>
                  <a:srgbClr val="FF0000"/>
                </a:solidFill>
              </a:rPr>
              <a:t>	     		   </a:t>
            </a:r>
            <a:r>
              <a:rPr lang="cs-CZ" dirty="0" smtClean="0">
                <a:solidFill>
                  <a:srgbClr val="7030A0"/>
                </a:solidFill>
              </a:rPr>
              <a:t>4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8	</a:t>
            </a:r>
          </a:p>
          <a:p>
            <a:pPr marL="0" indent="0">
              <a:buNone/>
            </a:pP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>
                <a:solidFill>
                  <a:srgbClr val="7030A0"/>
                </a:solidFill>
              </a:rPr>
              <a:t>2</a:t>
            </a:r>
            <a:r>
              <a:rPr lang="cs-CZ" u="sng" dirty="0" smtClean="0"/>
              <a:t> </a:t>
            </a:r>
            <a:r>
              <a:rPr lang="cs-CZ" u="sng" dirty="0" smtClean="0">
                <a:solidFill>
                  <a:srgbClr val="FFC000"/>
                </a:solidFill>
              </a:rPr>
              <a:t>3</a:t>
            </a:r>
            <a:r>
              <a:rPr lang="cs-CZ" u="sng" dirty="0" smtClean="0">
                <a:solidFill>
                  <a:srgbClr val="00B050"/>
                </a:solidFill>
              </a:rPr>
              <a:t>4</a:t>
            </a:r>
            <a:r>
              <a:rPr lang="cs-CZ" u="sng" dirty="0" smtClean="0">
                <a:solidFill>
                  <a:srgbClr val="FF0000"/>
                </a:solidFill>
              </a:rPr>
              <a:t>1</a:t>
            </a:r>
            <a:r>
              <a:rPr lang="cs-CZ" dirty="0" smtClean="0"/>
              <a:t>         		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/>
              <a:t>- </a:t>
            </a:r>
            <a:r>
              <a:rPr lang="cs-CZ" u="sng" dirty="0" smtClean="0">
                <a:solidFill>
                  <a:srgbClr val="7030A0"/>
                </a:solidFill>
              </a:rPr>
              <a:t>2</a:t>
            </a:r>
            <a:r>
              <a:rPr lang="cs-CZ" u="sng" dirty="0" smtClean="0">
                <a:solidFill>
                  <a:srgbClr val="FF0000"/>
                </a:solidFill>
              </a:rPr>
              <a:t> </a:t>
            </a:r>
            <a:r>
              <a:rPr lang="cs-CZ" u="sng" dirty="0" smtClean="0">
                <a:solidFill>
                  <a:srgbClr val="FFC000"/>
                </a:solidFill>
              </a:rPr>
              <a:t>0</a:t>
            </a:r>
            <a:r>
              <a:rPr lang="cs-CZ" u="sng" dirty="0" smtClean="0">
                <a:solidFill>
                  <a:srgbClr val="00B050"/>
                </a:solidFill>
              </a:rPr>
              <a:t>6</a:t>
            </a:r>
            <a:r>
              <a:rPr lang="cs-CZ" u="sng" dirty="0" smtClean="0">
                <a:solidFill>
                  <a:srgbClr val="FF0000"/>
                </a:solidFill>
              </a:rPr>
              <a:t>1</a:t>
            </a:r>
            <a:r>
              <a:rPr lang="cs-CZ" dirty="0">
                <a:solidFill>
                  <a:srgbClr val="FF0000"/>
                </a:solidFill>
              </a:rPr>
              <a:t>	 </a:t>
            </a:r>
            <a:r>
              <a:rPr lang="cs-CZ" dirty="0" smtClean="0">
                <a:solidFill>
                  <a:srgbClr val="FF0000"/>
                </a:solidFill>
              </a:rPr>
              <a:t>     	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7030A0"/>
                </a:solidFill>
              </a:rPr>
              <a:t>6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C000"/>
                </a:solidFill>
              </a:rPr>
              <a:t>6</a:t>
            </a:r>
            <a:r>
              <a:rPr lang="cs-CZ" dirty="0" smtClean="0">
                <a:solidFill>
                  <a:srgbClr val="00B05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1           		   </a:t>
            </a:r>
            <a:r>
              <a:rPr lang="cs-CZ" dirty="0" smtClean="0">
                <a:solidFill>
                  <a:srgbClr val="7030A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3</a:t>
            </a:r>
            <a:r>
              <a:rPr lang="cs-CZ" dirty="0" smtClean="0">
                <a:solidFill>
                  <a:srgbClr val="00B050"/>
                </a:solidFill>
              </a:rPr>
              <a:t>1</a:t>
            </a:r>
            <a:r>
              <a:rPr lang="cs-CZ" dirty="0" smtClean="0">
                <a:solidFill>
                  <a:srgbClr val="FF0000"/>
                </a:solidFill>
              </a:rPr>
              <a:t>7	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Jedna a kolik zbývá do dvou?	1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smtClean="0">
                <a:solidFill>
                  <a:srgbClr val="00B050"/>
                </a:solidFill>
              </a:rPr>
              <a:t>Čtyři a kolik zbývá do pěti?	1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Tři a kolik zbývá do devíti?	6</a:t>
            </a:r>
          </a:p>
          <a:p>
            <a:r>
              <a:rPr lang="cs-CZ" dirty="0" smtClean="0">
                <a:solidFill>
                  <a:srgbClr val="7030A0"/>
                </a:solidFill>
              </a:rPr>
              <a:t>Dva a kolik zbývá do osmi?	6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979712" y="1772816"/>
            <a:ext cx="19442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:  </a:t>
            </a:r>
            <a:r>
              <a:rPr lang="cs-CZ" sz="3200" dirty="0" smtClean="0">
                <a:solidFill>
                  <a:srgbClr val="7030A0"/>
                </a:solidFill>
              </a:rPr>
              <a:t>6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6</a:t>
            </a:r>
            <a:r>
              <a:rPr lang="cs-CZ" sz="3200" dirty="0" smtClean="0">
                <a:solidFill>
                  <a:srgbClr val="00B050"/>
                </a:solidFill>
              </a:rPr>
              <a:t>1</a:t>
            </a:r>
            <a:r>
              <a:rPr lang="cs-CZ" sz="3200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       </a:t>
            </a:r>
            <a:r>
              <a:rPr lang="cs-CZ" sz="3200" u="sng" dirty="0" smtClean="0">
                <a:solidFill>
                  <a:srgbClr val="7030A0"/>
                </a:solidFill>
              </a:rPr>
              <a:t>2</a:t>
            </a:r>
            <a:r>
              <a:rPr lang="cs-CZ" sz="3200" u="sng" dirty="0" smtClean="0"/>
              <a:t> </a:t>
            </a:r>
            <a:r>
              <a:rPr lang="cs-CZ" sz="3200" u="sng" dirty="0" smtClean="0">
                <a:solidFill>
                  <a:srgbClr val="FFC000"/>
                </a:solidFill>
              </a:rPr>
              <a:t>3</a:t>
            </a:r>
            <a:r>
              <a:rPr lang="cs-CZ" sz="3200" u="sng" dirty="0" smtClean="0">
                <a:solidFill>
                  <a:srgbClr val="00B050"/>
                </a:solidFill>
              </a:rPr>
              <a:t>4</a:t>
            </a:r>
            <a:r>
              <a:rPr lang="cs-CZ" sz="3200" u="sng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       8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9</a:t>
            </a:r>
            <a:r>
              <a:rPr lang="cs-CZ" sz="3200" dirty="0" smtClean="0">
                <a:solidFill>
                  <a:srgbClr val="00B050"/>
                </a:solidFill>
              </a:rPr>
              <a:t>5</a:t>
            </a:r>
            <a:r>
              <a:rPr lang="cs-CZ" sz="3200" dirty="0" smtClean="0">
                <a:solidFill>
                  <a:srgbClr val="FF0000"/>
                </a:solidFill>
              </a:rPr>
              <a:t>2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6012160" y="1772816"/>
            <a:ext cx="18002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</a:rPr>
              <a:t>Zk</a:t>
            </a:r>
            <a:r>
              <a:rPr lang="cs-CZ" sz="3200" dirty="0" smtClean="0">
                <a:solidFill>
                  <a:srgbClr val="FF0000"/>
                </a:solidFill>
              </a:rPr>
              <a:t>:  </a:t>
            </a:r>
            <a:r>
              <a:rPr lang="cs-CZ" sz="3200" dirty="0" smtClean="0">
                <a:solidFill>
                  <a:srgbClr val="7030A0"/>
                </a:solidFill>
              </a:rPr>
              <a:t>2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3</a:t>
            </a:r>
            <a:r>
              <a:rPr lang="cs-CZ" sz="3200" dirty="0" smtClean="0">
                <a:solidFill>
                  <a:srgbClr val="00B050"/>
                </a:solidFill>
              </a:rPr>
              <a:t>1</a:t>
            </a:r>
            <a:r>
              <a:rPr lang="cs-CZ" sz="3200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       </a:t>
            </a:r>
            <a:r>
              <a:rPr lang="cs-CZ" sz="3200" u="sng" dirty="0" smtClean="0">
                <a:solidFill>
                  <a:srgbClr val="7030A0"/>
                </a:solidFill>
              </a:rPr>
              <a:t>2</a:t>
            </a:r>
            <a:r>
              <a:rPr lang="cs-CZ" sz="3200" u="sng" dirty="0" smtClean="0">
                <a:solidFill>
                  <a:srgbClr val="FF0000"/>
                </a:solidFill>
              </a:rPr>
              <a:t> </a:t>
            </a:r>
            <a:r>
              <a:rPr lang="cs-CZ" sz="3200" u="sng" dirty="0" smtClean="0">
                <a:solidFill>
                  <a:srgbClr val="FFC000"/>
                </a:solidFill>
              </a:rPr>
              <a:t>0</a:t>
            </a:r>
            <a:r>
              <a:rPr lang="cs-CZ" sz="3200" u="sng" dirty="0" smtClean="0">
                <a:solidFill>
                  <a:srgbClr val="00B050"/>
                </a:solidFill>
              </a:rPr>
              <a:t>6</a:t>
            </a:r>
            <a:r>
              <a:rPr lang="cs-CZ" sz="3200" u="sng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3200" dirty="0" smtClean="0">
                <a:solidFill>
                  <a:srgbClr val="7030A0"/>
                </a:solidFill>
              </a:rPr>
              <a:t>       4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C000"/>
                </a:solidFill>
              </a:rPr>
              <a:t>3</a:t>
            </a:r>
            <a:r>
              <a:rPr lang="cs-CZ" sz="3200" dirty="0" smtClean="0">
                <a:solidFill>
                  <a:srgbClr val="00B050"/>
                </a:solidFill>
              </a:rPr>
              <a:t>7</a:t>
            </a:r>
            <a:r>
              <a:rPr lang="cs-CZ" sz="3200" dirty="0" smtClean="0">
                <a:solidFill>
                  <a:srgbClr val="FF0000"/>
                </a:solidFill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4286306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25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3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75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000"/>
                            </p:stCondLst>
                            <p:childTnLst>
                              <p:par>
                                <p:cTn id="80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5 729	</a:t>
            </a:r>
            <a:r>
              <a:rPr lang="cs-CZ" dirty="0" smtClean="0">
                <a:solidFill>
                  <a:srgbClr val="0070C0"/>
                </a:solidFill>
              </a:rPr>
              <a:t>			</a:t>
            </a:r>
            <a:r>
              <a:rPr lang="cs-CZ" dirty="0" smtClean="0"/>
              <a:t>9 874	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/>
              <a:t>3 410</a:t>
            </a:r>
            <a:r>
              <a:rPr lang="cs-CZ" dirty="0" smtClean="0"/>
              <a:t>	      	        	       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/>
              <a:t>6 231</a:t>
            </a:r>
            <a:r>
              <a:rPr lang="cs-CZ" dirty="0" smtClean="0"/>
              <a:t>	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0070C0"/>
                </a:solidFill>
              </a:rPr>
              <a:t>2 319</a:t>
            </a:r>
            <a:r>
              <a:rPr lang="cs-CZ" dirty="0" smtClean="0"/>
              <a:t>	      		         </a:t>
            </a:r>
            <a:r>
              <a:rPr lang="cs-CZ" dirty="0" smtClean="0">
                <a:solidFill>
                  <a:srgbClr val="FF0000"/>
                </a:solidFill>
              </a:rPr>
              <a:t>3 643	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7 359	</a:t>
            </a:r>
            <a:r>
              <a:rPr lang="cs-CZ" dirty="0" smtClean="0">
                <a:solidFill>
                  <a:srgbClr val="FFC000"/>
                </a:solidFill>
              </a:rPr>
              <a:t>			</a:t>
            </a:r>
            <a:r>
              <a:rPr lang="cs-CZ" dirty="0" smtClean="0"/>
              <a:t>4 405	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/>
              <a:t>5 148</a:t>
            </a:r>
            <a:r>
              <a:rPr lang="cs-CZ" dirty="0" smtClean="0"/>
              <a:t>	      	       	       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/>
              <a:t>1 302</a:t>
            </a:r>
            <a:r>
              <a:rPr lang="cs-CZ" dirty="0" smtClean="0"/>
              <a:t>	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C000"/>
                </a:solidFill>
              </a:rPr>
              <a:t>2 211</a:t>
            </a:r>
            <a:r>
              <a:rPr lang="cs-CZ" dirty="0" smtClean="0"/>
              <a:t>	      	                   </a:t>
            </a:r>
            <a:r>
              <a:rPr lang="cs-CZ" dirty="0" smtClean="0">
                <a:solidFill>
                  <a:srgbClr val="00B050"/>
                </a:solidFill>
              </a:rPr>
              <a:t>3 103</a:t>
            </a:r>
            <a:r>
              <a:rPr lang="cs-CZ" dirty="0" smtClean="0"/>
              <a:t>	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1700808"/>
            <a:ext cx="1800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: </a:t>
            </a:r>
            <a:r>
              <a:rPr lang="cs-CZ" sz="3200" dirty="0" smtClean="0">
                <a:solidFill>
                  <a:srgbClr val="0070C0"/>
                </a:solidFill>
              </a:rPr>
              <a:t>2 319</a:t>
            </a:r>
          </a:p>
          <a:p>
            <a:r>
              <a:rPr lang="cs-CZ" sz="3200" dirty="0" smtClean="0"/>
              <a:t>      </a:t>
            </a:r>
            <a:r>
              <a:rPr lang="cs-CZ" sz="3200" u="sng" dirty="0" smtClean="0"/>
              <a:t>3 410</a:t>
            </a:r>
          </a:p>
          <a:p>
            <a:r>
              <a:rPr lang="cs-CZ" sz="3200" dirty="0" smtClean="0"/>
              <a:t>      5 729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20827" y="1732739"/>
            <a:ext cx="1728192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: </a:t>
            </a:r>
            <a:r>
              <a:rPr lang="cs-CZ" sz="3200" dirty="0" smtClean="0">
                <a:solidFill>
                  <a:srgbClr val="FF0000"/>
                </a:solidFill>
              </a:rPr>
              <a:t>3 643</a:t>
            </a:r>
          </a:p>
          <a:p>
            <a:r>
              <a:rPr lang="cs-CZ" sz="3200" dirty="0" smtClean="0"/>
              <a:t>      </a:t>
            </a:r>
            <a:r>
              <a:rPr lang="cs-CZ" sz="3200" u="sng" dirty="0" smtClean="0"/>
              <a:t>6 231</a:t>
            </a:r>
          </a:p>
          <a:p>
            <a:r>
              <a:rPr lang="cs-CZ" sz="3200" dirty="0" smtClean="0"/>
              <a:t>      9 874</a:t>
            </a: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20827" y="4040413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: </a:t>
            </a:r>
            <a:r>
              <a:rPr lang="cs-CZ" sz="3200" dirty="0" smtClean="0">
                <a:solidFill>
                  <a:srgbClr val="00B050"/>
                </a:solidFill>
              </a:rPr>
              <a:t>3 103</a:t>
            </a:r>
          </a:p>
          <a:p>
            <a:r>
              <a:rPr lang="cs-CZ" sz="3200" dirty="0" smtClean="0"/>
              <a:t>      </a:t>
            </a:r>
            <a:r>
              <a:rPr lang="cs-CZ" sz="3200" u="sng" dirty="0" smtClean="0"/>
              <a:t>1 302</a:t>
            </a:r>
          </a:p>
          <a:p>
            <a:r>
              <a:rPr lang="cs-CZ" sz="3200" dirty="0" smtClean="0"/>
              <a:t>      4 405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4005064"/>
            <a:ext cx="17281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Zk</a:t>
            </a:r>
            <a:r>
              <a:rPr lang="cs-CZ" sz="3200" dirty="0" smtClean="0"/>
              <a:t>: </a:t>
            </a:r>
            <a:r>
              <a:rPr lang="cs-CZ" sz="3200" dirty="0" smtClean="0">
                <a:solidFill>
                  <a:srgbClr val="FFC000"/>
                </a:solidFill>
              </a:rPr>
              <a:t>2 211</a:t>
            </a:r>
          </a:p>
          <a:p>
            <a:r>
              <a:rPr lang="cs-CZ" sz="3200" dirty="0" smtClean="0"/>
              <a:t>      </a:t>
            </a:r>
            <a:r>
              <a:rPr lang="cs-CZ" sz="3200" u="sng" dirty="0" smtClean="0"/>
              <a:t>5 148</a:t>
            </a:r>
          </a:p>
          <a:p>
            <a:r>
              <a:rPr lang="cs-CZ" sz="3200" dirty="0" smtClean="0"/>
              <a:t>      7 359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625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25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1000"/>
                            </p:stCondLst>
                            <p:childTnLst>
                              <p:par>
                                <p:cTn id="9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3399"/>
                </a:solidFill>
              </a:rPr>
              <a:t>Slovní úlohy </a:t>
            </a:r>
            <a:endParaRPr lang="cs-CZ" dirty="0">
              <a:solidFill>
                <a:srgbClr val="FF3399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 Prahy do Bratislavy letělo v letadle 8 364 cestujících. V Brně vystoupilo 3 152 cestujících. Kolik jich přiletělo do Bratislavy?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8 364	</a:t>
            </a:r>
            <a:r>
              <a:rPr lang="cs-CZ" dirty="0" err="1" smtClean="0"/>
              <a:t>Zk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3399"/>
                </a:solidFill>
              </a:rPr>
              <a:t>5 212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/>
              <a:t>3 152</a:t>
            </a:r>
            <a:r>
              <a:rPr lang="cs-CZ" dirty="0" smtClean="0"/>
              <a:t>	      </a:t>
            </a:r>
            <a:r>
              <a:rPr lang="cs-CZ" u="sng" dirty="0" smtClean="0"/>
              <a:t>3 152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3399"/>
                </a:solidFill>
              </a:rPr>
              <a:t>5 212</a:t>
            </a:r>
            <a:r>
              <a:rPr lang="cs-CZ" dirty="0" smtClean="0"/>
              <a:t>	      8 364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Do Bratislavy přiletělo 5 212 cestujících.</a:t>
            </a:r>
            <a:endParaRPr lang="cs-CZ" dirty="0"/>
          </a:p>
        </p:txBody>
      </p:sp>
      <p:pic>
        <p:nvPicPr>
          <p:cNvPr id="1026" name="Picture 2" descr="C:\Users\ZSTREBON\AppData\Local\Microsoft\Windows\Temporary Internet Files\Content.IE5\QXOMYNFP\MP9001787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3240360" cy="216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7723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500"/>
                            </p:stCondLst>
                            <p:childTnLst>
                              <p:par>
                                <p:cTn id="34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000"/>
                            </p:stCondLst>
                            <p:childTnLst>
                              <p:par>
                                <p:cTn id="4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43528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 drůbežárně bylo 9 879 kuřat. Prodali jich 3 728.</a:t>
            </a:r>
          </a:p>
          <a:p>
            <a:pPr marL="0" indent="0">
              <a:buNone/>
            </a:pPr>
            <a:r>
              <a:rPr lang="cs-CZ" dirty="0" smtClean="0"/>
              <a:t>Kolik kuřat zůstalo v drůbežárně?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9 879	</a:t>
            </a:r>
            <a:r>
              <a:rPr lang="cs-CZ" dirty="0" err="1" smtClean="0"/>
              <a:t>Zk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00CC00"/>
                </a:solidFill>
              </a:rPr>
              <a:t>6 151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  <a:r>
              <a:rPr lang="cs-CZ" u="sng" dirty="0" smtClean="0"/>
              <a:t>3 728 </a:t>
            </a:r>
            <a:r>
              <a:rPr lang="cs-CZ" dirty="0" smtClean="0"/>
              <a:t>	      </a:t>
            </a:r>
            <a:r>
              <a:rPr lang="cs-CZ" u="sng" dirty="0" smtClean="0"/>
              <a:t>3 728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>
                <a:solidFill>
                  <a:srgbClr val="00CC00"/>
                </a:solidFill>
              </a:rPr>
              <a:t>6 151</a:t>
            </a:r>
            <a:r>
              <a:rPr lang="cs-CZ" dirty="0" smtClean="0"/>
              <a:t>	      9 879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drůbežárně zůstalo 6 151 kuřat.</a:t>
            </a:r>
            <a:endParaRPr lang="cs-CZ" dirty="0"/>
          </a:p>
        </p:txBody>
      </p:sp>
      <p:pic>
        <p:nvPicPr>
          <p:cNvPr id="2050" name="Picture 2" descr="C:\Users\ZSTREBON\AppData\Local\Microsoft\Windows\Temporary Internet Files\Content.IE5\U7ES8T7J\MC90043637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48880"/>
            <a:ext cx="2304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989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5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42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764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206</Words>
  <Application>Microsoft Office PowerPoint</Application>
  <PresentationFormat>Předvádění na obrazovce (4:3)</PresentationFormat>
  <Paragraphs>73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Písemné odčítání</vt:lpstr>
      <vt:lpstr>Počítej podle vzoru</vt:lpstr>
      <vt:lpstr>Vypočítej</vt:lpstr>
      <vt:lpstr>Slovní úlohy 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17</cp:revision>
  <dcterms:created xsi:type="dcterms:W3CDTF">2012-03-23T16:26:04Z</dcterms:created>
  <dcterms:modified xsi:type="dcterms:W3CDTF">2012-03-24T13:36:49Z</dcterms:modified>
</cp:coreProperties>
</file>