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8DD5-5701-4955-BE5B-4584D181C5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9D861-3BB0-4CBD-9940-6282A7EDB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875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8DD5-5701-4955-BE5B-4584D181C5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9D861-3BB0-4CBD-9940-6282A7EDB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356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8DD5-5701-4955-BE5B-4584D181C5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9D861-3BB0-4CBD-9940-6282A7EDB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0438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8DD5-5701-4955-BE5B-4584D181C5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9D861-3BB0-4CBD-9940-6282A7EDB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888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8DD5-5701-4955-BE5B-4584D181C5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9D861-3BB0-4CBD-9940-6282A7EDB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9314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8DD5-5701-4955-BE5B-4584D181C5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9D861-3BB0-4CBD-9940-6282A7EDB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571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8DD5-5701-4955-BE5B-4584D181C5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9D861-3BB0-4CBD-9940-6282A7EDB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946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8DD5-5701-4955-BE5B-4584D181C5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9D861-3BB0-4CBD-9940-6282A7EDB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258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8DD5-5701-4955-BE5B-4584D181C5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9D861-3BB0-4CBD-9940-6282A7EDB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1304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8DD5-5701-4955-BE5B-4584D181C5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9D861-3BB0-4CBD-9940-6282A7EDB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131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8DD5-5701-4955-BE5B-4584D181C5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9D861-3BB0-4CBD-9940-6282A7EDB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882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438DD5-5701-4955-BE5B-4584D181C5C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39D861-3BB0-4CBD-9940-6282A7EDB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182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0207769"/>
              </p:ext>
            </p:extLst>
          </p:nvPr>
        </p:nvGraphicFramePr>
        <p:xfrm>
          <a:off x="1222057" y="2420461"/>
          <a:ext cx="6699885" cy="28854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7815"/>
                <a:gridCol w="5132070"/>
              </a:tblGrid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Škola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ZŠ Třeboň, Sokolská 296, 379 01 Třeboň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Mgr. </a:t>
                      </a:r>
                      <a:r>
                        <a:rPr lang="cs-CZ" sz="1200" dirty="0" smtClean="0">
                          <a:effectLst/>
                        </a:rPr>
                        <a:t>Dana</a:t>
                      </a:r>
                      <a:r>
                        <a:rPr lang="cs-CZ" sz="1200" baseline="0" dirty="0" smtClean="0">
                          <a:effectLst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</a:rPr>
                        <a:t>Ingvortová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VY_32_INOVACE_3208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Název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Přídavná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jména tvrdá a měkká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 hodiny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Přídavná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jména tvrdá </a:t>
                      </a:r>
                      <a:r>
                        <a:rPr lang="cs-CZ" sz="1200" baseline="0" smtClean="0">
                          <a:effectLst/>
                          <a:latin typeface="+mn-lt"/>
                          <a:ea typeface="+mn-ea"/>
                        </a:rPr>
                        <a:t>a měkká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Český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jazyk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Ročník/y/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5</a:t>
                      </a:r>
                      <a:r>
                        <a:rPr lang="cs-CZ" sz="1200" dirty="0" smtClean="0">
                          <a:effectLst/>
                        </a:rPr>
                        <a:t>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5727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Anotace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Materiál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obsahuje úkoly k procvičení přídavných jmen tvrdých a měkkých (především jejich vzorů).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6667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Očekávaný výstup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Žák</a:t>
                      </a:r>
                      <a:r>
                        <a:rPr lang="cs-CZ" sz="1200" baseline="0" dirty="0" smtClean="0">
                          <a:effectLst/>
                        </a:rPr>
                        <a:t> umí definovat  pojem PŘÍDAVNÁ JMÉNA. Dokáže určit vzory přídavných jmen tvrdých a měkkých .  Zvládá pravopis koncovek přídavných jmen podle vzorů MLADÝ, JARNÍ. 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543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1222375" y="24209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375" y="692696"/>
            <a:ext cx="6083300" cy="14859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237477" y="2878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7177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58280" y="627112"/>
            <a:ext cx="7344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PŘÍDAVNÁ JMÉNA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9743" y="1988840"/>
            <a:ext cx="82809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4000" b="1" dirty="0" smtClean="0">
                <a:solidFill>
                  <a:schemeClr val="tx2"/>
                </a:solidFill>
              </a:rPr>
              <a:t>A) </a:t>
            </a:r>
            <a:r>
              <a:rPr lang="cs-CZ" sz="4000" b="1" smtClean="0">
                <a:solidFill>
                  <a:schemeClr val="tx2"/>
                </a:solidFill>
              </a:rPr>
              <a:t>vyjadřují vlastnosti </a:t>
            </a:r>
            <a:r>
              <a:rPr lang="cs-CZ" sz="4000" b="1" dirty="0" smtClean="0">
                <a:solidFill>
                  <a:schemeClr val="tx2"/>
                </a:solidFill>
              </a:rPr>
              <a:t>osob, zvířat,</a:t>
            </a:r>
          </a:p>
          <a:p>
            <a:r>
              <a:rPr lang="cs-CZ" sz="4000" b="1" dirty="0">
                <a:solidFill>
                  <a:schemeClr val="tx2"/>
                </a:solidFill>
              </a:rPr>
              <a:t> </a:t>
            </a:r>
            <a:r>
              <a:rPr lang="cs-CZ" sz="4000" b="1" dirty="0" smtClean="0">
                <a:solidFill>
                  <a:schemeClr val="tx2"/>
                </a:solidFill>
              </a:rPr>
              <a:t>         věcí, jevů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7596" y="3573016"/>
            <a:ext cx="82809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4000" b="1" dirty="0" smtClean="0">
                <a:solidFill>
                  <a:srgbClr val="00B050"/>
                </a:solidFill>
              </a:rPr>
              <a:t>B) význam osob, zvířat, věcí, jevů  </a:t>
            </a:r>
          </a:p>
          <a:p>
            <a:r>
              <a:rPr lang="cs-CZ" sz="4000" b="1" dirty="0">
                <a:solidFill>
                  <a:srgbClr val="00B050"/>
                </a:solidFill>
              </a:rPr>
              <a:t> </a:t>
            </a:r>
            <a:r>
              <a:rPr lang="cs-CZ" sz="4000" b="1" dirty="0" smtClean="0">
                <a:solidFill>
                  <a:srgbClr val="00B050"/>
                </a:solidFill>
              </a:rPr>
              <a:t>         blíže určují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2480" y="5157192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chemeClr val="tx2"/>
                </a:solidFill>
              </a:rPr>
              <a:t>n</a:t>
            </a:r>
            <a:r>
              <a:rPr lang="cs-CZ" sz="3600" b="1" dirty="0" smtClean="0">
                <a:solidFill>
                  <a:schemeClr val="tx2"/>
                </a:solidFill>
              </a:rPr>
              <a:t>apř. HODNÝ člověk, ZLÝ pes, HEZKÁ kniha</a:t>
            </a:r>
            <a:endParaRPr lang="cs-CZ" sz="3600" b="1" dirty="0">
              <a:solidFill>
                <a:schemeClr val="tx2"/>
              </a:solidFill>
            </a:endParaRPr>
          </a:p>
        </p:txBody>
      </p:sp>
      <p:pic>
        <p:nvPicPr>
          <p:cNvPr id="1026" name="Picture 2" descr="C:\Users\dingvortova\AppData\Local\Microsoft\Windows\Temporary Internet Files\Content.IE5\UPQ6HRGH\MP9004310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209" y="188640"/>
            <a:ext cx="1700808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ingvortova\AppData\Local\Microsoft\Windows\Temporary Internet Files\Content.IE5\PTMDQ297\MP9001778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33311"/>
            <a:ext cx="1368152" cy="1295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1057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75" y="548680"/>
            <a:ext cx="9649072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chemeClr val="tx2"/>
                </a:solidFill>
              </a:rPr>
              <a:t> </a:t>
            </a:r>
            <a:r>
              <a:rPr lang="cs-CZ" sz="4000" b="1" dirty="0" smtClean="0">
                <a:solidFill>
                  <a:schemeClr val="tx2"/>
                </a:solidFill>
              </a:rPr>
              <a:t>           </a:t>
            </a:r>
            <a:r>
              <a:rPr lang="cs-CZ" sz="4400" b="1" u="sng" dirty="0" smtClean="0">
                <a:solidFill>
                  <a:schemeClr val="tx2"/>
                </a:solidFill>
              </a:rPr>
              <a:t>PŘÍDAVNÁ JMÉNA TVRDÁ</a:t>
            </a:r>
            <a:r>
              <a:rPr lang="cs-CZ" sz="4400" b="1" dirty="0" smtClean="0">
                <a:solidFill>
                  <a:schemeClr val="tx2"/>
                </a:solidFill>
              </a:rPr>
              <a:t>: </a:t>
            </a:r>
          </a:p>
          <a:p>
            <a:r>
              <a:rPr lang="cs-CZ" sz="4000" b="1" dirty="0">
                <a:solidFill>
                  <a:schemeClr val="tx2"/>
                </a:solidFill>
              </a:rPr>
              <a:t> </a:t>
            </a:r>
            <a:r>
              <a:rPr lang="cs-CZ" sz="4000" b="1" dirty="0" smtClean="0">
                <a:solidFill>
                  <a:schemeClr val="tx2"/>
                </a:solidFill>
              </a:rPr>
              <a:t>    </a:t>
            </a:r>
          </a:p>
          <a:p>
            <a:r>
              <a:rPr lang="cs-CZ" sz="4000" b="1" dirty="0">
                <a:solidFill>
                  <a:schemeClr val="tx2"/>
                </a:solidFill>
              </a:rPr>
              <a:t> </a:t>
            </a:r>
            <a:r>
              <a:rPr lang="cs-CZ" sz="4000" b="1" dirty="0" smtClean="0">
                <a:solidFill>
                  <a:schemeClr val="tx2"/>
                </a:solidFill>
              </a:rPr>
              <a:t>    </a:t>
            </a:r>
            <a:r>
              <a:rPr lang="cs-CZ" sz="4000" dirty="0" smtClean="0">
                <a:solidFill>
                  <a:schemeClr val="tx2"/>
                </a:solidFill>
              </a:rPr>
              <a:t>koncovky</a:t>
            </a:r>
            <a:r>
              <a:rPr lang="cs-CZ" sz="4000" b="1" dirty="0" smtClean="0">
                <a:solidFill>
                  <a:schemeClr val="tx2"/>
                </a:solidFill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–ý, -á, -é</a:t>
            </a:r>
          </a:p>
          <a:p>
            <a:r>
              <a:rPr lang="cs-CZ" sz="4000" b="1" dirty="0">
                <a:solidFill>
                  <a:schemeClr val="tx2"/>
                </a:solidFill>
              </a:rPr>
              <a:t> </a:t>
            </a:r>
            <a:r>
              <a:rPr lang="cs-CZ" sz="4000" b="1" dirty="0" smtClean="0">
                <a:solidFill>
                  <a:schemeClr val="tx2"/>
                </a:solidFill>
              </a:rPr>
              <a:t>    </a:t>
            </a:r>
            <a:r>
              <a:rPr lang="cs-CZ" sz="4000" dirty="0" smtClean="0">
                <a:solidFill>
                  <a:schemeClr val="tx2"/>
                </a:solidFill>
              </a:rPr>
              <a:t>ptáme se na ně </a:t>
            </a:r>
            <a:r>
              <a:rPr lang="cs-CZ" sz="4000" b="1" dirty="0" smtClean="0">
                <a:solidFill>
                  <a:srgbClr val="FF0000"/>
                </a:solidFill>
              </a:rPr>
              <a:t>JAKÝ? (JAKÁ? JAKÉ?),</a:t>
            </a:r>
          </a:p>
          <a:p>
            <a:r>
              <a:rPr lang="cs-CZ" sz="4000" b="1" dirty="0">
                <a:solidFill>
                  <a:srgbClr val="FF0000"/>
                </a:solidFill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    KTERÝ?(KTERÁ?KTERÉ?)</a:t>
            </a:r>
          </a:p>
          <a:p>
            <a:r>
              <a:rPr lang="cs-CZ" sz="4000" b="1" dirty="0">
                <a:solidFill>
                  <a:schemeClr val="tx2"/>
                </a:solidFill>
              </a:rPr>
              <a:t> </a:t>
            </a:r>
            <a:r>
              <a:rPr lang="cs-CZ" sz="4000" b="1" dirty="0" smtClean="0">
                <a:solidFill>
                  <a:schemeClr val="tx2"/>
                </a:solidFill>
              </a:rPr>
              <a:t>    </a:t>
            </a:r>
            <a:r>
              <a:rPr lang="cs-CZ" sz="4000" dirty="0" smtClean="0">
                <a:solidFill>
                  <a:schemeClr val="tx2"/>
                </a:solidFill>
              </a:rPr>
              <a:t>př. mlad</a:t>
            </a:r>
            <a:r>
              <a:rPr lang="cs-CZ" sz="4000" b="1" dirty="0" smtClean="0">
                <a:solidFill>
                  <a:schemeClr val="tx2"/>
                </a:solidFill>
              </a:rPr>
              <a:t>ý </a:t>
            </a:r>
            <a:r>
              <a:rPr lang="cs-CZ" sz="4000" dirty="0" smtClean="0">
                <a:solidFill>
                  <a:schemeClr val="tx2"/>
                </a:solidFill>
              </a:rPr>
              <a:t>muž, mlad</a:t>
            </a:r>
            <a:r>
              <a:rPr lang="cs-CZ" sz="4000" b="1" dirty="0" smtClean="0">
                <a:solidFill>
                  <a:schemeClr val="tx2"/>
                </a:solidFill>
              </a:rPr>
              <a:t>á</a:t>
            </a:r>
            <a:r>
              <a:rPr lang="cs-CZ" sz="4000" dirty="0" smtClean="0">
                <a:solidFill>
                  <a:schemeClr val="tx2"/>
                </a:solidFill>
              </a:rPr>
              <a:t> žena, mlad</a:t>
            </a:r>
            <a:r>
              <a:rPr lang="cs-CZ" sz="4000" b="1" dirty="0" smtClean="0">
                <a:solidFill>
                  <a:schemeClr val="tx2"/>
                </a:solidFill>
              </a:rPr>
              <a:t>é </a:t>
            </a:r>
            <a:endParaRPr lang="cs-CZ" sz="4000" dirty="0" smtClean="0">
              <a:solidFill>
                <a:schemeClr val="tx2"/>
              </a:solidFill>
            </a:endParaRPr>
          </a:p>
          <a:p>
            <a:r>
              <a:rPr lang="cs-CZ" sz="4000" b="1" dirty="0">
                <a:solidFill>
                  <a:schemeClr val="tx2"/>
                </a:solidFill>
              </a:rPr>
              <a:t> </a:t>
            </a:r>
            <a:r>
              <a:rPr lang="cs-CZ" sz="4000" b="1" dirty="0" smtClean="0">
                <a:solidFill>
                  <a:schemeClr val="tx2"/>
                </a:solidFill>
              </a:rPr>
              <a:t>    </a:t>
            </a:r>
            <a:r>
              <a:rPr lang="cs-CZ" sz="4000" dirty="0" smtClean="0">
                <a:solidFill>
                  <a:schemeClr val="tx2"/>
                </a:solidFill>
              </a:rPr>
              <a:t>víno</a:t>
            </a:r>
          </a:p>
          <a:p>
            <a:endParaRPr lang="cs-CZ" sz="4000" b="1" dirty="0" smtClean="0">
              <a:solidFill>
                <a:schemeClr val="tx2"/>
              </a:solidFill>
            </a:endParaRPr>
          </a:p>
          <a:p>
            <a:r>
              <a:rPr lang="cs-CZ" sz="4000" b="1" dirty="0">
                <a:solidFill>
                  <a:schemeClr val="tx2"/>
                </a:solidFill>
              </a:rPr>
              <a:t> </a:t>
            </a:r>
            <a:r>
              <a:rPr lang="cs-CZ" sz="4000" b="1" dirty="0" smtClean="0">
                <a:solidFill>
                  <a:schemeClr val="tx2"/>
                </a:solidFill>
              </a:rPr>
              <a:t>     VZOR </a:t>
            </a:r>
            <a:r>
              <a:rPr lang="cs-CZ" sz="4000" b="1" u="sng" dirty="0" smtClean="0">
                <a:solidFill>
                  <a:schemeClr val="tx2"/>
                </a:solidFill>
              </a:rPr>
              <a:t>MLADÝ</a:t>
            </a:r>
            <a:endParaRPr lang="cs-CZ" sz="4000" b="1" u="sng" dirty="0">
              <a:solidFill>
                <a:schemeClr val="tx2"/>
              </a:solidFill>
            </a:endParaRPr>
          </a:p>
        </p:txBody>
      </p:sp>
      <p:pic>
        <p:nvPicPr>
          <p:cNvPr id="2051" name="Picture 3" descr="C:\Users\dingvortova\AppData\Local\Microsoft\Windows\Temporary Internet Files\Content.IE5\8ALNRMP0\MP9002850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5692" y="4653136"/>
            <a:ext cx="247687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5202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82425" y="620688"/>
            <a:ext cx="7488832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>
                <a:solidFill>
                  <a:srgbClr val="00B050"/>
                </a:solidFill>
              </a:rPr>
              <a:t> </a:t>
            </a:r>
            <a:r>
              <a:rPr lang="cs-CZ" sz="4400" b="1" dirty="0" smtClean="0">
                <a:solidFill>
                  <a:srgbClr val="00B050"/>
                </a:solidFill>
              </a:rPr>
              <a:t>       </a:t>
            </a:r>
            <a:r>
              <a:rPr lang="cs-CZ" sz="4400" b="1" u="sng" dirty="0" smtClean="0">
                <a:solidFill>
                  <a:srgbClr val="00B050"/>
                </a:solidFill>
              </a:rPr>
              <a:t>PŘÍDAVNÁ JMÉNA MĚKKÁ</a:t>
            </a:r>
            <a:r>
              <a:rPr lang="cs-CZ" sz="4000" b="1" dirty="0" smtClean="0">
                <a:solidFill>
                  <a:srgbClr val="00B050"/>
                </a:solidFill>
              </a:rPr>
              <a:t>: </a:t>
            </a:r>
          </a:p>
          <a:p>
            <a:r>
              <a:rPr lang="cs-CZ" sz="4000" b="1" dirty="0" smtClean="0">
                <a:solidFill>
                  <a:srgbClr val="00B050"/>
                </a:solidFill>
              </a:rPr>
              <a:t>     </a:t>
            </a:r>
          </a:p>
          <a:p>
            <a:r>
              <a:rPr lang="cs-CZ" sz="4000" b="1" dirty="0">
                <a:solidFill>
                  <a:srgbClr val="00B050"/>
                </a:solidFill>
              </a:rPr>
              <a:t> </a:t>
            </a:r>
            <a:r>
              <a:rPr lang="cs-CZ" sz="4000" b="1" dirty="0" smtClean="0">
                <a:solidFill>
                  <a:srgbClr val="00B050"/>
                </a:solidFill>
              </a:rPr>
              <a:t>    </a:t>
            </a:r>
            <a:r>
              <a:rPr lang="cs-CZ" sz="4000" dirty="0" smtClean="0">
                <a:solidFill>
                  <a:srgbClr val="00B050"/>
                </a:solidFill>
              </a:rPr>
              <a:t>koncovky</a:t>
            </a:r>
            <a:r>
              <a:rPr lang="cs-CZ" sz="4000" b="1" dirty="0" smtClean="0">
                <a:solidFill>
                  <a:srgbClr val="00B050"/>
                </a:solidFill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–í</a:t>
            </a:r>
          </a:p>
          <a:p>
            <a:r>
              <a:rPr lang="cs-CZ" sz="4000" b="1" dirty="0">
                <a:solidFill>
                  <a:srgbClr val="00B050"/>
                </a:solidFill>
              </a:rPr>
              <a:t> </a:t>
            </a:r>
            <a:r>
              <a:rPr lang="cs-CZ" sz="4000" b="1" dirty="0" smtClean="0">
                <a:solidFill>
                  <a:srgbClr val="00B050"/>
                </a:solidFill>
              </a:rPr>
              <a:t>    </a:t>
            </a:r>
            <a:r>
              <a:rPr lang="cs-CZ" sz="4000" dirty="0" smtClean="0">
                <a:solidFill>
                  <a:srgbClr val="00B050"/>
                </a:solidFill>
              </a:rPr>
              <a:t>ptáme se na ně </a:t>
            </a:r>
            <a:r>
              <a:rPr lang="cs-CZ" sz="4000" b="1" dirty="0" smtClean="0">
                <a:solidFill>
                  <a:srgbClr val="FF0000"/>
                </a:solidFill>
              </a:rPr>
              <a:t>JAKÝ? (JAKÁ? </a:t>
            </a:r>
          </a:p>
          <a:p>
            <a:r>
              <a:rPr lang="cs-CZ" sz="4000" b="1" dirty="0">
                <a:solidFill>
                  <a:srgbClr val="FF0000"/>
                </a:solidFill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    JAKÉ?),KTERÝ?(KTERÁ?KTERÉ?)</a:t>
            </a:r>
            <a:endParaRPr lang="cs-CZ" sz="4000" b="1" dirty="0" smtClean="0">
              <a:solidFill>
                <a:srgbClr val="00B050"/>
              </a:solidFill>
            </a:endParaRPr>
          </a:p>
          <a:p>
            <a:r>
              <a:rPr lang="cs-CZ" sz="4000" dirty="0" smtClean="0">
                <a:solidFill>
                  <a:srgbClr val="00B050"/>
                </a:solidFill>
              </a:rPr>
              <a:t>     př. jarn</a:t>
            </a:r>
            <a:r>
              <a:rPr lang="cs-CZ" sz="4000" b="1" dirty="0" smtClean="0">
                <a:solidFill>
                  <a:srgbClr val="00B050"/>
                </a:solidFill>
              </a:rPr>
              <a:t>í </a:t>
            </a:r>
            <a:r>
              <a:rPr lang="cs-CZ" sz="4000" dirty="0" smtClean="0">
                <a:solidFill>
                  <a:srgbClr val="00B050"/>
                </a:solidFill>
              </a:rPr>
              <a:t>déšť, jarn</a:t>
            </a:r>
            <a:r>
              <a:rPr lang="cs-CZ" sz="4000" b="1" dirty="0" smtClean="0">
                <a:solidFill>
                  <a:srgbClr val="00B050"/>
                </a:solidFill>
              </a:rPr>
              <a:t>í</a:t>
            </a:r>
            <a:r>
              <a:rPr lang="cs-CZ" sz="4000" dirty="0" smtClean="0">
                <a:solidFill>
                  <a:srgbClr val="00B050"/>
                </a:solidFill>
              </a:rPr>
              <a:t> louka, jarn</a:t>
            </a:r>
            <a:r>
              <a:rPr lang="cs-CZ" sz="4000" b="1" dirty="0" smtClean="0">
                <a:solidFill>
                  <a:srgbClr val="00B050"/>
                </a:solidFill>
              </a:rPr>
              <a:t>í</a:t>
            </a:r>
          </a:p>
          <a:p>
            <a:r>
              <a:rPr lang="cs-CZ" sz="4000" b="1" dirty="0" smtClean="0">
                <a:solidFill>
                  <a:srgbClr val="00B050"/>
                </a:solidFill>
              </a:rPr>
              <a:t> </a:t>
            </a:r>
            <a:r>
              <a:rPr lang="cs-CZ" sz="4000" dirty="0" smtClean="0">
                <a:solidFill>
                  <a:srgbClr val="00B050"/>
                </a:solidFill>
              </a:rPr>
              <a:t>    kvítí</a:t>
            </a:r>
            <a:r>
              <a:rPr lang="cs-CZ" sz="4000" b="1" dirty="0" smtClean="0">
                <a:solidFill>
                  <a:srgbClr val="00B050"/>
                </a:solidFill>
              </a:rPr>
              <a:t> </a:t>
            </a:r>
          </a:p>
          <a:p>
            <a:endParaRPr lang="cs-CZ" sz="4000" b="1" dirty="0">
              <a:solidFill>
                <a:srgbClr val="00B050"/>
              </a:solidFill>
            </a:endParaRPr>
          </a:p>
          <a:p>
            <a:r>
              <a:rPr lang="cs-CZ" sz="4000" b="1" dirty="0" smtClean="0">
                <a:solidFill>
                  <a:srgbClr val="00B050"/>
                </a:solidFill>
              </a:rPr>
              <a:t>     VZOR </a:t>
            </a:r>
            <a:r>
              <a:rPr lang="cs-CZ" sz="4000" b="1" u="sng" dirty="0" smtClean="0">
                <a:solidFill>
                  <a:srgbClr val="00B050"/>
                </a:solidFill>
              </a:rPr>
              <a:t>JARNÍ</a:t>
            </a:r>
            <a:endParaRPr lang="cs-CZ" sz="4000" b="1" u="sng" dirty="0">
              <a:solidFill>
                <a:srgbClr val="00B050"/>
              </a:solidFill>
            </a:endParaRPr>
          </a:p>
        </p:txBody>
      </p:sp>
      <p:pic>
        <p:nvPicPr>
          <p:cNvPr id="3074" name="Picture 2" descr="C:\Users\dingvortova\AppData\Local\Microsoft\Windows\Temporary Internet Files\Content.IE5\BGRHX77Q\MP9004333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634020"/>
            <a:ext cx="2051720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151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23957"/>
            <a:ext cx="75608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Doplň koncovky přídavných jmen</a:t>
            </a:r>
          </a:p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 a zdůvodni pravopis: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988840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chemeClr val="tx2"/>
                </a:solidFill>
              </a:rPr>
              <a:t>hladov</a:t>
            </a:r>
            <a:r>
              <a:rPr lang="cs-CZ" sz="3600" b="1" dirty="0" smtClean="0">
                <a:solidFill>
                  <a:schemeClr val="tx2"/>
                </a:solidFill>
              </a:rPr>
              <a:t>_ vlk  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05986" y="1988838"/>
            <a:ext cx="59380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h</a:t>
            </a:r>
            <a:r>
              <a:rPr lang="cs-CZ" sz="3600" b="1" dirty="0" smtClean="0">
                <a:solidFill>
                  <a:srgbClr val="FF0000"/>
                </a:solidFill>
              </a:rPr>
              <a:t>ladový – mladý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2852936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00B050"/>
                </a:solidFill>
              </a:rPr>
              <a:t>k</a:t>
            </a:r>
            <a:r>
              <a:rPr lang="cs-CZ" sz="3600" b="1" dirty="0" smtClean="0">
                <a:solidFill>
                  <a:srgbClr val="00B050"/>
                </a:solidFill>
              </a:rPr>
              <a:t>os_  bratři 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6" y="2871977"/>
            <a:ext cx="63700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k</a:t>
            </a:r>
            <a:r>
              <a:rPr lang="cs-CZ" sz="3600" b="1" dirty="0" smtClean="0">
                <a:solidFill>
                  <a:srgbClr val="FF0000"/>
                </a:solidFill>
              </a:rPr>
              <a:t>osí -  jarní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3789040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s ryb_  kostí 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47864" y="3789039"/>
            <a:ext cx="5112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r</a:t>
            </a:r>
            <a:r>
              <a:rPr lang="cs-CZ" sz="3600" b="1" dirty="0" smtClean="0">
                <a:solidFill>
                  <a:srgbClr val="FF0000"/>
                </a:solidFill>
              </a:rPr>
              <a:t>ybí - jarní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4723718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>
                <a:solidFill>
                  <a:srgbClr val="00B050"/>
                </a:solidFill>
              </a:rPr>
              <a:t>r</a:t>
            </a:r>
            <a:r>
              <a:rPr lang="cs-CZ" sz="3600" b="1" dirty="0" err="1" smtClean="0">
                <a:solidFill>
                  <a:srgbClr val="00B050"/>
                </a:solidFill>
              </a:rPr>
              <a:t>ychl</a:t>
            </a:r>
            <a:r>
              <a:rPr lang="cs-CZ" sz="3600" b="1" dirty="0" smtClean="0">
                <a:solidFill>
                  <a:srgbClr val="00B050"/>
                </a:solidFill>
              </a:rPr>
              <a:t>_  pštros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47864" y="4723717"/>
            <a:ext cx="4536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r</a:t>
            </a:r>
            <a:r>
              <a:rPr lang="cs-CZ" sz="3600" b="1" dirty="0" smtClean="0">
                <a:solidFill>
                  <a:srgbClr val="FF0000"/>
                </a:solidFill>
              </a:rPr>
              <a:t>ychlý - mladý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0673" y="5733255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>
                <a:solidFill>
                  <a:schemeClr val="tx2"/>
                </a:solidFill>
              </a:rPr>
              <a:t>o</a:t>
            </a:r>
            <a:r>
              <a:rPr lang="cs-CZ" sz="3600" b="1" dirty="0" err="1" smtClean="0">
                <a:solidFill>
                  <a:schemeClr val="tx2"/>
                </a:solidFill>
              </a:rPr>
              <a:t>rl</a:t>
            </a:r>
            <a:r>
              <a:rPr lang="cs-CZ" sz="3600" b="1" dirty="0" smtClean="0">
                <a:solidFill>
                  <a:schemeClr val="tx2"/>
                </a:solidFill>
              </a:rPr>
              <a:t>_  křídla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73016" y="5703019"/>
            <a:ext cx="4536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o</a:t>
            </a:r>
            <a:r>
              <a:rPr lang="cs-CZ" sz="3600" b="1" dirty="0" smtClean="0">
                <a:solidFill>
                  <a:srgbClr val="FF0000"/>
                </a:solidFill>
              </a:rPr>
              <a:t>rlí - jarní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dingvortova\AppData\Local\Microsoft\Windows\Temporary Internet Files\Content.IE5\ZD56VR3O\MP9004067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6240" y="4194789"/>
            <a:ext cx="2101222" cy="1983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dingvortova\AppData\Local\Microsoft\Windows\Temporary Internet Files\Content.IE5\2OJRF7P3\MP9003995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3226" y="2132857"/>
            <a:ext cx="2101222" cy="1800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5181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0" grpId="0"/>
      <p:bldP spid="13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02063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Tvoř 1. a 7. pád množného čísla: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0808" y="1509797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chemeClr val="tx2"/>
                </a:solidFill>
              </a:rPr>
              <a:t>b</a:t>
            </a:r>
            <a:r>
              <a:rPr lang="cs-CZ" sz="3600" b="1" dirty="0" smtClean="0">
                <a:solidFill>
                  <a:schemeClr val="tx2"/>
                </a:solidFill>
              </a:rPr>
              <a:t>ílý kocour 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08018" y="1523826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b</a:t>
            </a:r>
            <a:r>
              <a:rPr lang="cs-CZ" sz="3600" b="1" dirty="0" smtClean="0">
                <a:solidFill>
                  <a:srgbClr val="FF0000"/>
                </a:solidFill>
              </a:rPr>
              <a:t>ílí kocouři, s bílými kocoury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130" y="2457762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00B050"/>
                </a:solidFill>
              </a:rPr>
              <a:t>m</a:t>
            </a:r>
            <a:r>
              <a:rPr lang="cs-CZ" sz="3600" b="1" dirty="0" smtClean="0">
                <a:solidFill>
                  <a:srgbClr val="00B050"/>
                </a:solidFill>
              </a:rPr>
              <a:t>alý strom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29481" y="2457761"/>
            <a:ext cx="65662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m</a:t>
            </a:r>
            <a:r>
              <a:rPr lang="cs-CZ" sz="3600" b="1" dirty="0" smtClean="0">
                <a:solidFill>
                  <a:srgbClr val="FF0000"/>
                </a:solidFill>
              </a:rPr>
              <a:t>alé stromy, s malými stromy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7282" y="3321858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chemeClr val="tx2"/>
                </a:solidFill>
              </a:rPr>
              <a:t>o</a:t>
            </a:r>
            <a:r>
              <a:rPr lang="cs-CZ" sz="3600" b="1" dirty="0" smtClean="0">
                <a:solidFill>
                  <a:schemeClr val="tx2"/>
                </a:solidFill>
              </a:rPr>
              <a:t>rlí dráp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29481" y="3317948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o</a:t>
            </a:r>
            <a:r>
              <a:rPr lang="cs-CZ" sz="3600" b="1" dirty="0" smtClean="0">
                <a:solidFill>
                  <a:srgbClr val="FF0000"/>
                </a:solidFill>
              </a:rPr>
              <a:t>rlí drápy, s orlími drápy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7282" y="4161610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00B050"/>
                </a:solidFill>
              </a:rPr>
              <a:t>m</a:t>
            </a:r>
            <a:r>
              <a:rPr lang="cs-CZ" sz="3600" b="1" dirty="0" smtClean="0">
                <a:solidFill>
                  <a:srgbClr val="00B050"/>
                </a:solidFill>
              </a:rPr>
              <a:t>otýlí křídlo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08375" y="4153002"/>
            <a:ext cx="6199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m</a:t>
            </a:r>
            <a:r>
              <a:rPr lang="cs-CZ" sz="3600" b="1" dirty="0" smtClean="0">
                <a:solidFill>
                  <a:srgbClr val="FF0000"/>
                </a:solidFill>
              </a:rPr>
              <a:t>otýlí křídla, s motýlími křídly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dingvortova\AppData\Local\Microsoft\Windows\Temporary Internet Files\Content.IE5\8ALNRMP0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1780" y="4849072"/>
            <a:ext cx="3520594" cy="1632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109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1196752"/>
            <a:ext cx="69847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7146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301</Words>
  <Application>Microsoft Office PowerPoint</Application>
  <PresentationFormat>Předvádění na obrazovce (4:3)</PresentationFormat>
  <Paragraphs>68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15</cp:revision>
  <dcterms:created xsi:type="dcterms:W3CDTF">2012-03-25T13:09:34Z</dcterms:created>
  <dcterms:modified xsi:type="dcterms:W3CDTF">2012-04-10T14:20:13Z</dcterms:modified>
</cp:coreProperties>
</file>