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6231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09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69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5611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92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866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5925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7901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376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414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948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9ACE1-6E24-4D92-A640-F235BD0AD1DD}" type="datetimeFigureOut">
              <a:rPr lang="cs-CZ" smtClean="0"/>
              <a:t>24.3.2012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C286E-C418-4B84-A3F5-53C65D0E86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633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626090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VY_32_Inovace_3265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Násobení a dělení zpaměti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Pamětné násobení a dělení přirozených čísel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obsahuje výklad na typy příkladů na násobení a dělení , násobení 100. Procvičuje některé praktické slovní úlohy.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Používá správně násobilku. Dokáže používat matematické symboly. Zapisuje správně čísla. Řeší úlohy, kde aplikuje osvojené početní operace.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719174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a dělení zpaměti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</a:t>
            </a:r>
            <a:r>
              <a:rPr lang="cs-CZ" sz="4000" dirty="0" smtClean="0">
                <a:solidFill>
                  <a:srgbClr val="FF0000"/>
                </a:solidFill>
              </a:rPr>
              <a:t>Násobení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 . 9 = </a:t>
            </a:r>
            <a:r>
              <a:rPr lang="cs-CZ" dirty="0" smtClean="0">
                <a:solidFill>
                  <a:srgbClr val="FF0000"/>
                </a:solidFill>
              </a:rPr>
              <a:t>18	</a:t>
            </a:r>
            <a:r>
              <a:rPr lang="cs-CZ" dirty="0" smtClean="0"/>
              <a:t>		4 . 6 =  </a:t>
            </a:r>
            <a:r>
              <a:rPr lang="cs-CZ" dirty="0" smtClean="0">
                <a:solidFill>
                  <a:srgbClr val="FF0000"/>
                </a:solidFill>
              </a:rPr>
              <a:t>24</a:t>
            </a:r>
          </a:p>
          <a:p>
            <a:pPr marL="0" indent="0">
              <a:buNone/>
            </a:pPr>
            <a:r>
              <a:rPr lang="cs-CZ" dirty="0" smtClean="0"/>
              <a:t>2 . 90 = </a:t>
            </a:r>
            <a:r>
              <a:rPr lang="cs-CZ" dirty="0" smtClean="0">
                <a:solidFill>
                  <a:srgbClr val="FF0000"/>
                </a:solidFill>
              </a:rPr>
              <a:t>180</a:t>
            </a:r>
            <a:r>
              <a:rPr lang="cs-CZ" dirty="0" smtClean="0"/>
              <a:t>		4 . 60 = </a:t>
            </a:r>
            <a:r>
              <a:rPr lang="cs-CZ" dirty="0" smtClean="0">
                <a:solidFill>
                  <a:srgbClr val="FF0000"/>
                </a:solidFill>
              </a:rPr>
              <a:t>240</a:t>
            </a:r>
          </a:p>
          <a:p>
            <a:pPr marL="0" indent="0">
              <a:buNone/>
            </a:pPr>
            <a:r>
              <a:rPr lang="cs-CZ" dirty="0" smtClean="0"/>
              <a:t>2 . 900 = </a:t>
            </a:r>
            <a:r>
              <a:rPr lang="cs-CZ" dirty="0" smtClean="0">
                <a:solidFill>
                  <a:srgbClr val="FF0000"/>
                </a:solidFill>
              </a:rPr>
              <a:t>1 800</a:t>
            </a:r>
            <a:r>
              <a:rPr lang="cs-CZ" dirty="0" smtClean="0"/>
              <a:t>		4 . 600 = </a:t>
            </a:r>
            <a:r>
              <a:rPr lang="cs-CZ" dirty="0" smtClean="0">
                <a:solidFill>
                  <a:srgbClr val="FF0000"/>
                </a:solidFill>
              </a:rPr>
              <a:t>2 400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32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00FF"/>
                </a:solidFill>
              </a:rPr>
              <a:t>Násobení 100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Stem násobíme tak, že k násobenému číslu připíšeme dvě nuly.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 . 300 = </a:t>
            </a:r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/>
              <a:t> . </a:t>
            </a:r>
            <a:r>
              <a:rPr lang="cs-CZ" dirty="0" smtClean="0">
                <a:solidFill>
                  <a:srgbClr val="FF0000"/>
                </a:solidFill>
              </a:rPr>
              <a:t>3</a:t>
            </a:r>
            <a:r>
              <a:rPr lang="cs-CZ" dirty="0" smtClean="0"/>
              <a:t> . 100 = </a:t>
            </a:r>
            <a:r>
              <a:rPr lang="cs-CZ" dirty="0" smtClean="0">
                <a:solidFill>
                  <a:srgbClr val="FF0000"/>
                </a:solidFill>
              </a:rPr>
              <a:t>6</a:t>
            </a:r>
            <a:r>
              <a:rPr lang="cs-CZ" dirty="0" smtClean="0"/>
              <a:t>00</a:t>
            </a:r>
          </a:p>
          <a:p>
            <a:pPr marL="0" indent="0">
              <a:buNone/>
            </a:pPr>
            <a:r>
              <a:rPr lang="cs-CZ" dirty="0" smtClean="0"/>
              <a:t>6 . 400 = </a:t>
            </a:r>
            <a:r>
              <a:rPr lang="cs-CZ" dirty="0" smtClean="0">
                <a:solidFill>
                  <a:srgbClr val="FF0000"/>
                </a:solidFill>
              </a:rPr>
              <a:t>6</a:t>
            </a:r>
            <a:r>
              <a:rPr lang="cs-CZ" dirty="0" smtClean="0"/>
              <a:t> . </a:t>
            </a:r>
            <a:r>
              <a:rPr lang="cs-CZ" dirty="0" smtClean="0">
                <a:solidFill>
                  <a:srgbClr val="FF0000"/>
                </a:solidFill>
              </a:rPr>
              <a:t>4</a:t>
            </a:r>
            <a:r>
              <a:rPr lang="cs-CZ" dirty="0" smtClean="0"/>
              <a:t> . 100 = </a:t>
            </a:r>
            <a:r>
              <a:rPr lang="cs-CZ" dirty="0" smtClean="0">
                <a:solidFill>
                  <a:srgbClr val="FF0000"/>
                </a:solidFill>
              </a:rPr>
              <a:t>2 4</a:t>
            </a:r>
            <a:r>
              <a:rPr lang="cs-CZ" dirty="0" smtClean="0"/>
              <a:t>00</a:t>
            </a:r>
          </a:p>
          <a:p>
            <a:pPr marL="0" indent="0">
              <a:buNone/>
            </a:pPr>
            <a:r>
              <a:rPr lang="cs-CZ" dirty="0" smtClean="0"/>
              <a:t>5 . 700 = </a:t>
            </a:r>
            <a:r>
              <a:rPr lang="cs-CZ" dirty="0" smtClean="0">
                <a:solidFill>
                  <a:srgbClr val="FF0000"/>
                </a:solidFill>
              </a:rPr>
              <a:t>5</a:t>
            </a:r>
            <a:r>
              <a:rPr lang="cs-CZ" dirty="0" smtClean="0"/>
              <a:t> . </a:t>
            </a:r>
            <a:r>
              <a:rPr lang="cs-CZ" dirty="0" smtClean="0">
                <a:solidFill>
                  <a:srgbClr val="FF0000"/>
                </a:solidFill>
              </a:rPr>
              <a:t>7 </a:t>
            </a:r>
            <a:r>
              <a:rPr lang="cs-CZ" dirty="0" smtClean="0"/>
              <a:t>. 100 = </a:t>
            </a:r>
            <a:r>
              <a:rPr lang="cs-CZ" dirty="0" smtClean="0">
                <a:solidFill>
                  <a:srgbClr val="FF0000"/>
                </a:solidFill>
              </a:rPr>
              <a:t>3 5</a:t>
            </a:r>
            <a:r>
              <a:rPr lang="cs-CZ" dirty="0" smtClean="0"/>
              <a:t>00</a:t>
            </a:r>
          </a:p>
          <a:p>
            <a:pPr marL="0" indent="0">
              <a:buNone/>
            </a:pPr>
            <a:r>
              <a:rPr lang="cs-CZ" dirty="0" smtClean="0"/>
              <a:t>4 . 800 = </a:t>
            </a:r>
            <a:r>
              <a:rPr lang="cs-CZ" dirty="0" smtClean="0">
                <a:solidFill>
                  <a:srgbClr val="FF0000"/>
                </a:solidFill>
              </a:rPr>
              <a:t>4 </a:t>
            </a:r>
            <a:r>
              <a:rPr lang="cs-CZ" dirty="0" smtClean="0"/>
              <a:t>. </a:t>
            </a:r>
            <a:r>
              <a:rPr lang="cs-CZ" dirty="0" smtClean="0">
                <a:solidFill>
                  <a:srgbClr val="FF0000"/>
                </a:solidFill>
              </a:rPr>
              <a:t>8 </a:t>
            </a:r>
            <a:r>
              <a:rPr lang="cs-CZ" dirty="0" smtClean="0"/>
              <a:t>. 100 = </a:t>
            </a:r>
            <a:r>
              <a:rPr lang="cs-CZ" dirty="0" smtClean="0">
                <a:solidFill>
                  <a:srgbClr val="FF0000"/>
                </a:solidFill>
              </a:rPr>
              <a:t>3 2</a:t>
            </a:r>
            <a:r>
              <a:rPr lang="cs-CZ" dirty="0" smtClean="0"/>
              <a:t>00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6002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4 . 200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7 . 800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9 . 500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4 . 700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6 . 400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8 . 900 =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3 . 800 =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800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5 600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4 500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2 800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2 400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7 200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7030A0"/>
                </a:solidFill>
              </a:rPr>
              <a:t>2 400</a:t>
            </a:r>
            <a:endParaRPr lang="cs-CZ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43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Dělení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16 : 4 = </a:t>
            </a:r>
            <a:r>
              <a:rPr lang="cs-CZ" b="1" dirty="0" smtClean="0">
                <a:solidFill>
                  <a:srgbClr val="7030A0"/>
                </a:solidFill>
              </a:rPr>
              <a:t>4</a:t>
            </a:r>
            <a:r>
              <a:rPr lang="cs-CZ" dirty="0" smtClean="0"/>
              <a:t>			35 : 5 = </a:t>
            </a:r>
            <a:r>
              <a:rPr lang="cs-CZ" b="1" dirty="0" smtClean="0">
                <a:solidFill>
                  <a:srgbClr val="FF0000"/>
                </a:solidFill>
              </a:rPr>
              <a:t>7</a:t>
            </a:r>
          </a:p>
          <a:p>
            <a:pPr marL="0" indent="0">
              <a:buNone/>
            </a:pPr>
            <a:r>
              <a:rPr lang="cs-CZ" dirty="0" smtClean="0"/>
              <a:t>160 : 4 = </a:t>
            </a:r>
            <a:r>
              <a:rPr lang="cs-CZ" b="1" dirty="0" smtClean="0">
                <a:solidFill>
                  <a:srgbClr val="7030A0"/>
                </a:solidFill>
              </a:rPr>
              <a:t>40</a:t>
            </a:r>
            <a:r>
              <a:rPr lang="cs-CZ" dirty="0" smtClean="0"/>
              <a:t>		350 : 5 = </a:t>
            </a:r>
            <a:r>
              <a:rPr lang="cs-CZ" b="1" dirty="0" smtClean="0">
                <a:solidFill>
                  <a:srgbClr val="FF0000"/>
                </a:solidFill>
              </a:rPr>
              <a:t>70</a:t>
            </a:r>
          </a:p>
          <a:p>
            <a:pPr marL="0" indent="0">
              <a:buNone/>
            </a:pPr>
            <a:r>
              <a:rPr lang="cs-CZ" dirty="0" smtClean="0"/>
              <a:t>1 600 : 4 = </a:t>
            </a:r>
            <a:r>
              <a:rPr lang="cs-CZ" b="1" dirty="0" smtClean="0">
                <a:solidFill>
                  <a:srgbClr val="7030A0"/>
                </a:solidFill>
              </a:rPr>
              <a:t>400</a:t>
            </a:r>
            <a:r>
              <a:rPr lang="cs-CZ" dirty="0" smtClean="0"/>
              <a:t>		3 500 : 5 = </a:t>
            </a:r>
            <a:r>
              <a:rPr lang="cs-CZ" b="1" dirty="0" smtClean="0">
                <a:solidFill>
                  <a:srgbClr val="FF0000"/>
                </a:solidFill>
              </a:rPr>
              <a:t>700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25 : 5 = </a:t>
            </a:r>
            <a:r>
              <a:rPr lang="cs-CZ" b="1" dirty="0" smtClean="0">
                <a:solidFill>
                  <a:srgbClr val="00B050"/>
                </a:solidFill>
              </a:rPr>
              <a:t>5</a:t>
            </a:r>
            <a:r>
              <a:rPr lang="cs-CZ" dirty="0" smtClean="0">
                <a:solidFill>
                  <a:srgbClr val="00B050"/>
                </a:solidFill>
              </a:rPr>
              <a:t>	</a:t>
            </a:r>
            <a:r>
              <a:rPr lang="cs-CZ" dirty="0" smtClean="0"/>
              <a:t>		72 : 8 = </a:t>
            </a:r>
            <a:r>
              <a:rPr lang="cs-CZ" b="1" dirty="0" smtClean="0">
                <a:solidFill>
                  <a:srgbClr val="FFC000"/>
                </a:solidFill>
              </a:rPr>
              <a:t>9</a:t>
            </a:r>
          </a:p>
          <a:p>
            <a:pPr marL="0" indent="0">
              <a:buNone/>
            </a:pPr>
            <a:r>
              <a:rPr lang="cs-CZ" dirty="0" smtClean="0"/>
              <a:t>250 : 5 = </a:t>
            </a:r>
            <a:r>
              <a:rPr lang="cs-CZ" b="1" dirty="0" smtClean="0">
                <a:solidFill>
                  <a:srgbClr val="00B050"/>
                </a:solidFill>
              </a:rPr>
              <a:t>50</a:t>
            </a:r>
            <a:r>
              <a:rPr lang="cs-CZ" dirty="0" smtClean="0"/>
              <a:t>		720 : 8 = </a:t>
            </a:r>
            <a:r>
              <a:rPr lang="cs-CZ" b="1" dirty="0" smtClean="0">
                <a:solidFill>
                  <a:srgbClr val="FFC000"/>
                </a:solidFill>
              </a:rPr>
              <a:t>90</a:t>
            </a:r>
          </a:p>
          <a:p>
            <a:pPr marL="0" indent="0">
              <a:buNone/>
            </a:pPr>
            <a:r>
              <a:rPr lang="cs-CZ" dirty="0" smtClean="0"/>
              <a:t>2 500 : 5 = </a:t>
            </a:r>
            <a:r>
              <a:rPr lang="cs-CZ" b="1" dirty="0" smtClean="0">
                <a:solidFill>
                  <a:srgbClr val="00B050"/>
                </a:solidFill>
              </a:rPr>
              <a:t>500</a:t>
            </a:r>
            <a:r>
              <a:rPr lang="cs-CZ" dirty="0" smtClean="0"/>
              <a:t>		7 200 : 8 = </a:t>
            </a:r>
            <a:r>
              <a:rPr lang="cs-CZ" b="1" dirty="0" smtClean="0">
                <a:solidFill>
                  <a:srgbClr val="FFC000"/>
                </a:solidFill>
              </a:rPr>
              <a:t>900</a:t>
            </a:r>
            <a:endParaRPr lang="cs-CZ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01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dirty="0" smtClean="0"/>
              <a:t>2 400 : 6 =</a:t>
            </a:r>
          </a:p>
          <a:p>
            <a:pPr marL="0" indent="0">
              <a:buNone/>
            </a:pPr>
            <a:r>
              <a:rPr lang="cs-CZ" sz="3600" dirty="0" smtClean="0"/>
              <a:t>4 500 : 9 =</a:t>
            </a:r>
          </a:p>
          <a:p>
            <a:pPr marL="0" indent="0">
              <a:buNone/>
            </a:pPr>
            <a:r>
              <a:rPr lang="cs-CZ" sz="3600" dirty="0" smtClean="0"/>
              <a:t>7 200 : 8 =</a:t>
            </a:r>
          </a:p>
          <a:p>
            <a:pPr marL="0" indent="0">
              <a:buNone/>
            </a:pPr>
            <a:r>
              <a:rPr lang="cs-CZ" sz="3600" dirty="0" smtClean="0"/>
              <a:t>3 600 : 6 =</a:t>
            </a:r>
          </a:p>
          <a:p>
            <a:pPr marL="0" indent="0">
              <a:buNone/>
            </a:pPr>
            <a:r>
              <a:rPr lang="cs-CZ" sz="3600" dirty="0" smtClean="0"/>
              <a:t>8 100 : 9 =</a:t>
            </a:r>
          </a:p>
          <a:p>
            <a:pPr marL="0" indent="0">
              <a:buNone/>
            </a:pPr>
            <a:r>
              <a:rPr lang="cs-CZ" sz="3600" dirty="0" smtClean="0"/>
              <a:t>4 900 : 7 =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400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500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900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600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900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00B050"/>
                </a:solidFill>
              </a:rPr>
              <a:t>700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39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Kladivoun sní za 1 den 700 rybiček. Kolik jich sní za týden?</a:t>
            </a: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700 . 7 = 4 900</a:t>
            </a:r>
          </a:p>
          <a:p>
            <a:pPr marL="0" indent="0">
              <a:buNone/>
            </a:pPr>
            <a:r>
              <a:rPr lang="cs-CZ" dirty="0" smtClean="0"/>
              <a:t>Za týden sní </a:t>
            </a:r>
            <a:r>
              <a:rPr lang="cs-CZ" dirty="0" smtClean="0">
                <a:solidFill>
                  <a:srgbClr val="FFC000"/>
                </a:solidFill>
              </a:rPr>
              <a:t>4 900 </a:t>
            </a:r>
            <a:r>
              <a:rPr lang="cs-CZ" dirty="0" smtClean="0"/>
              <a:t>rybiček.</a:t>
            </a:r>
          </a:p>
          <a:p>
            <a:pPr marL="0" indent="0">
              <a:buNone/>
            </a:pPr>
            <a:r>
              <a:rPr lang="cs-CZ" dirty="0" smtClean="0"/>
              <a:t>Cena za 8 židlí je 5 600 Kč. Kolik stojí jedna židle?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5 600 : 8 = 700</a:t>
            </a:r>
          </a:p>
          <a:p>
            <a:pPr marL="0" indent="0">
              <a:buNone/>
            </a:pPr>
            <a:r>
              <a:rPr lang="cs-CZ" dirty="0" smtClean="0"/>
              <a:t>Jedna židle stojí </a:t>
            </a:r>
            <a:r>
              <a:rPr lang="cs-CZ" dirty="0" smtClean="0">
                <a:solidFill>
                  <a:srgbClr val="FF0000"/>
                </a:solidFill>
              </a:rPr>
              <a:t>700</a:t>
            </a:r>
            <a:r>
              <a:rPr lang="cs-CZ" dirty="0" smtClean="0"/>
              <a:t> Kč.</a:t>
            </a:r>
            <a:endParaRPr lang="cs-CZ" dirty="0"/>
          </a:p>
        </p:txBody>
      </p:sp>
      <p:pic>
        <p:nvPicPr>
          <p:cNvPr id="1026" name="Picture 2" descr="C:\Users\ZSTREBON\AppData\Local\Microsoft\Windows\Temporary Internet Files\Content.IE5\QXOMYNFP\MP9004280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276872"/>
            <a:ext cx="1762591" cy="117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KKVR5WPS\MP9004067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81128"/>
            <a:ext cx="2431740" cy="162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7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77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275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Násobení a dělení zpaměti</vt:lpstr>
      <vt:lpstr>Násobení 100</vt:lpstr>
      <vt:lpstr>Počítej</vt:lpstr>
      <vt:lpstr>Dělení</vt:lpstr>
      <vt:lpstr>Počítej</vt:lpstr>
      <vt:lpstr>Slovní úlohy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ZSTREBON</cp:lastModifiedBy>
  <cp:revision>15</cp:revision>
  <dcterms:created xsi:type="dcterms:W3CDTF">2012-03-23T17:59:09Z</dcterms:created>
  <dcterms:modified xsi:type="dcterms:W3CDTF">2012-03-24T13:49:46Z</dcterms:modified>
</cp:coreProperties>
</file>