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Override3.xml" ContentType="application/vnd.openxmlformats-officedocument.themeOverride+xml"/>
  <Override PartName="/ppt/theme/themeOverride4.xml" ContentType="application/vnd.openxmlformats-officedocument.themeOverrid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8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image" Target="../media/image7.w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9"/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Skupina 1"/>
          <p:cNvGrpSpPr>
            <a:grpSpLocks/>
          </p:cNvGrpSpPr>
          <p:nvPr/>
        </p:nvGrpSpPr>
        <p:grpSpPr bwMode="auto">
          <a:xfrm>
            <a:off x="-3175" y="4953000"/>
            <a:ext cx="9147175" cy="1911350"/>
            <a:chOff x="-3765" y="4832896"/>
            <a:chExt cx="9147765" cy="2032192"/>
          </a:xfrm>
        </p:grpSpPr>
        <p:sp>
          <p:nvSpPr>
            <p:cNvPr id="6" name="Volný tvar 6"/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Volný tvar 7"/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cxnSp>
          <p:nvCxnSpPr>
            <p:cNvPr id="10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1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A64A0BD5-D076-4503-8479-29A5C9B15CE8}" type="datetimeFigureOut">
              <a:rPr lang="cs-CZ"/>
              <a:pPr>
                <a:defRPr/>
              </a:pPr>
              <a:t>4.3.2012</a:t>
            </a:fld>
            <a:endParaRPr lang="cs-CZ" dirty="0"/>
          </a:p>
        </p:txBody>
      </p:sp>
      <p:sp>
        <p:nvSpPr>
          <p:cNvPr id="12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dirty="0"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10656AEE-4E47-4E1F-A148-8BEBF5660B1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CCC8B4-EAE7-4704-B8B5-8A9E88D4A32A}" type="datetimeFigureOut">
              <a:rPr lang="cs-CZ"/>
              <a:pPr>
                <a:defRPr/>
              </a:pPr>
              <a:t>4.3.2012</a:t>
            </a:fld>
            <a:endParaRPr lang="cs-CZ" dirty="0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B35A69-89F9-4435-9483-A42A90B5244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vojitá šipka 6"/>
          <p:cNvSpPr/>
          <p:nvPr/>
        </p:nvSpPr>
        <p:spPr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Dvojitá šipka 7"/>
          <p:cNvSpPr/>
          <p:nvPr/>
        </p:nvSpPr>
        <p:spPr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82661FB-4C18-4073-83EE-F922D26C051C}" type="datetimeFigureOut">
              <a:rPr lang="cs-CZ"/>
              <a:pPr>
                <a:defRPr/>
              </a:pPr>
              <a:t>4.3.2012</a:t>
            </a:fld>
            <a:endParaRPr lang="cs-CZ" dirty="0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6BA8152-E289-4F26-9ECA-567694C3100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23A8EE3-C5CC-4B23-8B88-A778096988B8}" type="datetimeFigureOut">
              <a:rPr lang="cs-CZ"/>
              <a:pPr>
                <a:defRPr/>
              </a:pPr>
              <a:t>4.3.2012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9D22AC0-C14E-4BA2-898F-CD7C0A7CD91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940FAB0-B71A-4BDD-B58F-002A9E1F9AE6}" type="datetimeFigureOut">
              <a:rPr lang="cs-CZ"/>
              <a:pPr>
                <a:defRPr/>
              </a:pPr>
              <a:t>4.3.2012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67ACF77-F78D-4E56-ADCF-686D0AE079C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ACABAEA-2097-40A6-8937-FA4FF3446533}" type="datetimeFigureOut">
              <a:rPr lang="cs-CZ"/>
              <a:pPr>
                <a:defRPr/>
              </a:pPr>
              <a:t>4.3.2012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C774087-1E07-4FD5-9E00-6592E8EF585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C87AC3-3A96-4A58-9718-38F754826F96}" type="datetimeFigureOut">
              <a:rPr lang="cs-CZ"/>
              <a:pPr>
                <a:defRPr/>
              </a:pPr>
              <a:t>4.3.2012</a:t>
            </a:fld>
            <a:endParaRPr lang="cs-CZ" dirty="0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9F259F-06ED-426D-A4FE-09924BAC62D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DCC74F6-A6FC-49DA-8654-55E2B522A158}" type="datetimeFigureOut">
              <a:rPr lang="cs-CZ"/>
              <a:pPr>
                <a:defRPr/>
              </a:pPr>
              <a:t>4.3.2012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6A3088D-F5A9-4492-9337-15F810457AC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olný tvar 7"/>
          <p:cNvSpPr>
            <a:spLocks/>
          </p:cNvSpPr>
          <p:nvPr/>
        </p:nvSpPr>
        <p:spPr bwMode="auto">
          <a:xfrm>
            <a:off x="715963" y="5002213"/>
            <a:ext cx="3802062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Volný tvar 8"/>
          <p:cNvSpPr>
            <a:spLocks/>
          </p:cNvSpPr>
          <p:nvPr/>
        </p:nvSpPr>
        <p:spPr bwMode="auto">
          <a:xfrm>
            <a:off x="-53975" y="5784850"/>
            <a:ext cx="380206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8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Dvojitá šipka 11"/>
          <p:cNvSpPr/>
          <p:nvPr/>
        </p:nvSpPr>
        <p:spPr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Dvojitá šipka 12"/>
          <p:cNvSpPr/>
          <p:nvPr/>
        </p:nvSpPr>
        <p:spPr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75DD4557-278D-4813-857B-4C335007A123}" type="datetimeFigureOut">
              <a:rPr lang="cs-CZ"/>
              <a:pPr>
                <a:defRPr/>
              </a:pPr>
              <a:t>4.3.2012</a:t>
            </a:fld>
            <a:endParaRPr lang="cs-CZ" dirty="0"/>
          </a:p>
        </p:txBody>
      </p:sp>
      <p:sp>
        <p:nvSpPr>
          <p:cNvPr id="12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dirty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949CFD67-72F5-4FD8-8D7B-9703278F8D1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DA137E-F176-45E4-9D21-68A3175936B0}" type="datetimeFigureOut">
              <a:rPr lang="cs-CZ"/>
              <a:pPr>
                <a:defRPr/>
              </a:pPr>
              <a:t>4.3.2012</a:t>
            </a:fld>
            <a:endParaRPr lang="cs-CZ" dirty="0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4051FB-4BF0-4B53-AC66-DB63198AA6C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CF7553-D0A1-4080-B888-EDF0447B7A2C}" type="datetimeFigureOut">
              <a:rPr lang="cs-CZ"/>
              <a:pPr>
                <a:defRPr/>
              </a:pPr>
              <a:t>4.3.2012</a:t>
            </a:fld>
            <a:endParaRPr lang="cs-CZ" dirty="0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E71644-1B99-40FD-B86B-8496BD8F20A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5963" y="5002213"/>
            <a:ext cx="3802062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975" y="5784850"/>
            <a:ext cx="380206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50778D21-D1D6-4A14-9A9E-9C3724C3C2F8}" type="datetimeFigureOut">
              <a:rPr lang="cs-CZ"/>
              <a:pPr>
                <a:defRPr/>
              </a:pPr>
              <a:t>4.3.2012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dirty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 smtClean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49B02616-578E-4D7E-8A41-BF4E8BB2417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4" r:id="rId4"/>
    <p:sldLayoutId id="2147483675" r:id="rId5"/>
    <p:sldLayoutId id="2147483676" r:id="rId6"/>
    <p:sldLayoutId id="2147483670" r:id="rId7"/>
    <p:sldLayoutId id="2147483677" r:id="rId8"/>
    <p:sldLayoutId id="2147483678" r:id="rId9"/>
    <p:sldLayoutId id="2147483669" r:id="rId10"/>
    <p:sldLayoutId id="2147483668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9pPr>
      <a:extLst/>
    </p:titleStyle>
    <p:bodyStyle>
      <a:lvl1pPr marL="365125" indent="-255588" algn="l" rtl="0" fontAlgn="base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itchFamily="18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fontAlgn="base">
        <a:spcBef>
          <a:spcPts val="325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itchFamily="18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5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2.bin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hroch.spseol.cz/~elektrotechnika/schemata-foto/trafo-schem.znacka.png" TargetMode="External"/><Relationship Id="rId2" Type="http://schemas.openxmlformats.org/officeDocument/2006/relationships/hyperlink" Target="http://upload.wikimedia.org/wikipedia/commons/thumb/0/0b/Transformer3d_col3_cs.svg/400px-Transformer3d_col3_cs.svg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helago-cz.cz/public/content-images/cz/product/20056.jpg" TargetMode="External"/><Relationship Id="rId4" Type="http://schemas.openxmlformats.org/officeDocument/2006/relationships/hyperlink" Target="http://www.otc-servis.sk/index.php?www=sp_image&amp;id_item=5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1439863" y="5157788"/>
            <a:ext cx="6624637" cy="1150937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cs-CZ" sz="1600" dirty="0" smtClean="0"/>
              <a:t>Anotace: </a:t>
            </a:r>
            <a:r>
              <a:rPr lang="cs-CZ" sz="1600" b="1" dirty="0" smtClean="0">
                <a:solidFill>
                  <a:srgbClr val="00B0F0"/>
                </a:solidFill>
              </a:rPr>
              <a:t>Materiál je určen pro žáky 9. ročníku. Slouží k naučení nového učiva. Popis transformátoru a jeho významu v praktickém životě. Využití jevu elektromagnetické indukce. Vypočítání podílu závitů sekundární cívky a primární cívky, což vysvětluje transformační poměr.</a:t>
            </a:r>
            <a:endParaRPr lang="cs-CZ" sz="1600" b="1" dirty="0">
              <a:solidFill>
                <a:srgbClr val="00B0F0"/>
              </a:solidFill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1223963" y="4365625"/>
            <a:ext cx="7577137" cy="749300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Transformátory</a:t>
            </a:r>
            <a:endParaRPr lang="cs-CZ" sz="3200" b="1" dirty="0"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13315" name="TextovéPole 5"/>
          <p:cNvSpPr txBox="1">
            <a:spLocks noChangeArrowheads="1"/>
          </p:cNvSpPr>
          <p:nvPr/>
        </p:nvSpPr>
        <p:spPr bwMode="auto">
          <a:xfrm>
            <a:off x="2928938" y="785813"/>
            <a:ext cx="5889625" cy="2862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Název školy: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ZŠ Štětí, Ostrovní 300</a:t>
            </a: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/>
            </a:r>
            <a:br>
              <a:rPr lang="cs-CZ">
                <a:solidFill>
                  <a:srgbClr val="002060"/>
                </a:solidFill>
                <a:latin typeface="Lucida Sans Unicode" pitchFamily="34" charset="0"/>
              </a:rPr>
            </a:b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Autor: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Francová Alena</a:t>
            </a:r>
          </a:p>
          <a:p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Vzdělávací oblast: Člověk a příroda_Fyzika</a:t>
            </a:r>
          </a:p>
          <a:p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Datum: 10/2011</a:t>
            </a: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/>
            </a:r>
            <a:br>
              <a:rPr lang="cs-CZ">
                <a:solidFill>
                  <a:srgbClr val="002060"/>
                </a:solidFill>
                <a:latin typeface="Lucida Sans Unicode" pitchFamily="34" charset="0"/>
              </a:rPr>
            </a:b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Název materiálu: </a:t>
            </a:r>
            <a:br>
              <a:rPr lang="cs-CZ">
                <a:solidFill>
                  <a:srgbClr val="002060"/>
                </a:solidFill>
                <a:latin typeface="Lucida Sans Unicode" pitchFamily="34" charset="0"/>
              </a:rPr>
            </a:b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VY_32_INOVACE_ FY.9.A.06_Fyzika pro 9. ročník</a:t>
            </a: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/>
            </a:r>
            <a:br>
              <a:rPr lang="cs-CZ">
                <a:solidFill>
                  <a:srgbClr val="002060"/>
                </a:solidFill>
                <a:latin typeface="Lucida Sans Unicode" pitchFamily="34" charset="0"/>
              </a:rPr>
            </a:b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Název: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Transformátory</a:t>
            </a: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/>
            </a:r>
            <a:br>
              <a:rPr lang="cs-CZ">
                <a:solidFill>
                  <a:srgbClr val="002060"/>
                </a:solidFill>
                <a:latin typeface="Lucida Sans Unicode" pitchFamily="34" charset="0"/>
              </a:rPr>
            </a:b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Číslo operačního programu: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CZ.1.07/1.4.00/21.1693</a:t>
            </a:r>
          </a:p>
          <a:p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Název projektu: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PRIMA ŠKOLA</a:t>
            </a:r>
          </a:p>
        </p:txBody>
      </p:sp>
      <p:pic>
        <p:nvPicPr>
          <p:cNvPr id="13316" name="Picture 4" descr="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6100" y="569913"/>
            <a:ext cx="1811338" cy="172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endParaRPr lang="cs-CZ" b="1" smtClean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b="1" smtClean="0">
                <a:solidFill>
                  <a:srgbClr val="0070C0"/>
                </a:solidFill>
              </a:rPr>
              <a:t>zařízení, umožňující </a:t>
            </a:r>
            <a:r>
              <a:rPr lang="cs-CZ" b="1" u="sng" smtClean="0">
                <a:solidFill>
                  <a:srgbClr val="00B050"/>
                </a:solidFill>
              </a:rPr>
              <a:t>měnit </a:t>
            </a:r>
            <a:r>
              <a:rPr lang="cs-CZ" b="1" smtClean="0">
                <a:solidFill>
                  <a:srgbClr val="0070C0"/>
                </a:solidFill>
              </a:rPr>
              <a:t>střídavé napětí U</a:t>
            </a:r>
            <a:r>
              <a:rPr lang="cs-CZ" b="1" baseline="-25000" smtClean="0">
                <a:solidFill>
                  <a:srgbClr val="0070C0"/>
                </a:solidFill>
              </a:rPr>
              <a:t>1 </a:t>
            </a:r>
            <a:r>
              <a:rPr lang="cs-CZ" b="1" smtClean="0">
                <a:solidFill>
                  <a:srgbClr val="0070C0"/>
                </a:solidFill>
              </a:rPr>
              <a:t>na střídavé napětí U</a:t>
            </a:r>
            <a:r>
              <a:rPr lang="cs-CZ" b="1" baseline="-25000" smtClean="0">
                <a:solidFill>
                  <a:srgbClr val="0070C0"/>
                </a:solidFill>
              </a:rPr>
              <a:t>2</a:t>
            </a:r>
            <a:r>
              <a:rPr lang="cs-CZ" b="1" smtClean="0">
                <a:solidFill>
                  <a:srgbClr val="0070C0"/>
                </a:solidFill>
              </a:rPr>
              <a:t> se stejným kmitočtem, ale jinou hodnotou</a:t>
            </a:r>
          </a:p>
          <a:p>
            <a:pPr>
              <a:buFont typeface="Wingdings" pitchFamily="2" charset="2"/>
              <a:buChar char="Ø"/>
            </a:pPr>
            <a:r>
              <a:rPr lang="cs-CZ" b="1" smtClean="0">
                <a:solidFill>
                  <a:srgbClr val="0070C0"/>
                </a:solidFill>
              </a:rPr>
              <a:t>využívá se jevu </a:t>
            </a:r>
            <a:r>
              <a:rPr lang="cs-CZ" b="1" u="sng" smtClean="0">
                <a:solidFill>
                  <a:srgbClr val="00B050"/>
                </a:solidFill>
              </a:rPr>
              <a:t>elektromagnetické indukce</a:t>
            </a:r>
          </a:p>
          <a:p>
            <a:pPr>
              <a:buFont typeface="Wingdings" pitchFamily="2" charset="2"/>
              <a:buChar char="Ø"/>
            </a:pPr>
            <a:r>
              <a:rPr lang="cs-CZ" b="1" smtClean="0">
                <a:solidFill>
                  <a:srgbClr val="0070C0"/>
                </a:solidFill>
              </a:rPr>
              <a:t>základní části jsou </a:t>
            </a:r>
            <a:r>
              <a:rPr lang="cs-CZ" b="1" u="sng" smtClean="0">
                <a:solidFill>
                  <a:srgbClr val="00B050"/>
                </a:solidFill>
              </a:rPr>
              <a:t>dvě cívky </a:t>
            </a:r>
            <a:r>
              <a:rPr lang="cs-CZ" b="1" smtClean="0">
                <a:solidFill>
                  <a:srgbClr val="0070C0"/>
                </a:solidFill>
              </a:rPr>
              <a:t>se společným jádrem z magneticky měkké oceli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7030A0"/>
                </a:solidFill>
              </a:rPr>
              <a:t>Transformátor:</a:t>
            </a:r>
            <a:endParaRPr lang="cs-CZ" sz="32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143000" y="1285875"/>
            <a:ext cx="6715125" cy="4286250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7030A0"/>
                </a:solidFill>
              </a:rPr>
              <a:t>Popis transformátoru:</a:t>
            </a:r>
            <a:endParaRPr lang="cs-CZ" sz="32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571625" y="1571625"/>
            <a:ext cx="6300788" cy="3635375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7030A0"/>
                </a:solidFill>
              </a:rPr>
              <a:t>Schéma transformátoru:</a:t>
            </a:r>
            <a:endParaRPr lang="cs-CZ" sz="32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7030A0"/>
                </a:solidFill>
              </a:rPr>
              <a:t>Význam transformátoru v praxi: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285875"/>
            <a:ext cx="4040188" cy="484028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2200" smtClean="0">
                <a:solidFill>
                  <a:srgbClr val="002060"/>
                </a:solidFill>
              </a:rPr>
              <a:t>např. v </a:t>
            </a:r>
            <a:r>
              <a:rPr lang="cs-CZ" sz="2200" u="sng" smtClean="0">
                <a:solidFill>
                  <a:srgbClr val="00B050"/>
                </a:solidFill>
              </a:rPr>
              <a:t>televizním přijímači </a:t>
            </a:r>
            <a:r>
              <a:rPr lang="cs-CZ" sz="2200" smtClean="0">
                <a:solidFill>
                  <a:srgbClr val="002060"/>
                </a:solidFill>
              </a:rPr>
              <a:t>umožňuje transformátor získat </a:t>
            </a:r>
            <a:r>
              <a:rPr lang="cs-CZ" sz="2200" smtClean="0">
                <a:solidFill>
                  <a:srgbClr val="002060"/>
                </a:solidFill>
                <a:latin typeface="Arial" charset="0"/>
              </a:rPr>
              <a:t>    </a:t>
            </a:r>
            <a:r>
              <a:rPr lang="cs-CZ" sz="2200" smtClean="0">
                <a:solidFill>
                  <a:srgbClr val="002060"/>
                </a:solidFill>
              </a:rPr>
              <a:t>ze síťového napětí velmi vysoké napětí okolo </a:t>
            </a:r>
          </a:p>
          <a:p>
            <a:pPr>
              <a:lnSpc>
                <a:spcPct val="90000"/>
              </a:lnSpc>
              <a:buFont typeface="Wingdings 3" pitchFamily="18" charset="2"/>
              <a:buNone/>
            </a:pPr>
            <a:r>
              <a:rPr lang="cs-CZ" sz="2200" smtClean="0">
                <a:solidFill>
                  <a:srgbClr val="002060"/>
                </a:solidFill>
              </a:rPr>
              <a:t>   20 000 V</a:t>
            </a:r>
          </a:p>
          <a:p>
            <a:pPr>
              <a:lnSpc>
                <a:spcPct val="90000"/>
              </a:lnSpc>
            </a:pPr>
            <a:r>
              <a:rPr lang="cs-CZ" sz="2200" smtClean="0">
                <a:solidFill>
                  <a:srgbClr val="002060"/>
                </a:solidFill>
              </a:rPr>
              <a:t>použití síťového střídavého napětí 230 V k pohonu elektrického vláčku na 16 V</a:t>
            </a:r>
          </a:p>
          <a:p>
            <a:pPr>
              <a:lnSpc>
                <a:spcPct val="90000"/>
              </a:lnSpc>
            </a:pPr>
            <a:r>
              <a:rPr lang="cs-CZ" sz="2200" smtClean="0">
                <a:solidFill>
                  <a:srgbClr val="002060"/>
                </a:solidFill>
              </a:rPr>
              <a:t>mimořádný význam mají pro </a:t>
            </a:r>
            <a:r>
              <a:rPr lang="cs-CZ" sz="2200" u="sng" smtClean="0">
                <a:solidFill>
                  <a:srgbClr val="00B050"/>
                </a:solidFill>
              </a:rPr>
              <a:t>přenos elektrické energie</a:t>
            </a:r>
            <a:r>
              <a:rPr lang="cs-CZ" sz="2200" smtClean="0">
                <a:solidFill>
                  <a:srgbClr val="002060"/>
                </a:solidFill>
              </a:rPr>
              <a:t> z elektrárny </a:t>
            </a:r>
            <a:r>
              <a:rPr lang="cs-CZ" sz="2200" smtClean="0">
                <a:solidFill>
                  <a:srgbClr val="002060"/>
                </a:solidFill>
                <a:latin typeface="Arial" charset="0"/>
              </a:rPr>
              <a:t>     </a:t>
            </a:r>
            <a:r>
              <a:rPr lang="cs-CZ" sz="2200" smtClean="0">
                <a:solidFill>
                  <a:srgbClr val="002060"/>
                </a:solidFill>
              </a:rPr>
              <a:t>ke spotřebitelům</a:t>
            </a:r>
          </a:p>
          <a:p>
            <a:pPr>
              <a:lnSpc>
                <a:spcPct val="90000"/>
              </a:lnSpc>
            </a:pPr>
            <a:endParaRPr lang="cs-CZ" sz="2200" smtClean="0">
              <a:solidFill>
                <a:srgbClr val="002060"/>
              </a:solidFill>
            </a:endParaRPr>
          </a:p>
        </p:txBody>
      </p:sp>
      <p:pic>
        <p:nvPicPr>
          <p:cNvPr id="17411" name="Picture 2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/>
          <a:srcRect/>
          <a:stretch>
            <a:fillRect/>
          </a:stretch>
        </p:blipFill>
        <p:spPr>
          <a:xfrm>
            <a:off x="4786313" y="1643063"/>
            <a:ext cx="3970337" cy="3857625"/>
          </a:xfrm>
          <a:ln>
            <a:prstDash val="solid"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7030A0"/>
                </a:solidFill>
              </a:rPr>
              <a:t>Transformační poměr: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457200" y="1571625"/>
            <a:ext cx="2400300" cy="2071688"/>
          </a:xfrm>
        </p:spPr>
        <p:txBody>
          <a:bodyPr>
            <a:normAutofit fontScale="92500"/>
          </a:bodyPr>
          <a:lstStyle/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sz="4000" b="1" dirty="0" smtClean="0">
                <a:solidFill>
                  <a:srgbClr val="0070C0"/>
                </a:solidFill>
              </a:rPr>
              <a:t>p=N</a:t>
            </a:r>
            <a:r>
              <a:rPr lang="cs-CZ" sz="4000" b="1" baseline="-25000" dirty="0" smtClean="0">
                <a:solidFill>
                  <a:srgbClr val="0070C0"/>
                </a:solidFill>
              </a:rPr>
              <a:t>2</a:t>
            </a:r>
            <a:r>
              <a:rPr lang="cs-CZ" sz="4000" b="1" dirty="0" smtClean="0">
                <a:solidFill>
                  <a:srgbClr val="0070C0"/>
                </a:solidFill>
              </a:rPr>
              <a:t>/N</a:t>
            </a:r>
            <a:r>
              <a:rPr lang="cs-CZ" sz="4000" b="1" baseline="-25000" dirty="0" smtClean="0">
                <a:solidFill>
                  <a:srgbClr val="0070C0"/>
                </a:solidFill>
              </a:rPr>
              <a:t>1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b="1" dirty="0" smtClean="0">
                <a:solidFill>
                  <a:srgbClr val="0070C0"/>
                </a:solidFill>
              </a:rPr>
              <a:t>                                   </a:t>
            </a:r>
            <a:endParaRPr lang="cs-CZ" sz="4000" b="1" dirty="0" smtClean="0">
              <a:solidFill>
                <a:srgbClr val="0070C0"/>
              </a:solidFill>
            </a:endParaRP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sz="4000" b="1" dirty="0" smtClean="0">
                <a:solidFill>
                  <a:srgbClr val="0070C0"/>
                </a:solidFill>
              </a:rPr>
              <a:t>p=U</a:t>
            </a:r>
            <a:r>
              <a:rPr lang="cs-CZ" sz="4000" b="1" baseline="-25000" dirty="0" smtClean="0">
                <a:solidFill>
                  <a:srgbClr val="0070C0"/>
                </a:solidFill>
              </a:rPr>
              <a:t>2</a:t>
            </a:r>
            <a:r>
              <a:rPr lang="cs-CZ" sz="4000" b="1" dirty="0" smtClean="0">
                <a:solidFill>
                  <a:srgbClr val="0070C0"/>
                </a:solidFill>
              </a:rPr>
              <a:t>/U</a:t>
            </a:r>
            <a:r>
              <a:rPr lang="cs-CZ" sz="4000" b="1" baseline="-25000" dirty="0" smtClean="0">
                <a:solidFill>
                  <a:srgbClr val="0070C0"/>
                </a:solidFill>
              </a:rPr>
              <a:t>1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endParaRPr lang="cs-CZ" b="1" baseline="-25000" dirty="0">
              <a:solidFill>
                <a:srgbClr val="0070C0"/>
              </a:solidFill>
            </a:endParaRP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endParaRPr lang="cs-CZ" b="1" baseline="-25000" dirty="0" smtClean="0">
              <a:solidFill>
                <a:srgbClr val="0070C0"/>
              </a:solidFill>
            </a:endParaRP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endParaRPr lang="cs-CZ" b="1" baseline="-25000" dirty="0">
              <a:solidFill>
                <a:srgbClr val="0070C0"/>
              </a:solidFill>
            </a:endParaRP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endParaRPr lang="cs-CZ" b="1" baseline="-25000" dirty="0">
              <a:solidFill>
                <a:srgbClr val="0070C0"/>
              </a:solidFill>
            </a:endParaRP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endParaRPr lang="cs-CZ" b="1" baseline="-25000" dirty="0" smtClean="0">
              <a:solidFill>
                <a:srgbClr val="0070C0"/>
              </a:solidFill>
            </a:endParaRP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endParaRPr lang="cs-CZ" b="1" baseline="-25000" dirty="0">
              <a:solidFill>
                <a:srgbClr val="0070C0"/>
              </a:solidFill>
            </a:endParaRP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endParaRPr lang="cs-CZ" b="1" baseline="-25000" dirty="0" smtClean="0">
              <a:solidFill>
                <a:srgbClr val="0070C0"/>
              </a:solidFill>
            </a:endParaRP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endParaRPr lang="cs-CZ" b="1" baseline="-25000" dirty="0" smtClean="0">
              <a:solidFill>
                <a:srgbClr val="0070C0"/>
              </a:solidFill>
            </a:endParaRP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endParaRPr lang="cs-CZ" b="1" baseline="-25000" dirty="0">
              <a:solidFill>
                <a:srgbClr val="0070C0"/>
              </a:solidFill>
            </a:endParaRP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endParaRPr lang="cs-CZ" b="1" baseline="-25000" dirty="0" smtClean="0">
              <a:solidFill>
                <a:srgbClr val="0070C0"/>
              </a:solidFill>
            </a:endParaRP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endParaRPr lang="cs-CZ" b="1" baseline="-25000" dirty="0">
              <a:solidFill>
                <a:srgbClr val="0070C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857500" y="1214438"/>
            <a:ext cx="5900738" cy="4840287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spcBef>
                <a:spcPct val="0"/>
              </a:spcBef>
              <a:buFont typeface="Wingdings" pitchFamily="2" charset="2"/>
              <a:buChar char="Ø"/>
            </a:pPr>
            <a:endParaRPr lang="cs-CZ" sz="2600" b="1" smtClean="0">
              <a:solidFill>
                <a:srgbClr val="00B050"/>
              </a:solidFill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 typeface="Wingdings" pitchFamily="2" charset="2"/>
              <a:buChar char="Ø"/>
            </a:pPr>
            <a:r>
              <a:rPr lang="cs-CZ" sz="3000" b="1" smtClean="0">
                <a:solidFill>
                  <a:srgbClr val="00B050"/>
                </a:solidFill>
              </a:rPr>
              <a:t>pod</a:t>
            </a:r>
            <a:r>
              <a:rPr lang="cs-CZ" sz="3000" b="1" smtClean="0">
                <a:solidFill>
                  <a:srgbClr val="00B050"/>
                </a:solidFill>
                <a:latin typeface="Arial" charset="0"/>
              </a:rPr>
              <a:t>í</a:t>
            </a:r>
            <a:r>
              <a:rPr lang="cs-CZ" sz="3000" b="1" smtClean="0">
                <a:solidFill>
                  <a:srgbClr val="00B050"/>
                </a:solidFill>
              </a:rPr>
              <a:t>l po</a:t>
            </a:r>
            <a:r>
              <a:rPr lang="cs-CZ" sz="3000" b="1" smtClean="0">
                <a:solidFill>
                  <a:srgbClr val="00B050"/>
                </a:solidFill>
                <a:latin typeface="Arial" charset="0"/>
              </a:rPr>
              <a:t>č</a:t>
            </a:r>
            <a:r>
              <a:rPr lang="cs-CZ" sz="3000" b="1" smtClean="0">
                <a:solidFill>
                  <a:srgbClr val="00B050"/>
                </a:solidFill>
              </a:rPr>
              <a:t>tu závit</a:t>
            </a:r>
            <a:r>
              <a:rPr lang="cs-CZ" sz="3000" b="1" smtClean="0">
                <a:solidFill>
                  <a:srgbClr val="00B050"/>
                </a:solidFill>
                <a:latin typeface="Arial" charset="0"/>
              </a:rPr>
              <a:t>ů</a:t>
            </a:r>
            <a:r>
              <a:rPr lang="cs-CZ" sz="3000" b="1" smtClean="0">
                <a:solidFill>
                  <a:srgbClr val="00B050"/>
                </a:solidFill>
              </a:rPr>
              <a:t> sekundární cívky N</a:t>
            </a:r>
            <a:r>
              <a:rPr lang="cs-CZ" sz="3000" b="1" baseline="-25000" smtClean="0">
                <a:solidFill>
                  <a:srgbClr val="00B050"/>
                </a:solidFill>
              </a:rPr>
              <a:t>2</a:t>
            </a:r>
            <a:r>
              <a:rPr lang="cs-CZ" sz="3000" b="1" smtClean="0">
                <a:solidFill>
                  <a:srgbClr val="00B050"/>
                </a:solidFill>
              </a:rPr>
              <a:t> </a:t>
            </a:r>
            <a:r>
              <a:rPr lang="cs-CZ" sz="3000" b="1" smtClean="0">
                <a:solidFill>
                  <a:srgbClr val="00B050"/>
                </a:solidFill>
                <a:latin typeface="Arial" charset="0"/>
              </a:rPr>
              <a:t>             </a:t>
            </a:r>
            <a:r>
              <a:rPr lang="cs-CZ" sz="3000" b="1" smtClean="0">
                <a:solidFill>
                  <a:srgbClr val="00B050"/>
                </a:solidFill>
              </a:rPr>
              <a:t>a prim</a:t>
            </a:r>
            <a:r>
              <a:rPr lang="cs-CZ" sz="3000" b="1" smtClean="0">
                <a:solidFill>
                  <a:srgbClr val="00B050"/>
                </a:solidFill>
                <a:latin typeface="Arial" charset="0"/>
              </a:rPr>
              <a:t>á</a:t>
            </a:r>
            <a:r>
              <a:rPr lang="cs-CZ" sz="3000" b="1" smtClean="0">
                <a:solidFill>
                  <a:srgbClr val="00B050"/>
                </a:solidFill>
              </a:rPr>
              <a:t>rní c</a:t>
            </a:r>
            <a:r>
              <a:rPr lang="cs-CZ" sz="3000" b="1" smtClean="0">
                <a:solidFill>
                  <a:srgbClr val="00B050"/>
                </a:solidFill>
                <a:latin typeface="Arial" charset="0"/>
              </a:rPr>
              <a:t>í</a:t>
            </a:r>
            <a:r>
              <a:rPr lang="cs-CZ" sz="3000" b="1" smtClean="0">
                <a:solidFill>
                  <a:srgbClr val="00B050"/>
                </a:solidFill>
              </a:rPr>
              <a:t>vky N</a:t>
            </a:r>
            <a:r>
              <a:rPr lang="cs-CZ" sz="3000" b="1" baseline="-25000" smtClean="0">
                <a:solidFill>
                  <a:srgbClr val="00B050"/>
                </a:solidFill>
              </a:rPr>
              <a:t>1</a:t>
            </a:r>
            <a:endParaRPr lang="cs-CZ" sz="3000" b="1" smtClean="0">
              <a:solidFill>
                <a:srgbClr val="00B050"/>
              </a:solidFill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 typeface="Wingdings" pitchFamily="2" charset="2"/>
              <a:buChar char="Ø"/>
            </a:pPr>
            <a:r>
              <a:rPr lang="cs-CZ" sz="3000" b="1" smtClean="0">
                <a:solidFill>
                  <a:srgbClr val="00B050"/>
                </a:solidFill>
              </a:rPr>
              <a:t>podíl efektivních hodnot výstupn</a:t>
            </a:r>
            <a:r>
              <a:rPr lang="cs-CZ" sz="3000" b="1" smtClean="0">
                <a:solidFill>
                  <a:srgbClr val="00B050"/>
                </a:solidFill>
                <a:latin typeface="Arial" charset="0"/>
              </a:rPr>
              <a:t>í</a:t>
            </a:r>
            <a:r>
              <a:rPr lang="cs-CZ" sz="3000" b="1" smtClean="0">
                <a:solidFill>
                  <a:srgbClr val="00B050"/>
                </a:solidFill>
              </a:rPr>
              <a:t>ho a vstupn</a:t>
            </a:r>
            <a:r>
              <a:rPr lang="cs-CZ" sz="3000" b="1" smtClean="0">
                <a:solidFill>
                  <a:srgbClr val="00B050"/>
                </a:solidFill>
                <a:latin typeface="Arial" charset="0"/>
              </a:rPr>
              <a:t>í</a:t>
            </a:r>
            <a:r>
              <a:rPr lang="cs-CZ" sz="3000" b="1" smtClean="0">
                <a:solidFill>
                  <a:srgbClr val="00B050"/>
                </a:solidFill>
              </a:rPr>
              <a:t>ho napětí</a:t>
            </a:r>
          </a:p>
          <a:p>
            <a:pPr>
              <a:lnSpc>
                <a:spcPct val="80000"/>
              </a:lnSpc>
              <a:spcBef>
                <a:spcPct val="0"/>
              </a:spcBef>
              <a:buFont typeface="Wingdings" pitchFamily="2" charset="2"/>
              <a:buChar char="Ø"/>
            </a:pPr>
            <a:r>
              <a:rPr lang="cs-CZ" sz="3000" b="1" smtClean="0">
                <a:solidFill>
                  <a:srgbClr val="00B050"/>
                </a:solidFill>
              </a:rPr>
              <a:t>je-li transformační poměr p</a:t>
            </a:r>
            <a:r>
              <a:rPr lang="cs-CZ" sz="30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&gt;1, </a:t>
            </a:r>
            <a:r>
              <a:rPr lang="cs-CZ" sz="3000" b="1" u="sng" smtClean="0">
                <a:solidFill>
                  <a:srgbClr val="00B050"/>
                </a:solidFill>
                <a:latin typeface="Arial" charset="0"/>
                <a:cs typeface="Arial" charset="0"/>
              </a:rPr>
              <a:t>TRANSFORMACE NAHORU</a:t>
            </a:r>
          </a:p>
          <a:p>
            <a:pPr>
              <a:lnSpc>
                <a:spcPct val="80000"/>
              </a:lnSpc>
              <a:spcBef>
                <a:spcPct val="0"/>
              </a:spcBef>
              <a:buFont typeface="Wingdings" pitchFamily="2" charset="2"/>
              <a:buChar char="Ø"/>
            </a:pPr>
            <a:r>
              <a:rPr lang="cs-CZ" sz="30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je-li transformační poměr p&lt;1, </a:t>
            </a:r>
            <a:r>
              <a:rPr lang="cs-CZ" sz="3000" b="1" u="sng" smtClean="0">
                <a:solidFill>
                  <a:srgbClr val="00B050"/>
                </a:solidFill>
                <a:latin typeface="Arial" charset="0"/>
                <a:cs typeface="Arial" charset="0"/>
              </a:rPr>
              <a:t>TRANSFORMACE DOLŮ</a:t>
            </a:r>
            <a:endParaRPr lang="cs-CZ" sz="3000" b="1" u="sng" smtClean="0">
              <a:solidFill>
                <a:srgbClr val="00B050"/>
              </a:solidFill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 typeface="Wingdings" pitchFamily="2" charset="2"/>
              <a:buChar char="Ø"/>
            </a:pPr>
            <a:endParaRPr lang="cs-CZ" sz="2600" b="1" smtClean="0">
              <a:solidFill>
                <a:srgbClr val="00B050"/>
              </a:solidFill>
            </a:endParaRPr>
          </a:p>
        </p:txBody>
      </p:sp>
      <p:pic>
        <p:nvPicPr>
          <p:cNvPr id="18436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42913" y="3786188"/>
            <a:ext cx="2078037" cy="1893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u="sng" dirty="0" smtClean="0">
                <a:solidFill>
                  <a:schemeClr val="accent6">
                    <a:lumMod val="50000"/>
                  </a:schemeClr>
                </a:solidFill>
              </a:rPr>
              <a:t>Příklad s řešením:</a:t>
            </a:r>
            <a:endParaRPr lang="cs-CZ" sz="3200" u="sng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457200" y="1214438"/>
            <a:ext cx="4040188" cy="4911725"/>
          </a:xfrm>
        </p:spPr>
        <p:txBody>
          <a:bodyPr>
            <a:normAutofit/>
          </a:bodyPr>
          <a:lstStyle/>
          <a:p>
            <a:pPr algn="just">
              <a:buFont typeface="Wingdings 3" pitchFamily="18" charset="2"/>
              <a:buNone/>
            </a:pPr>
            <a:r>
              <a:rPr lang="cs-CZ" b="1" u="sng" smtClean="0">
                <a:solidFill>
                  <a:srgbClr val="23263C"/>
                </a:solidFill>
                <a:latin typeface="Arial" charset="0"/>
              </a:rPr>
              <a:t>   </a:t>
            </a:r>
            <a:r>
              <a:rPr lang="cs-CZ" b="1" u="sng" smtClean="0">
                <a:solidFill>
                  <a:srgbClr val="23263C"/>
                </a:solidFill>
              </a:rPr>
              <a:t>Primární</a:t>
            </a:r>
            <a:r>
              <a:rPr lang="cs-CZ" b="1" u="sng" smtClean="0">
                <a:solidFill>
                  <a:srgbClr val="23263C"/>
                </a:solidFill>
                <a:latin typeface="Arial" charset="0"/>
              </a:rPr>
              <a:t> </a:t>
            </a:r>
            <a:r>
              <a:rPr lang="cs-CZ" b="1" u="sng" smtClean="0">
                <a:solidFill>
                  <a:srgbClr val="23263C"/>
                </a:solidFill>
              </a:rPr>
              <a:t>cívka </a:t>
            </a:r>
            <a:r>
              <a:rPr lang="cs-CZ" b="1" smtClean="0">
                <a:solidFill>
                  <a:srgbClr val="23263C"/>
                </a:solidFill>
              </a:rPr>
              <a:t>transformátoru má </a:t>
            </a:r>
            <a:r>
              <a:rPr lang="cs-CZ" b="1" u="sng" smtClean="0">
                <a:solidFill>
                  <a:srgbClr val="23263C"/>
                </a:solidFill>
              </a:rPr>
              <a:t>690 závitů</a:t>
            </a:r>
            <a:r>
              <a:rPr lang="cs-CZ" b="1" smtClean="0">
                <a:solidFill>
                  <a:srgbClr val="23263C"/>
                </a:solidFill>
              </a:rPr>
              <a:t>. </a:t>
            </a:r>
            <a:r>
              <a:rPr lang="cs-CZ" b="1" u="sng" smtClean="0">
                <a:solidFill>
                  <a:srgbClr val="23263C"/>
                </a:solidFill>
              </a:rPr>
              <a:t>Kolik závitů by měla mít sekundární cívka</a:t>
            </a:r>
            <a:r>
              <a:rPr lang="cs-CZ" b="1" smtClean="0">
                <a:solidFill>
                  <a:srgbClr val="23263C"/>
                </a:solidFill>
              </a:rPr>
              <a:t>, aby transformátor bylo možné použít </a:t>
            </a:r>
            <a:r>
              <a:rPr lang="cs-CZ" b="1" u="sng" smtClean="0">
                <a:solidFill>
                  <a:srgbClr val="23263C"/>
                </a:solidFill>
              </a:rPr>
              <a:t>pro el. zvonek určený pro 9 V</a:t>
            </a:r>
            <a:r>
              <a:rPr lang="cs-CZ" b="1" smtClean="0">
                <a:solidFill>
                  <a:srgbClr val="23263C"/>
                </a:solidFill>
              </a:rPr>
              <a:t>, když máme k dispozici pouze síťové napětí </a:t>
            </a:r>
            <a:r>
              <a:rPr lang="cs-CZ" b="1" u="sng" smtClean="0">
                <a:solidFill>
                  <a:srgbClr val="23263C"/>
                </a:solidFill>
              </a:rPr>
              <a:t>230 V</a:t>
            </a:r>
            <a:r>
              <a:rPr lang="cs-CZ" b="1" smtClean="0">
                <a:solidFill>
                  <a:srgbClr val="23263C"/>
                </a:solidFill>
              </a:rPr>
              <a:t>?</a:t>
            </a:r>
            <a:endParaRPr lang="cs-CZ" smtClean="0">
              <a:solidFill>
                <a:srgbClr val="23263C"/>
              </a:solidFill>
            </a:endParaRPr>
          </a:p>
          <a:p>
            <a:endParaRPr lang="cs-CZ" smtClean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214438"/>
            <a:ext cx="4041775" cy="5143500"/>
          </a:xfrm>
        </p:spPr>
        <p:txBody>
          <a:bodyPr>
            <a:normAutofit lnSpcReduction="10000"/>
          </a:bodyPr>
          <a:lstStyle/>
          <a:p>
            <a:pPr marL="365760" indent="-256032" fontAlgn="auto">
              <a:spcBef>
                <a:spcPct val="50000"/>
              </a:spcBef>
              <a:spcAft>
                <a:spcPts val="0"/>
              </a:spcAft>
              <a:buFont typeface="Wingdings 3"/>
              <a:buNone/>
              <a:defRPr/>
            </a:pPr>
            <a:r>
              <a:rPr lang="cs-CZ" b="1" dirty="0" smtClean="0"/>
              <a:t>N</a:t>
            </a:r>
            <a:r>
              <a:rPr lang="cs-CZ" b="1" baseline="-25000" dirty="0" smtClean="0"/>
              <a:t>1</a:t>
            </a:r>
            <a:r>
              <a:rPr lang="cs-CZ" b="1" dirty="0" smtClean="0"/>
              <a:t> = 690</a:t>
            </a:r>
          </a:p>
          <a:p>
            <a:pPr marL="365760" indent="-256032" fontAlgn="auto">
              <a:spcBef>
                <a:spcPct val="50000"/>
              </a:spcBef>
              <a:spcAft>
                <a:spcPts val="0"/>
              </a:spcAft>
              <a:buFont typeface="Wingdings 3"/>
              <a:buNone/>
              <a:defRPr/>
            </a:pPr>
            <a:r>
              <a:rPr lang="cs-CZ" b="1" dirty="0" smtClean="0"/>
              <a:t>U</a:t>
            </a:r>
            <a:r>
              <a:rPr lang="cs-CZ" b="1" baseline="-25000" dirty="0" smtClean="0"/>
              <a:t>2</a:t>
            </a:r>
            <a:r>
              <a:rPr lang="cs-CZ" b="1" dirty="0" smtClean="0"/>
              <a:t> = 9V</a:t>
            </a:r>
          </a:p>
          <a:p>
            <a:pPr marL="365760" indent="-256032" fontAlgn="auto">
              <a:spcBef>
                <a:spcPct val="50000"/>
              </a:spcBef>
              <a:spcAft>
                <a:spcPts val="0"/>
              </a:spcAft>
              <a:buFont typeface="Wingdings 3"/>
              <a:buNone/>
              <a:defRPr/>
            </a:pPr>
            <a:r>
              <a:rPr lang="cs-CZ" b="1" dirty="0" smtClean="0"/>
              <a:t>U</a:t>
            </a:r>
            <a:r>
              <a:rPr lang="cs-CZ" b="1" baseline="-25000" dirty="0" smtClean="0"/>
              <a:t>1</a:t>
            </a:r>
            <a:r>
              <a:rPr lang="cs-CZ" b="1" dirty="0" smtClean="0"/>
              <a:t> = 230V</a:t>
            </a:r>
          </a:p>
          <a:p>
            <a:pPr marL="365760" indent="-256032" fontAlgn="auto">
              <a:spcBef>
                <a:spcPct val="50000"/>
              </a:spcBef>
              <a:spcAft>
                <a:spcPts val="0"/>
              </a:spcAft>
              <a:buFont typeface="Wingdings 3"/>
              <a:buNone/>
              <a:defRPr/>
            </a:pPr>
            <a:r>
              <a:rPr lang="cs-CZ" b="1" dirty="0" smtClean="0"/>
              <a:t>N</a:t>
            </a:r>
            <a:r>
              <a:rPr lang="cs-CZ" b="1" baseline="-25000" dirty="0" smtClean="0"/>
              <a:t>2</a:t>
            </a:r>
            <a:r>
              <a:rPr lang="cs-CZ" b="1" dirty="0" smtClean="0"/>
              <a:t> = ?</a:t>
            </a:r>
          </a:p>
          <a:p>
            <a:pPr marL="365760" indent="-256032" fontAlgn="auto">
              <a:spcBef>
                <a:spcPct val="50000"/>
              </a:spcBef>
              <a:spcAft>
                <a:spcPts val="0"/>
              </a:spcAft>
              <a:buFont typeface="Wingdings 3"/>
              <a:buNone/>
              <a:defRPr/>
            </a:pPr>
            <a:endParaRPr lang="cs-CZ" b="1" dirty="0"/>
          </a:p>
          <a:p>
            <a:pPr marL="365760" indent="-256032" fontAlgn="auto">
              <a:spcBef>
                <a:spcPct val="50000"/>
              </a:spcBef>
              <a:spcAft>
                <a:spcPts val="0"/>
              </a:spcAft>
              <a:buFont typeface="Wingdings 3"/>
              <a:buNone/>
              <a:defRPr/>
            </a:pPr>
            <a:endParaRPr lang="cs-CZ" b="1" dirty="0"/>
          </a:p>
          <a:p>
            <a:pPr marL="365760" indent="-256032" fontAlgn="auto">
              <a:spcBef>
                <a:spcPct val="50000"/>
              </a:spcBef>
              <a:spcAft>
                <a:spcPts val="0"/>
              </a:spcAft>
              <a:buFont typeface="Wingdings 3"/>
              <a:buNone/>
              <a:defRPr/>
            </a:pPr>
            <a:r>
              <a:rPr lang="cs-CZ" b="1" dirty="0" smtClean="0"/>
              <a:t>N</a:t>
            </a:r>
            <a:r>
              <a:rPr lang="cs-CZ" b="1" baseline="-25000" dirty="0" smtClean="0"/>
              <a:t>2</a:t>
            </a:r>
            <a:r>
              <a:rPr lang="cs-CZ" b="1" dirty="0" smtClean="0"/>
              <a:t> = 27 </a:t>
            </a:r>
          </a:p>
          <a:p>
            <a:pPr marL="365760" indent="-256032" fontAlgn="auto">
              <a:spcBef>
                <a:spcPct val="50000"/>
              </a:spcBef>
              <a:spcAft>
                <a:spcPts val="0"/>
              </a:spcAft>
              <a:buFont typeface="Wingdings 3"/>
              <a:buNone/>
              <a:defRPr/>
            </a:pPr>
            <a:r>
              <a:rPr lang="cs-CZ" b="1" dirty="0" smtClean="0">
                <a:solidFill>
                  <a:srgbClr val="002060"/>
                </a:solidFill>
              </a:rPr>
              <a:t>K použití transformátoru pro zvonek, by sekundární cívka  měla mít 27 závitů.</a:t>
            </a:r>
          </a:p>
          <a:p>
            <a:pPr marL="365760" indent="-256032" fontAlgn="auto">
              <a:spcBef>
                <a:spcPct val="50000"/>
              </a:spcBef>
              <a:spcAft>
                <a:spcPts val="0"/>
              </a:spcAft>
              <a:buFont typeface="Wingdings 3"/>
              <a:buNone/>
              <a:defRPr/>
            </a:pPr>
            <a:endParaRPr lang="cs-CZ" b="1" dirty="0" smtClean="0"/>
          </a:p>
          <a:p>
            <a:pPr marL="365760" indent="-256032" fontAlgn="auto">
              <a:spcBef>
                <a:spcPct val="50000"/>
              </a:spcBef>
              <a:spcAft>
                <a:spcPts val="0"/>
              </a:spcAft>
              <a:buFont typeface="Wingdings 3"/>
              <a:buNone/>
              <a:defRPr/>
            </a:pPr>
            <a:endParaRPr lang="cs-CZ" b="1" dirty="0"/>
          </a:p>
          <a:p>
            <a:pPr marL="365760" indent="-256032" fontAlgn="auto">
              <a:spcBef>
                <a:spcPct val="50000"/>
              </a:spcBef>
              <a:spcAft>
                <a:spcPts val="0"/>
              </a:spcAft>
              <a:buFont typeface="Wingdings 3"/>
              <a:buNone/>
              <a:defRPr/>
            </a:pPr>
            <a:endParaRPr lang="cs-CZ" b="1" dirty="0" smtClean="0"/>
          </a:p>
          <a:p>
            <a:pPr marL="365760" indent="-256032" fontAlgn="auto">
              <a:spcBef>
                <a:spcPct val="50000"/>
              </a:spcBef>
              <a:spcAft>
                <a:spcPts val="0"/>
              </a:spcAft>
              <a:buFont typeface="Wingdings 3"/>
              <a:buNone/>
              <a:defRPr/>
            </a:pPr>
            <a:endParaRPr lang="cs-CZ" b="1" dirty="0" smtClean="0"/>
          </a:p>
          <a:p>
            <a:pPr marL="365760" indent="-256032" fontAlgn="auto">
              <a:spcBef>
                <a:spcPct val="50000"/>
              </a:spcBef>
              <a:spcAft>
                <a:spcPts val="0"/>
              </a:spcAft>
              <a:buFont typeface="Wingdings 3"/>
              <a:buNone/>
              <a:defRPr/>
            </a:pPr>
            <a:endParaRPr lang="cs-CZ" dirty="0"/>
          </a:p>
        </p:txBody>
      </p:sp>
      <p:graphicFrame>
        <p:nvGraphicFramePr>
          <p:cNvPr id="5123" name="Object 3"/>
          <p:cNvGraphicFramePr>
            <a:graphicFrameLocks noChangeAspect="1"/>
          </p:cNvGraphicFramePr>
          <p:nvPr/>
        </p:nvGraphicFramePr>
        <p:xfrm>
          <a:off x="6500813" y="1071563"/>
          <a:ext cx="1965325" cy="1571625"/>
        </p:xfrm>
        <a:graphic>
          <a:graphicData uri="http://schemas.openxmlformats.org/presentationml/2006/ole">
            <p:oleObj spid="_x0000_s5123" name="Rovnice" r:id="rId3" imgW="596880" imgH="393480" progId="Equation.3">
              <p:embed/>
            </p:oleObj>
          </a:graphicData>
        </a:graphic>
      </p:graphicFrame>
      <p:graphicFrame>
        <p:nvGraphicFramePr>
          <p:cNvPr id="5124" name="Object 4"/>
          <p:cNvGraphicFramePr>
            <a:graphicFrameLocks noChangeAspect="1"/>
          </p:cNvGraphicFramePr>
          <p:nvPr/>
        </p:nvGraphicFramePr>
        <p:xfrm>
          <a:off x="6500813" y="2786063"/>
          <a:ext cx="2000250" cy="1285875"/>
        </p:xfrm>
        <a:graphic>
          <a:graphicData uri="http://schemas.openxmlformats.org/presentationml/2006/ole">
            <p:oleObj spid="_x0000_s5124" name="Rovnice" r:id="rId4" imgW="71100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 3" pitchFamily="18" charset="2"/>
              <a:buNone/>
            </a:pPr>
            <a:r>
              <a:rPr lang="cs-CZ" sz="2800" b="1" smtClean="0">
                <a:solidFill>
                  <a:srgbClr val="00B050"/>
                </a:solidFill>
                <a:latin typeface="Arial" charset="0"/>
              </a:rPr>
              <a:t>   </a:t>
            </a:r>
            <a:r>
              <a:rPr lang="cs-CZ" sz="2800" b="1" smtClean="0">
                <a:solidFill>
                  <a:srgbClr val="00B050"/>
                </a:solidFill>
              </a:rPr>
              <a:t>Jaké bychom naměřili sekundární napětí,</a:t>
            </a:r>
            <a:r>
              <a:rPr lang="cs-CZ" sz="2800" b="1" smtClean="0">
                <a:solidFill>
                  <a:srgbClr val="00B050"/>
                </a:solidFill>
                <a:latin typeface="Arial" charset="0"/>
              </a:rPr>
              <a:t> </a:t>
            </a:r>
            <a:r>
              <a:rPr lang="cs-CZ" sz="2800" b="1" smtClean="0">
                <a:solidFill>
                  <a:srgbClr val="00B050"/>
                </a:solidFill>
              </a:rPr>
              <a:t>kdybychom použili zdroj střídavého napětí 30 V,   když </a:t>
            </a:r>
            <a:r>
              <a:rPr lang="cs-CZ" b="1" smtClean="0">
                <a:solidFill>
                  <a:srgbClr val="00B050"/>
                </a:solidFill>
              </a:rPr>
              <a:t>primární cívka má 1 200 závitů </a:t>
            </a:r>
            <a:r>
              <a:rPr lang="cs-CZ" b="1" smtClean="0">
                <a:solidFill>
                  <a:srgbClr val="00B050"/>
                </a:solidFill>
                <a:latin typeface="Arial" charset="0"/>
              </a:rPr>
              <a:t> </a:t>
            </a:r>
            <a:r>
              <a:rPr lang="cs-CZ" b="1" smtClean="0">
                <a:solidFill>
                  <a:srgbClr val="00B050"/>
                </a:solidFill>
              </a:rPr>
              <a:t>a sekundární má 600 závitů?</a:t>
            </a:r>
          </a:p>
          <a:p>
            <a:pPr algn="ctr">
              <a:buFont typeface="Wingdings 3" pitchFamily="18" charset="2"/>
              <a:buAutoNum type="alphaLcParenR"/>
            </a:pPr>
            <a:r>
              <a:rPr lang="cs-CZ" b="1" smtClean="0">
                <a:solidFill>
                  <a:srgbClr val="0070C0"/>
                </a:solidFill>
              </a:rPr>
              <a:t>30 V</a:t>
            </a:r>
          </a:p>
          <a:p>
            <a:pPr algn="ctr">
              <a:buFont typeface="Wingdings 3" pitchFamily="18" charset="2"/>
              <a:buAutoNum type="alphaLcParenR"/>
            </a:pPr>
            <a:r>
              <a:rPr lang="cs-CZ" b="1" smtClean="0">
                <a:solidFill>
                  <a:srgbClr val="0070C0"/>
                </a:solidFill>
              </a:rPr>
              <a:t>60 V</a:t>
            </a:r>
          </a:p>
          <a:p>
            <a:pPr algn="ctr">
              <a:buFont typeface="Wingdings 3" pitchFamily="18" charset="2"/>
              <a:buAutoNum type="alphaLcParenR"/>
            </a:pPr>
            <a:r>
              <a:rPr lang="cs-CZ" b="1" smtClean="0">
                <a:solidFill>
                  <a:srgbClr val="0070C0"/>
                </a:solidFill>
              </a:rPr>
              <a:t>15 V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7030A0"/>
                </a:solidFill>
              </a:rPr>
              <a:t>Příklad:</a:t>
            </a:r>
            <a:endParaRPr lang="cs-CZ" sz="32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 3" pitchFamily="18" charset="2"/>
              <a:buNone/>
            </a:pPr>
            <a:r>
              <a:rPr lang="cs-CZ" sz="2800" b="1" smtClean="0">
                <a:solidFill>
                  <a:srgbClr val="00B050"/>
                </a:solidFill>
                <a:latin typeface="Arial" charset="0"/>
              </a:rPr>
              <a:t>   </a:t>
            </a:r>
            <a:r>
              <a:rPr lang="cs-CZ" sz="2800" b="1" smtClean="0">
                <a:solidFill>
                  <a:srgbClr val="00B050"/>
                </a:solidFill>
              </a:rPr>
              <a:t>Jaké bychom naměřili sekundární napětí,</a:t>
            </a:r>
            <a:r>
              <a:rPr lang="cs-CZ" sz="2800" b="1" smtClean="0">
                <a:solidFill>
                  <a:srgbClr val="00B050"/>
                </a:solidFill>
                <a:latin typeface="Arial" charset="0"/>
              </a:rPr>
              <a:t> </a:t>
            </a:r>
            <a:r>
              <a:rPr lang="cs-CZ" sz="2800" b="1" smtClean="0">
                <a:solidFill>
                  <a:srgbClr val="00B050"/>
                </a:solidFill>
              </a:rPr>
              <a:t>kdybychom použili zdroj střídavého napětí 30 V,   když</a:t>
            </a:r>
            <a:r>
              <a:rPr lang="cs-CZ" sz="2800" b="1" smtClean="0">
                <a:solidFill>
                  <a:srgbClr val="00B050"/>
                </a:solidFill>
                <a:latin typeface="Arial" charset="0"/>
              </a:rPr>
              <a:t> </a:t>
            </a:r>
            <a:r>
              <a:rPr lang="cs-CZ" b="1" smtClean="0">
                <a:solidFill>
                  <a:srgbClr val="00B050"/>
                </a:solidFill>
              </a:rPr>
              <a:t>primární cívka má 300 závitů </a:t>
            </a:r>
            <a:r>
              <a:rPr lang="cs-CZ" b="1" smtClean="0">
                <a:solidFill>
                  <a:srgbClr val="00B050"/>
                </a:solidFill>
                <a:latin typeface="Arial" charset="0"/>
              </a:rPr>
              <a:t>    </a:t>
            </a:r>
            <a:r>
              <a:rPr lang="cs-CZ" b="1" smtClean="0">
                <a:solidFill>
                  <a:srgbClr val="00B050"/>
                </a:solidFill>
              </a:rPr>
              <a:t>a sekundární cívka má 1 200 závitů?</a:t>
            </a:r>
          </a:p>
          <a:p>
            <a:pPr algn="ctr">
              <a:buFont typeface="Wingdings 3" pitchFamily="18" charset="2"/>
              <a:buAutoNum type="alphaLcParenR"/>
            </a:pPr>
            <a:r>
              <a:rPr lang="cs-CZ" b="1" smtClean="0">
                <a:solidFill>
                  <a:srgbClr val="0070C0"/>
                </a:solidFill>
              </a:rPr>
              <a:t>60 V</a:t>
            </a:r>
          </a:p>
          <a:p>
            <a:pPr algn="ctr">
              <a:buFont typeface="Wingdings 3" pitchFamily="18" charset="2"/>
              <a:buAutoNum type="alphaLcParenR"/>
            </a:pPr>
            <a:r>
              <a:rPr lang="cs-CZ" b="1" smtClean="0">
                <a:solidFill>
                  <a:srgbClr val="0070C0"/>
                </a:solidFill>
              </a:rPr>
              <a:t>120 V</a:t>
            </a:r>
          </a:p>
          <a:p>
            <a:pPr algn="ctr">
              <a:buFont typeface="Wingdings 3" pitchFamily="18" charset="2"/>
              <a:buAutoNum type="alphaLcParenR"/>
            </a:pPr>
            <a:r>
              <a:rPr lang="cs-CZ" b="1" smtClean="0">
                <a:solidFill>
                  <a:srgbClr val="0070C0"/>
                </a:solidFill>
              </a:rPr>
              <a:t>10 V</a:t>
            </a:r>
          </a:p>
          <a:p>
            <a:pPr>
              <a:buFont typeface="Wingdings 3" pitchFamily="18" charset="2"/>
              <a:buNone/>
            </a:pPr>
            <a:endParaRPr lang="cs-CZ" b="1" smtClean="0">
              <a:solidFill>
                <a:srgbClr val="00B050"/>
              </a:solidFill>
            </a:endParaRPr>
          </a:p>
          <a:p>
            <a:pPr>
              <a:buFont typeface="Wingdings 3" pitchFamily="18" charset="2"/>
              <a:buNone/>
            </a:pPr>
            <a:endParaRPr lang="cs-CZ" sz="280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7030A0"/>
                </a:solidFill>
              </a:rPr>
              <a:t>Příklad: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625" y="1643063"/>
            <a:ext cx="8229600" cy="4525962"/>
          </a:xfrm>
        </p:spPr>
        <p:txBody>
          <a:bodyPr>
            <a:normAutofit/>
          </a:bodyPr>
          <a:lstStyle/>
          <a:p>
            <a:r>
              <a:rPr lang="cs-CZ" b="1" smtClean="0">
                <a:solidFill>
                  <a:srgbClr val="A3171E"/>
                </a:solidFill>
              </a:rPr>
              <a:t>1) Jaké jsou základní části transformátoru?</a:t>
            </a:r>
          </a:p>
          <a:p>
            <a:r>
              <a:rPr lang="cs-CZ" b="1" smtClean="0">
                <a:solidFill>
                  <a:srgbClr val="2B4A76"/>
                </a:solidFill>
              </a:rPr>
              <a:t>2) Vysvětli činnost transformátoru. Na jakém jevu je založena?</a:t>
            </a:r>
          </a:p>
          <a:p>
            <a:r>
              <a:rPr lang="cs-CZ" b="1" smtClean="0">
                <a:solidFill>
                  <a:srgbClr val="00B050"/>
                </a:solidFill>
              </a:rPr>
              <a:t>3) Jak určíš transformační poměr?</a:t>
            </a:r>
          </a:p>
          <a:p>
            <a:r>
              <a:rPr lang="cs-CZ" b="1" smtClean="0">
                <a:solidFill>
                  <a:srgbClr val="FF0000"/>
                </a:solidFill>
              </a:rPr>
              <a:t>4) Vysvětli, co znamená, když transformační poměr p je větší než 1, nebo menší než 1.</a:t>
            </a:r>
          </a:p>
          <a:p>
            <a:r>
              <a:rPr lang="cs-CZ" b="1" smtClean="0">
                <a:solidFill>
                  <a:srgbClr val="A3171E"/>
                </a:solidFill>
              </a:rPr>
              <a:t>5</a:t>
            </a:r>
            <a:r>
              <a:rPr lang="cs-CZ" b="1" smtClean="0">
                <a:solidFill>
                  <a:srgbClr val="002060"/>
                </a:solidFill>
              </a:rPr>
              <a:t>) Uveď příklady zařízení, ve kterých jsi viděl(a) transformátor. Popiš, zda v nich jde </a:t>
            </a:r>
            <a:r>
              <a:rPr lang="cs-CZ" b="1" smtClean="0">
                <a:solidFill>
                  <a:srgbClr val="002060"/>
                </a:solidFill>
                <a:latin typeface="Arial" charset="0"/>
              </a:rPr>
              <a:t>   </a:t>
            </a:r>
            <a:r>
              <a:rPr lang="cs-CZ" b="1" smtClean="0">
                <a:solidFill>
                  <a:srgbClr val="002060"/>
                </a:solidFill>
              </a:rPr>
              <a:t>o transformaci nahoru nebo dolů.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7030A0"/>
                </a:solidFill>
              </a:rPr>
              <a:t>Odpovězte na otázky:</a:t>
            </a:r>
            <a:endParaRPr lang="cs-CZ" sz="32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smtClean="0">
                <a:hlinkClick r:id="rId2"/>
              </a:rPr>
              <a:t>http://upload.wikimedia.org/wikipedia/commons/thumb/0/0b/Transformer3d_col3_cs.svg/400px-Transformer3d_col3_cs.svg.png</a:t>
            </a:r>
            <a:r>
              <a:rPr lang="cs-CZ" sz="1600" smtClean="0"/>
              <a:t>  </a:t>
            </a:r>
            <a:r>
              <a:rPr lang="en-US" sz="1600" smtClean="0"/>
              <a:t>[</a:t>
            </a:r>
            <a:r>
              <a:rPr lang="cs-CZ" sz="1600" smtClean="0"/>
              <a:t>cit: 2011-10-18</a:t>
            </a:r>
            <a:r>
              <a:rPr lang="en-US" sz="1600" smtClean="0"/>
              <a:t>]</a:t>
            </a:r>
            <a:endParaRPr lang="cs-CZ" sz="1600" smtClean="0"/>
          </a:p>
          <a:p>
            <a:r>
              <a:rPr lang="cs-CZ" sz="1600" smtClean="0">
                <a:hlinkClick r:id="rId3"/>
              </a:rPr>
              <a:t>http://hroch.spseol.cz/~elektrotechnika/schemata-foto/trafo-schem.znacka.png</a:t>
            </a:r>
            <a:r>
              <a:rPr lang="cs-CZ" sz="1600" smtClean="0"/>
              <a:t> </a:t>
            </a:r>
            <a:r>
              <a:rPr lang="en-US" sz="1600" smtClean="0"/>
              <a:t>[</a:t>
            </a:r>
            <a:r>
              <a:rPr lang="cs-CZ" sz="1600" smtClean="0"/>
              <a:t>cit: 2011-10-18</a:t>
            </a:r>
            <a:r>
              <a:rPr lang="en-US" sz="1600" smtClean="0"/>
              <a:t>]</a:t>
            </a:r>
            <a:endParaRPr lang="cs-CZ" sz="1600" smtClean="0"/>
          </a:p>
          <a:p>
            <a:r>
              <a:rPr lang="cs-CZ" sz="1600" smtClean="0">
                <a:hlinkClick r:id="rId4"/>
              </a:rPr>
              <a:t>http://www.otc-servis.sk/index.php?www=sp_image&amp;id_item=52</a:t>
            </a:r>
            <a:r>
              <a:rPr lang="cs-CZ" sz="1600" smtClean="0"/>
              <a:t> </a:t>
            </a:r>
            <a:r>
              <a:rPr lang="en-US" sz="1600" smtClean="0"/>
              <a:t>[</a:t>
            </a:r>
            <a:r>
              <a:rPr lang="cs-CZ" sz="1600" smtClean="0"/>
              <a:t>cit: 2011-10-18</a:t>
            </a:r>
            <a:r>
              <a:rPr lang="en-US" sz="1600" smtClean="0"/>
              <a:t>]</a:t>
            </a:r>
            <a:endParaRPr lang="cs-CZ" sz="1600" smtClean="0"/>
          </a:p>
          <a:p>
            <a:r>
              <a:rPr lang="cs-CZ" sz="1600" smtClean="0">
                <a:hlinkClick r:id="rId5"/>
              </a:rPr>
              <a:t>http://www.helago-cz.cz/public/content-images/cz/product/20056.jpg</a:t>
            </a:r>
            <a:r>
              <a:rPr lang="cs-CZ" sz="1600" smtClean="0"/>
              <a:t> </a:t>
            </a:r>
            <a:r>
              <a:rPr lang="en-US" sz="1600" smtClean="0"/>
              <a:t>[</a:t>
            </a:r>
            <a:r>
              <a:rPr lang="cs-CZ" sz="1600" smtClean="0"/>
              <a:t>cit: 2011-10-18</a:t>
            </a:r>
            <a:r>
              <a:rPr lang="en-US" sz="1600" smtClean="0"/>
              <a:t>]</a:t>
            </a:r>
            <a:endParaRPr lang="cs-CZ" sz="1600" smtClean="0"/>
          </a:p>
          <a:p>
            <a:r>
              <a:rPr lang="cs-CZ" sz="1600" b="1" smtClean="0"/>
              <a:t>doc. RNDr. Růžena  Kolářová, CSc., PaedDr. Jiří Bohuněk, Fyzika pro 9. ročník základní školy, nakladatelství Prometheus, 2008, ISBN 978-80-7196-193-2.</a:t>
            </a:r>
          </a:p>
          <a:p>
            <a:r>
              <a:rPr lang="cs-CZ" sz="1600" b="1" smtClean="0"/>
              <a:t>galerie office </a:t>
            </a:r>
          </a:p>
          <a:p>
            <a:endParaRPr lang="cs-CZ" sz="160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B050"/>
                </a:solidFill>
              </a:rPr>
              <a:t>Použité zdroje:</a:t>
            </a:r>
            <a:endParaRPr lang="cs-CZ" sz="32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2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3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4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135</TotalTime>
  <Words>385</Words>
  <Application>Microsoft Office PowerPoint</Application>
  <PresentationFormat>On-screen Show (4:3)</PresentationFormat>
  <Paragraphs>62</Paragraphs>
  <Slides>11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8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27" baseType="lpstr">
      <vt:lpstr>Lucida Sans Unicode</vt:lpstr>
      <vt:lpstr>Arial</vt:lpstr>
      <vt:lpstr>Wingdings 3</vt:lpstr>
      <vt:lpstr>Verdana</vt:lpstr>
      <vt:lpstr>Wingdings 2</vt:lpstr>
      <vt:lpstr>Calibri</vt:lpstr>
      <vt:lpstr>Wingdings</vt:lpstr>
      <vt:lpstr>Shluk</vt:lpstr>
      <vt:lpstr>Shluk</vt:lpstr>
      <vt:lpstr>Shluk</vt:lpstr>
      <vt:lpstr>Shluk</vt:lpstr>
      <vt:lpstr>Shluk</vt:lpstr>
      <vt:lpstr>Shluk</vt:lpstr>
      <vt:lpstr>Shluk</vt:lpstr>
      <vt:lpstr>Shluk</vt:lpstr>
      <vt:lpstr>Rovnice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DUM</cp:lastModifiedBy>
  <cp:revision>19</cp:revision>
  <dcterms:created xsi:type="dcterms:W3CDTF">2011-10-18T19:00:09Z</dcterms:created>
  <dcterms:modified xsi:type="dcterms:W3CDTF">2012-03-04T14:17:24Z</dcterms:modified>
</cp:coreProperties>
</file>