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4" r:id="rId16"/>
    <p:sldId id="275" r:id="rId17"/>
    <p:sldId id="272" r:id="rId18"/>
    <p:sldId id="273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1102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AF606853-7671-496A-8E4F-DF71F8EC918B}" styleName="Tmavý styl 1 – zvýraznění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54" autoAdjust="0"/>
  </p:normalViewPr>
  <p:slideViewPr>
    <p:cSldViewPr>
      <p:cViewPr>
        <p:scale>
          <a:sx n="70" d="100"/>
          <a:sy n="70" d="100"/>
        </p:scale>
        <p:origin x="-432" y="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7B0C2-FDCF-45F3-A2FD-174D81C1FBCF}" type="datetimeFigureOut">
              <a:rPr lang="cs-CZ" smtClean="0"/>
              <a:pPr/>
              <a:t>11.6.2012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202E2-93C4-4A8B-BA58-D93C68A48EC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fade thruBlk="1"/>
    <p:sndAc>
      <p:stSnd>
        <p:snd r:embed="rId1" name="chimes.wav" builtIn="1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7B0C2-FDCF-45F3-A2FD-174D81C1FBCF}" type="datetimeFigureOut">
              <a:rPr lang="cs-CZ" smtClean="0"/>
              <a:pPr/>
              <a:t>11.6.2012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202E2-93C4-4A8B-BA58-D93C68A48EC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fade thruBlk="1"/>
    <p:sndAc>
      <p:stSnd>
        <p:snd r:embed="rId1" name="chimes.wav" builtIn="1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7B0C2-FDCF-45F3-A2FD-174D81C1FBCF}" type="datetimeFigureOut">
              <a:rPr lang="cs-CZ" smtClean="0"/>
              <a:pPr/>
              <a:t>11.6.2012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202E2-93C4-4A8B-BA58-D93C68A48EC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fade thruBlk="1"/>
    <p:sndAc>
      <p:stSnd>
        <p:snd r:embed="rId1" name="chimes.wav" builtIn="1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7B0C2-FDCF-45F3-A2FD-174D81C1FBCF}" type="datetimeFigureOut">
              <a:rPr lang="cs-CZ" smtClean="0"/>
              <a:pPr/>
              <a:t>11.6.2012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202E2-93C4-4A8B-BA58-D93C68A48EC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fade thruBlk="1"/>
    <p:sndAc>
      <p:stSnd>
        <p:snd r:embed="rId1" name="chimes.wav" builtIn="1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7B0C2-FDCF-45F3-A2FD-174D81C1FBCF}" type="datetimeFigureOut">
              <a:rPr lang="cs-CZ" smtClean="0"/>
              <a:pPr/>
              <a:t>11.6.2012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202E2-93C4-4A8B-BA58-D93C68A48EC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fade thruBlk="1"/>
    <p:sndAc>
      <p:stSnd>
        <p:snd r:embed="rId1" name="chimes.wav" builtIn="1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7B0C2-FDCF-45F3-A2FD-174D81C1FBCF}" type="datetimeFigureOut">
              <a:rPr lang="cs-CZ" smtClean="0"/>
              <a:pPr/>
              <a:t>11.6.2012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202E2-93C4-4A8B-BA58-D93C68A48EC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fade thruBlk="1"/>
    <p:sndAc>
      <p:stSnd>
        <p:snd r:embed="rId1" name="chimes.wav" builtIn="1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7B0C2-FDCF-45F3-A2FD-174D81C1FBCF}" type="datetimeFigureOut">
              <a:rPr lang="cs-CZ" smtClean="0"/>
              <a:pPr/>
              <a:t>11.6.2012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202E2-93C4-4A8B-BA58-D93C68A48EC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fade thruBlk="1"/>
    <p:sndAc>
      <p:stSnd>
        <p:snd r:embed="rId1" name="chimes.wav" builtIn="1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7B0C2-FDCF-45F3-A2FD-174D81C1FBCF}" type="datetimeFigureOut">
              <a:rPr lang="cs-CZ" smtClean="0"/>
              <a:pPr/>
              <a:t>11.6.2012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202E2-93C4-4A8B-BA58-D93C68A48EC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fade thruBlk="1"/>
    <p:sndAc>
      <p:stSnd>
        <p:snd r:embed="rId1" name="chimes.wav" builtIn="1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7B0C2-FDCF-45F3-A2FD-174D81C1FBCF}" type="datetimeFigureOut">
              <a:rPr lang="cs-CZ" smtClean="0"/>
              <a:pPr/>
              <a:t>11.6.2012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202E2-93C4-4A8B-BA58-D93C68A48EC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fade thruBlk="1"/>
    <p:sndAc>
      <p:stSnd>
        <p:snd r:embed="rId1" name="chimes.wav" builtIn="1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7B0C2-FDCF-45F3-A2FD-174D81C1FBCF}" type="datetimeFigureOut">
              <a:rPr lang="cs-CZ" smtClean="0"/>
              <a:pPr/>
              <a:t>11.6.2012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202E2-93C4-4A8B-BA58-D93C68A48EC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fade thruBlk="1"/>
    <p:sndAc>
      <p:stSnd>
        <p:snd r:embed="rId1" name="chimes.wav" builtIn="1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7B0C2-FDCF-45F3-A2FD-174D81C1FBCF}" type="datetimeFigureOut">
              <a:rPr lang="cs-CZ" smtClean="0"/>
              <a:pPr/>
              <a:t>11.6.2012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202E2-93C4-4A8B-BA58-D93C68A48EC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fade thruBlk="1"/>
    <p:sndAc>
      <p:stSnd>
        <p:snd r:embed="rId1" name="chimes.wav" builtIn="1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C7B0C2-FDCF-45F3-A2FD-174D81C1FBCF}" type="datetimeFigureOut">
              <a:rPr lang="cs-CZ" smtClean="0"/>
              <a:pPr/>
              <a:t>11.6.2012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C202E2-93C4-4A8B-BA58-D93C68A48EC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 thruBlk="1"/>
    <p:sndAc>
      <p:stSnd>
        <p:snd r:embed="rId13" name="chimes.wav" builtIn="1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files.stredoveky-jarmark.webnode.cz/200000127-04f5405ef2/jan%20lucembursk%C3%BD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aguecityline.cz/wp-content/gallery/prazsky-hrad-chram-sv-vita/pha1-prazsky-hrad-chram-sv-vita0429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nd01.jxs.cz/505/628/31c4b48134_3287632_o2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google.cz/imgres?q=Jan+Lucembursk%C3%BD-+kr%C3%A1l+cizinec&amp;hl=cs&amp;client=firefox-a&amp;rls=org.mozilla:cs:official&amp;biw=1280&amp;bih=778&amp;tbm=isch&amp;tbnid=s0JkE8z0NdMvdM:&amp;imgrefurl=http://smichov.blog.cz/0608/smichov-kartuziansky&amp;docid=6dATDKE0QdQbPM&amp;imgurl=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img174.imageshack.us/img174/7308/janlucemburkkrescakft1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img9.ct24.cz/cache/616x347/article/20/1905/190474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5" Type="http://schemas.openxmlformats.org/officeDocument/2006/relationships/hyperlink" Target="http://img.radio.cz/pictures/historie/karluv_most_karel_iv.jpg" TargetMode="External"/><Relationship Id="rId4" Type="http://schemas.openxmlformats.org/officeDocument/2006/relationships/hyperlink" Target="http://gop.pilsedu.cz:8080/redakcni_systemy/wiki/images/b/bd/Kareliv.gif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img.radio.cz/pictures/historie/karluv_most_karel_iv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quido.cz/technickeZajimavosti/obr/karluvMostDoprava.jpg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uperrodina.cz/wp-content/uploads/2011/07/n%C3%A1rodn%C3%AD-muzeum.jpg" TargetMode="External"/><Relationship Id="rId3" Type="http://schemas.openxmlformats.org/officeDocument/2006/relationships/audio" Target="../media/audio1.wav"/><Relationship Id="rId7" Type="http://schemas.openxmlformats.org/officeDocument/2006/relationships/hyperlink" Target="http://www.paskal-praha.cz/obrazky/divadlo.jpg" TargetMode="Externa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hyperlink" Target="http://img5.rajce.idnes.cz/d0507/4/4134/4134320_60fb6da93b58f30f325be7425fc87e23/images/10-02-01_15741b_Petrinska_rozhledna_-_snih_-_pohled_na_Nove_Mesto_a_Vinohrady.jpg?ver=0" TargetMode="External"/><Relationship Id="rId5" Type="http://schemas.openxmlformats.org/officeDocument/2006/relationships/hyperlink" Target="http://t3.gstatic.com/images?q=tbn:ANd9GcRn0QGRe94zqHBxOYptCCI9L4T8qVHTLGVQWITcrt536P9rZBZk" TargetMode="External"/><Relationship Id="rId10" Type="http://schemas.openxmlformats.org/officeDocument/2006/relationships/hyperlink" Target="http://ivorius.com/images/14.jpg" TargetMode="External"/><Relationship Id="rId4" Type="http://schemas.openxmlformats.org/officeDocument/2006/relationships/hyperlink" Target="http://regiony.ic.cz/clanky/praha/pov_nove_v.jpg" TargetMode="External"/><Relationship Id="rId9" Type="http://schemas.openxmlformats.org/officeDocument/2006/relationships/hyperlink" Target="http://www.fotografovani.cz/old-idif/fotografovani/images6/sony_w570_prag_rathaus.jpg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kudyznudy.cz/getmedia/b080a84a-4759-45e7-88a1-e2268a88ba6c/foto.aspx?width=600&amp;amp;height=411" TargetMode="External"/><Relationship Id="rId3" Type="http://schemas.openxmlformats.org/officeDocument/2006/relationships/hyperlink" Target="http://t3.gstatic.com/images?q=tbn:ANd9GcRn0QGRe94zqHBxOYptCCI9L4T8qVHTLGVQWITcrt536P9rZBZk" TargetMode="External"/><Relationship Id="rId7" Type="http://schemas.openxmlformats.org/officeDocument/2006/relationships/hyperlink" Target="http://www.praguecityline.cz/wp-content/gallery/osobnosti-karel-iv/karluv-most101109_044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quido.cz/technickeZajimavosti/obr/karluvMostDoprava.jpg" TargetMode="External"/><Relationship Id="rId5" Type="http://schemas.openxmlformats.org/officeDocument/2006/relationships/hyperlink" Target="http://www.praguecityline.cz/wp-content/gallery/prazsky-hrad-chram-sv-vita/pha1-prazsky-hrad-chram-sv-vita0429.jpg" TargetMode="External"/><Relationship Id="rId10" Type="http://schemas.openxmlformats.org/officeDocument/2006/relationships/image" Target="../media/image2.png"/><Relationship Id="rId4" Type="http://schemas.openxmlformats.org/officeDocument/2006/relationships/hyperlink" Target="http://www.zastarouprahu.cz/foto/most.jpg" TargetMode="External"/><Relationship Id="rId9" Type="http://schemas.openxmlformats.org/officeDocument/2006/relationships/hyperlink" Target="http://virtualni.praha.eu/mosty/karluv-most.html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hristnet.cz/magazin/obrazky/posledni_soud_sv_vit.jpg" TargetMode="External"/><Relationship Id="rId3" Type="http://schemas.openxmlformats.org/officeDocument/2006/relationships/audio" Target="../media/audio1.wav"/><Relationship Id="rId7" Type="http://schemas.openxmlformats.org/officeDocument/2006/relationships/hyperlink" Target="http://www.profimedia.cz/fotografie/vitraz-alfons-mucha-chram-sv-vita-prazsky/profimedia-0014100761.jpg" TargetMode="Externa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6" Type="http://schemas.openxmlformats.org/officeDocument/2006/relationships/hyperlink" Target="http://www.praguecityline.cz/wp-content/gallery/prazsky-hrad-chram-sv-vita/pha1-prazsky-hrad-chram-sv-vita0429.jpg" TargetMode="External"/><Relationship Id="rId5" Type="http://schemas.openxmlformats.org/officeDocument/2006/relationships/hyperlink" Target="http://nd04.jxs.cz/900/204/05182f7118_72180846_o2.jpg" TargetMode="External"/><Relationship Id="rId4" Type="http://schemas.openxmlformats.org/officeDocument/2006/relationships/hyperlink" Target="http://www.visitpraha.cz/img/70b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6" Type="http://schemas.openxmlformats.org/officeDocument/2006/relationships/hyperlink" Target="http://www.fototuristika.cz/data/wysiwyg/tips/469/image/Karolinum_%E2%80%93_historick%C3%A9_s%C3%ADdlo_Univerzity_Karlovy_1.jpg" TargetMode="External"/><Relationship Id="rId5" Type="http://schemas.openxmlformats.org/officeDocument/2006/relationships/hyperlink" Target="http://www.google.cz/imgres?q=karl%C5%A1tejn+hrad&amp;num=10&amp;hl=cs&amp;client=firefox-a&amp;sa=X&amp;rls=org.mozilla:cs:official&amp;biw=1280&amp;bih=778&amp;tbm=isch&amp;tbnid=gSDkSoyyR_CvKM:&amp;imgrefurl=http://www.zamky-hrady.eu/hrady-karlstejn-detaily,71&amp;docid=5D-xZX-uHSo23M&amp;imgurl=http" TargetMode="External"/><Relationship Id="rId4" Type="http://schemas.openxmlformats.org/officeDocument/2006/relationships/hyperlink" Target="http://nd04.jxs.cz/900/204/05182f7118_72180846_o2.jpg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uLM1v2fSloU" TargetMode="External"/><Relationship Id="rId3" Type="http://schemas.openxmlformats.org/officeDocument/2006/relationships/hyperlink" Target="http://www.zamky-hrady.eu/img/hrady/1247426934.jpg" TargetMode="External"/><Relationship Id="rId7" Type="http://schemas.openxmlformats.org/officeDocument/2006/relationships/hyperlink" Target="http://media.novinky.cz/948/239484-original1-i2rkf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ukce-pohlednic.com/foto/produkty/1276440745_img_0065.jpg" TargetMode="External"/><Relationship Id="rId5" Type="http://schemas.openxmlformats.org/officeDocument/2006/relationships/hyperlink" Target="http://turistickyatlas.cz/galery/galerie/Karlstejn4.jpg" TargetMode="External"/><Relationship Id="rId4" Type="http://schemas.openxmlformats.org/officeDocument/2006/relationships/hyperlink" Target="http://www.seniortip.cz/portal/cz/seniortip/article/2731/Image/viky20080315-5.jp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tvrtab.estranky.cz/img/picture/199/AA.jpg" TargetMode="External"/><Relationship Id="rId7" Type="http://schemas.openxmlformats.org/officeDocument/2006/relationships/hyperlink" Target="http://www.seniortip.cz/portal/cz/seniortip/article/2731/Image/viky20080315-5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tvrtab.estranky.cz/img/picture/200/AAA.jpg" TargetMode="External"/><Relationship Id="rId5" Type="http://schemas.openxmlformats.org/officeDocument/2006/relationships/hyperlink" Target="http://www.ctvrtab.estranky.cz/img/picture/203/AAAA.jpg" TargetMode="External"/><Relationship Id="rId4" Type="http://schemas.openxmlformats.org/officeDocument/2006/relationships/hyperlink" Target="http://www.techartis.cz/TA_2006/13_Pavala/images/Vaclav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chartis.cz/TA_2006/13_Pavala/images/Vaclav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nd01.jxs.cz/485/476/51b047cffd_40806919_u.jpg?1244736775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nd01.jxs.cz/485/476/51b047cffd_40806919_u.jpg?1244736775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00166" y="500042"/>
          <a:ext cx="5654994" cy="5387758"/>
        </p:xfrm>
        <a:graphic>
          <a:graphicData uri="http://schemas.openxmlformats.org/drawingml/2006/table">
            <a:tbl>
              <a:tblPr/>
              <a:tblGrid>
                <a:gridCol w="2827497"/>
                <a:gridCol w="2827497"/>
              </a:tblGrid>
              <a:tr h="22069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ZŠ a MŠ Verneřice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69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Autor výukového materiálu: 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Lenka Lehká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69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CZ.1.07/1.4.00/21.1526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69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VY_32_INOVACE_III.VL3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69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Vytvořeno: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  <a:cs typeface="Times New Roman"/>
                        </a:rPr>
                        <a:t>6</a:t>
                      </a:r>
                      <a:r>
                        <a:rPr lang="cs-CZ" sz="1200" smtClean="0"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r>
                        <a:rPr lang="cs-CZ" sz="1200" baseline="0" smtClean="0"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baseline="0" dirty="0" smtClean="0">
                          <a:latin typeface="Calibri"/>
                          <a:ea typeface="Times New Roman"/>
                          <a:cs typeface="Times New Roman"/>
                        </a:rPr>
                        <a:t>1. 2012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69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Vzdělávací oblast: 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Člověk </a:t>
                      </a: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a jeho svět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69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Vzdělávací obor: 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Vlastivěda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39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Tematický okruh: 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České dějiny – Lucemburkové na českém trůnu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69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Určeno pro: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4. ročník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056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Výukový materiál seznamuje žáky s osobnostmi  rodu Lucemburků na českém trůnu, také s nejznámějšími stavbami za vlády Karla IV.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277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Metodický pokyn: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Materiál je vhodný pro frontální výuku a na závěr pro práci jednotlivců, dvojic, či skupiny. Pro 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úplné </a:t>
                      </a: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využití materiálu je nutné připojení k internetu.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696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latin typeface="Times New Roman"/>
                          <a:ea typeface="Times New Roman"/>
                          <a:cs typeface="Times New Roman"/>
                        </a:rPr>
                        <a:t>Autorem materiálu a všech jeho částí, není-li uvedeno jinak, je Lenka Lehká.</a:t>
                      </a:r>
                      <a:endParaRPr lang="cs-CZ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236077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53869" marR="538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49" name="Obrázek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4714884"/>
            <a:ext cx="5407025" cy="1038225"/>
          </a:xfrm>
          <a:prstGeom prst="rect">
            <a:avLst/>
          </a:prstGeom>
          <a:noFill/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2400" algn="l"/>
              </a:tabLst>
            </a:pPr>
            <a:r>
              <a:rPr kumimoji="0" lang="cs-CZ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	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fade thruBlk="1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b="1" u="sng" dirty="0" smtClean="0">
                <a:solidFill>
                  <a:srgbClr val="241102"/>
                </a:solidFill>
                <a:latin typeface="+mn-lt"/>
              </a:rPr>
              <a:t>Lucemburkové na českém trůnu</a:t>
            </a:r>
            <a:endParaRPr lang="cs-CZ" sz="6600" b="1" u="sng" dirty="0">
              <a:solidFill>
                <a:srgbClr val="241102"/>
              </a:solidFill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>
    <p:fade thruBlk="1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Jan Lucemburský</a:t>
            </a:r>
            <a:endParaRPr lang="cs-CZ" sz="5400" b="1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714464"/>
            <a:ext cx="8572560" cy="4929246"/>
          </a:xfrm>
        </p:spPr>
        <p:txBody>
          <a:bodyPr>
            <a:normAutofit lnSpcReduction="10000"/>
          </a:bodyPr>
          <a:lstStyle/>
          <a:p>
            <a:r>
              <a:rPr lang="cs-CZ" sz="2600" dirty="0" smtClean="0">
                <a:solidFill>
                  <a:schemeClr val="accent6">
                    <a:lumMod val="50000"/>
                  </a:schemeClr>
                </a:solidFill>
              </a:rPr>
              <a:t>Syn římského císaře Jindřicha VII.</a:t>
            </a:r>
          </a:p>
          <a:p>
            <a:r>
              <a:rPr lang="cs-CZ" sz="2600" dirty="0" smtClean="0">
                <a:solidFill>
                  <a:schemeClr val="accent6">
                    <a:lumMod val="50000"/>
                  </a:schemeClr>
                </a:solidFill>
              </a:rPr>
              <a:t>Vévoda Lucemburský.</a:t>
            </a:r>
          </a:p>
          <a:p>
            <a:r>
              <a:rPr lang="cs-CZ" sz="2600" dirty="0" smtClean="0">
                <a:solidFill>
                  <a:schemeClr val="accent6">
                    <a:lumMod val="50000"/>
                  </a:schemeClr>
                </a:solidFill>
              </a:rPr>
              <a:t>Oženil se s poslední Přemyslovnou Eliškou.</a:t>
            </a:r>
          </a:p>
          <a:p>
            <a:r>
              <a:rPr lang="cs-CZ" sz="2600" dirty="0" smtClean="0">
                <a:solidFill>
                  <a:schemeClr val="accent6">
                    <a:lumMod val="50000"/>
                  </a:schemeClr>
                </a:solidFill>
              </a:rPr>
              <a:t>Vládl v českých zemích od r. 1310 do r. 1346.</a:t>
            </a:r>
          </a:p>
          <a:p>
            <a:r>
              <a:rPr lang="cs-CZ" sz="2600" dirty="0" smtClean="0">
                <a:solidFill>
                  <a:schemeClr val="accent6">
                    <a:lumMod val="50000"/>
                  </a:schemeClr>
                </a:solidFill>
              </a:rPr>
              <a:t>Otec Karla IV.</a:t>
            </a:r>
          </a:p>
          <a:p>
            <a:r>
              <a:rPr lang="cs-CZ" sz="2600" dirty="0" smtClean="0">
                <a:solidFill>
                  <a:schemeClr val="accent6">
                    <a:lumMod val="50000"/>
                  </a:schemeClr>
                </a:solidFill>
              </a:rPr>
              <a:t>Král cizinec.</a:t>
            </a:r>
          </a:p>
          <a:p>
            <a:r>
              <a:rPr lang="cs-CZ" sz="2600" dirty="0" smtClean="0">
                <a:solidFill>
                  <a:schemeClr val="accent6">
                    <a:lumMod val="50000"/>
                  </a:schemeClr>
                </a:solidFill>
              </a:rPr>
              <a:t>Král diplomat.</a:t>
            </a:r>
          </a:p>
          <a:p>
            <a:r>
              <a:rPr lang="cs-CZ" sz="2600" dirty="0" smtClean="0">
                <a:solidFill>
                  <a:schemeClr val="accent6">
                    <a:lumMod val="50000"/>
                  </a:schemeClr>
                </a:solidFill>
              </a:rPr>
              <a:t>Zemřel v bitvě u Kresčaku r. 1346.</a:t>
            </a:r>
          </a:p>
          <a:p>
            <a:pPr>
              <a:buNone/>
            </a:pPr>
            <a:r>
              <a:rPr lang="cs-CZ" sz="2600" dirty="0" smtClean="0">
                <a:solidFill>
                  <a:schemeClr val="accent6">
                    <a:lumMod val="50000"/>
                  </a:schemeClr>
                </a:solidFill>
              </a:rPr>
              <a:t>(Toho bohdá nebude, aby český král z boje utíkal.)</a:t>
            </a:r>
          </a:p>
          <a:p>
            <a:pPr>
              <a:buNone/>
            </a:pPr>
            <a:endParaRPr lang="cs-CZ" sz="26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600" dirty="0" smtClean="0">
                <a:solidFill>
                  <a:schemeClr val="accent6">
                    <a:lumMod val="50000"/>
                  </a:schemeClr>
                </a:solidFill>
                <a:hlinkClick r:id="rId3" tooltip="Jan Lucemburský"/>
              </a:rPr>
              <a:t>Jan Lucemburský</a:t>
            </a:r>
            <a:endParaRPr lang="cs-CZ" sz="2600" dirty="0" smtClean="0">
              <a:solidFill>
                <a:schemeClr val="accent6">
                  <a:lumMod val="50000"/>
                </a:schemeClr>
              </a:solidFill>
              <a:hlinkClick r:id="rId4" tooltip="Vnitřek chrámu"/>
            </a:endParaRP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ransition>
    <p:fade thruBlk="1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Král cizinec</a:t>
            </a:r>
            <a:endParaRPr lang="cs-CZ" sz="5400" b="1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Byl v českých zemích jen kvůli 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Elišce.</a:t>
            </a:r>
            <a:endParaRPr lang="cs-CZ" sz="2400" dirty="0">
              <a:solidFill>
                <a:schemeClr val="accent6">
                  <a:lumMod val="50000"/>
                </a:schemeClr>
              </a:solidFill>
            </a:endParaRPr>
          </a:p>
          <a:p>
            <a:pPr lvl="0"/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Účastnil se válek, rytířských 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turnajů.</a:t>
            </a:r>
            <a:endParaRPr lang="cs-CZ" sz="2400" dirty="0">
              <a:solidFill>
                <a:schemeClr val="accent6">
                  <a:lumMod val="50000"/>
                </a:schemeClr>
              </a:solidFill>
            </a:endParaRPr>
          </a:p>
          <a:p>
            <a:pPr lvl="0"/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Do Čech si přicházel pouze pro 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peníze. → úpadek země, špatné společenské poměry, rostla moc šlechty.</a:t>
            </a:r>
          </a:p>
          <a:p>
            <a:pPr lvl="0"/>
            <a:endParaRPr lang="cs-CZ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0"/>
            <a:r>
              <a:rPr lang="cs-CZ" sz="2600" dirty="0" smtClean="0">
                <a:solidFill>
                  <a:schemeClr val="accent6">
                    <a:lumMod val="50000"/>
                  </a:schemeClr>
                </a:solidFill>
                <a:hlinkClick r:id="rId3" tooltip="Jan přichází pro peníze"/>
              </a:rPr>
              <a:t>Jan přichází</a:t>
            </a:r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3" tooltip="Jan přichází pro peníze"/>
              </a:rPr>
              <a:t> </a:t>
            </a:r>
            <a:r>
              <a:rPr lang="cs-CZ" sz="2600" dirty="0" smtClean="0">
                <a:solidFill>
                  <a:schemeClr val="accent6">
                    <a:lumMod val="50000"/>
                  </a:schemeClr>
                </a:solidFill>
                <a:hlinkClick r:id="rId3" tooltip="Jan přichází pro peníze"/>
              </a:rPr>
              <a:t>pro peníze</a:t>
            </a:r>
            <a:endParaRPr lang="cs-CZ" sz="2600" dirty="0">
              <a:solidFill>
                <a:schemeClr val="accent6">
                  <a:lumMod val="50000"/>
                </a:schemeClr>
              </a:solidFill>
              <a:hlinkClick r:id="rId4" tooltip="Jan přichází pro peníze"/>
            </a:endParaRPr>
          </a:p>
          <a:p>
            <a:endParaRPr lang="cs-CZ" dirty="0"/>
          </a:p>
        </p:txBody>
      </p:sp>
    </p:spTree>
  </p:cSld>
  <p:clrMapOvr>
    <a:masterClrMapping/>
  </p:clrMapOvr>
  <p:transition>
    <p:fade thruBlk="1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Král diplomat</a:t>
            </a:r>
            <a:endParaRPr lang="cs-CZ" sz="5400" b="1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M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ezinárodní kontakty.</a:t>
            </a:r>
            <a:endParaRPr lang="cs-CZ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Podařilo </a:t>
            </a:r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se mu české země rozšířit. </a:t>
            </a:r>
          </a:p>
          <a:p>
            <a:pPr marL="354013" indent="-265113"/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Připojil </a:t>
            </a:r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zbytek Chebska, část 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Horní </a:t>
            </a:r>
            <a:r>
              <a:rPr lang="cs-CZ" sz="2400" dirty="0">
                <a:solidFill>
                  <a:schemeClr val="accent6">
                    <a:lumMod val="50000"/>
                  </a:schemeClr>
                </a:solidFill>
              </a:rPr>
              <a:t>Lužice a některá knížectví slezská – Vratislavské, Hlohovské a </a:t>
            </a:r>
            <a:r>
              <a:rPr lang="cs-CZ" sz="2400" dirty="0" err="1">
                <a:solidFill>
                  <a:schemeClr val="accent6">
                    <a:lumMod val="50000"/>
                  </a:schemeClr>
                </a:solidFill>
              </a:rPr>
              <a:t>Münstenberské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marL="354013" indent="-265113" algn="just"/>
            <a:endParaRPr lang="cs-CZ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354013" indent="-265113" algn="just"/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3" tooltip="Sňatek Jana a Elišky"/>
              </a:rPr>
              <a:t>Bitva u Kresčaku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4" tooltip="Sňatek Jana a Elišky"/>
            </a:endParaRPr>
          </a:p>
          <a:p>
            <a:pPr marL="354013" indent="-265113" algn="just"/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4" tooltip="Sňatek Jana a Elišky"/>
              </a:rPr>
              <a:t>Sňatek Jana a Elišky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fade thruBlk="1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Karel IV.</a:t>
            </a:r>
            <a:endParaRPr lang="cs-CZ" sz="5400" b="1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57158" y="1714488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Syn Jana Lucemburského a Elišky Přemyslovny.</a:t>
            </a: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Vládl od r. 1346 do r. 1378.</a:t>
            </a: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Vyrůstal na francouzském královském dvoře.</a:t>
            </a: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Jméno získal po kmotru - francouzském králi Karlu IV. - původní jméno Václav.</a:t>
            </a: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Velmi vzdělaný – uměl číst a psát (což nebylo v té době obvyklé).</a:t>
            </a: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Ovládal francouzštinu, italštinu, němčinu,  latinu. Češtinu se po návratu do Čech opět doučil. </a:t>
            </a:r>
          </a:p>
          <a:p>
            <a:endParaRPr lang="cs-CZ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4" tooltip="Karel IV."/>
              </a:rPr>
              <a:t>Karel IV.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5" tooltip="Karel IV pokládá základní kámen k novému mostu"/>
            </a:endParaRP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  <p:sndAc>
      <p:stSnd>
        <p:snd r:embed="rId3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Vláda Karla IV.</a:t>
            </a:r>
            <a:endParaRPr lang="cs-CZ" sz="5400" b="1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1333 pověřen správou Čech a Moravy</a:t>
            </a: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1334 markrabě moravský</a:t>
            </a: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1346 korunován českým králem zvolen a korunován německým králem</a:t>
            </a: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1355 korunován římským císařem</a:t>
            </a: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1344 povýšení pražského biskupství na arcibiskupství</a:t>
            </a: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Vykupoval zpět zastavené královské statky, bojoval s loupeživými tlupami, přísně trestal zločiny.</a:t>
            </a: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Vyhýbal se válkám, spory řešil jednáním.</a:t>
            </a: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Podporoval malířství, sochařství i literaturu, obchod a řemesla.</a:t>
            </a:r>
          </a:p>
          <a:p>
            <a:endParaRPr lang="cs-CZ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3" tooltip="Karel IV pokládá základní kámen k novému mostu"/>
              </a:rPr>
              <a:t>Karel </a:t>
            </a:r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3" tooltip="Karel IV pokládá základní kámen k novému mostu"/>
              </a:rPr>
              <a:t>IV. </a:t>
            </a:r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3" tooltip="Karel IV pokládá základní kámen k novému mostu"/>
              </a:rPr>
              <a:t>pokládá základní kámen k novému mostu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4" tooltip="Detail Karlova mostu - Van den Bossche "/>
            </a:endParaRPr>
          </a:p>
          <a:p>
            <a:endParaRPr lang="cs-CZ" sz="2000" dirty="0" smtClean="0"/>
          </a:p>
        </p:txBody>
      </p:sp>
    </p:spTree>
  </p:cSld>
  <p:clrMapOvr>
    <a:masterClrMapping/>
  </p:clrMapOvr>
  <p:transition>
    <p:fade thruBlk="1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917596"/>
          </a:xfrm>
        </p:spPr>
        <p:txBody>
          <a:bodyPr>
            <a:noAutofit/>
          </a:bodyPr>
          <a:lstStyle/>
          <a:p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Stavby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</a:b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Založil Nové Město pražské.</a:t>
            </a: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Kamenný most, který spojoval oba břehy Vltavy.</a:t>
            </a: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Katedrála svatého Víta.</a:t>
            </a: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Založil v Praze první univerzitu ve střední Evropě.</a:t>
            </a: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Nechal postavit hrad Karlštejn.</a:t>
            </a: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Dal zhotovit korunovační klenoty.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fade thruBlk="1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Nové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 </a:t>
            </a:r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Město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 </a:t>
            </a:r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pražské</a:t>
            </a:r>
            <a:endParaRPr lang="cs-CZ" sz="5400" b="1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214282" y="1600200"/>
            <a:ext cx="8472518" cy="4525963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Založeno v březnu 1348 Karlem IV. </a:t>
            </a: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Leží na prvém břehu řeky Vltavy, dnes má již samozřejmě jinou podobu než za doby Karla IV.</a:t>
            </a:r>
          </a:p>
          <a:p>
            <a:endParaRPr lang="cs-CZ" dirty="0" smtClean="0">
              <a:hlinkClick r:id="rId4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4"/>
              </a:rPr>
              <a:t>V minulosti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5" tooltip="V minulosti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6" tooltip="Dnes"/>
              </a:rPr>
              <a:t>Dnes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5" tooltip="V minulosti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7" tooltip="Národní divadlo"/>
              </a:rPr>
              <a:t>Národní divadlo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5" tooltip="V minulosti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8" tooltip="Národní muzeum"/>
              </a:rPr>
              <a:t>Národní muzeum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5" tooltip="V minulosti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9" tooltip="Novoměstská radnice"/>
              </a:rPr>
              <a:t>Novoměstská radnice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5" tooltip="V minulosti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10" tooltip="Tančící dům"/>
              </a:rPr>
              <a:t>Tančící dům</a:t>
            </a:r>
            <a:endParaRPr lang="cs-CZ" sz="2400" dirty="0">
              <a:solidFill>
                <a:schemeClr val="accent6">
                  <a:lumMod val="50000"/>
                </a:schemeClr>
              </a:solidFill>
              <a:hlinkClick r:id="rId5" tooltip="V minulosti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  <p:sndAc>
      <p:stSnd>
        <p:snd r:embed="rId3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Karlův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 </a:t>
            </a:r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most</a:t>
            </a:r>
            <a:endParaRPr lang="cs-CZ" sz="5400" b="1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Stavba  mostu začala v roce 1357 pod záštitou krále Karla IV. a byla dokončena v roce 1402.</a:t>
            </a:r>
            <a:endParaRPr lang="cs-CZ" sz="2400" dirty="0" smtClean="0">
              <a:solidFill>
                <a:schemeClr val="accent6">
                  <a:lumMod val="50000"/>
                </a:schemeClr>
              </a:solidFill>
              <a:hlinkClick r:id="rId3" tooltip="V minulosti"/>
            </a:endParaRPr>
          </a:p>
          <a:p>
            <a:endParaRPr lang="cs-CZ" dirty="0" smtClean="0">
              <a:hlinkClick r:id="rId3" tooltip="V minulosti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4" tooltip="V minulosti"/>
              </a:rPr>
              <a:t>Karlův most - v minulosti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5" tooltip="Vnitřek chrámu"/>
            </a:endParaRPr>
          </a:p>
          <a:p>
            <a:r>
              <a:rPr lang="sv-SE" sz="2000" dirty="0" smtClean="0">
                <a:solidFill>
                  <a:schemeClr val="accent6">
                    <a:lumMod val="50000"/>
                  </a:schemeClr>
                </a:solidFill>
                <a:hlinkClick r:id="rId6" tooltip="Detail Karlova mostu - Van den Bossche "/>
              </a:rPr>
              <a:t>Detail Karlova mostu - Van den Bossche 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5" tooltip="Vnitřek chrámu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7" tooltip="Karlův most - dnes"/>
              </a:rPr>
              <a:t>Karlův most – dnes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5" tooltip="Vnitřek chrámu"/>
            </a:endParaRPr>
          </a:p>
          <a:p>
            <a:r>
              <a:rPr lang="en-US" sz="2000" dirty="0" err="1" smtClean="0">
                <a:solidFill>
                  <a:schemeClr val="accent6">
                    <a:lumMod val="50000"/>
                  </a:schemeClr>
                </a:solidFill>
                <a:hlinkClick r:id="rId8" tooltip="Karlův most a Hradčany v noci"/>
              </a:rPr>
              <a:t>Karlův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hlinkClick r:id="rId8" tooltip="Karlův most a Hradčany v noci"/>
              </a:rPr>
              <a:t> most a </a:t>
            </a:r>
            <a:r>
              <a:rPr lang="en-US" sz="2000" dirty="0" err="1" smtClean="0">
                <a:solidFill>
                  <a:schemeClr val="accent6">
                    <a:lumMod val="50000"/>
                  </a:schemeClr>
                </a:solidFill>
                <a:hlinkClick r:id="rId8" tooltip="Karlův most a Hradčany v noci"/>
              </a:rPr>
              <a:t>Hradčany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hlinkClick r:id="rId8" tooltip="Karlův most a Hradčany v noci"/>
              </a:rPr>
              <a:t> v </a:t>
            </a:r>
            <a:r>
              <a:rPr lang="en-US" sz="2000" dirty="0" err="1" smtClean="0">
                <a:solidFill>
                  <a:schemeClr val="accent6">
                    <a:lumMod val="50000"/>
                  </a:schemeClr>
                </a:solidFill>
                <a:hlinkClick r:id="rId8" tooltip="Karlův most a Hradčany v noci"/>
              </a:rPr>
              <a:t>noci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5" tooltip="Vnitřek chrámu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9" tooltip="Virtuální Karlův most"/>
              </a:rPr>
              <a:t>Virtuální Karlův most</a:t>
            </a:r>
            <a:endParaRPr lang="cs-CZ" sz="2000" dirty="0">
              <a:solidFill>
                <a:schemeClr val="accent6">
                  <a:lumMod val="50000"/>
                </a:schemeClr>
              </a:solidFill>
              <a:hlinkClick r:id="rId5" tooltip="Vnitřek chrámu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-24860456" y="-8358270"/>
            <a:ext cx="19783425" cy="968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Katedrála sv</a:t>
            </a:r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. Víta</a:t>
            </a:r>
            <a:endParaRPr lang="cs-CZ" sz="5400" b="1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V listopadu 1344 byl položen základní kámen katedrály sv. Víta v souvislosti s povýšením pražského biskupství na arcibiskupství. </a:t>
            </a:r>
          </a:p>
          <a:p>
            <a:pPr>
              <a:lnSpc>
                <a:spcPct val="90000"/>
              </a:lnSpc>
            </a:pPr>
            <a:endParaRPr lang="cs-CZ" sz="2400" dirty="0" smtClean="0">
              <a:solidFill>
                <a:schemeClr val="accent6">
                  <a:lumMod val="50000"/>
                </a:schemeClr>
              </a:solidFill>
              <a:hlinkClick r:id="rId4" tooltip="Katedrála sv. Víta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4" tooltip="Katedrála sv. Víta"/>
              </a:rPr>
              <a:t>Katedrála sv. Víta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5" tooltip="Zakládající listina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6" tooltip="Vnitřek chrámu"/>
              </a:rPr>
              <a:t>Vnitřek chrámu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5" tooltip="Zakládající listina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7" tooltip="Vitráž od Alfonse Muchy"/>
              </a:rPr>
              <a:t>Vitráž od Alfonse Muchy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5" tooltip="Zakládající listina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8" tooltip="Mozaika Poslední soud na jižní straně "/>
              </a:rPr>
              <a:t>Mozaika Poslední soud na jižní straně 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7" tooltip="Vitráž od Alfonse Muchy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  <p:sndAc>
      <p:stSnd>
        <p:snd r:embed="rId3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Karlova univerzita</a:t>
            </a:r>
            <a:endParaRPr lang="cs-CZ" sz="5400" b="1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Založena roku 1348</a:t>
            </a:r>
          </a:p>
          <a:p>
            <a:pPr>
              <a:lnSpc>
                <a:spcPct val="90000"/>
              </a:lnSpc>
            </a:pPr>
            <a:endParaRPr lang="cs-CZ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4" tooltip="Zakládající listina"/>
              </a:rPr>
              <a:t>Zakládající listina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5" tooltip="Hrad Karlštejn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6" tooltip="Karolinum"/>
              </a:rPr>
              <a:t>Karolinum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5" tooltip="Hrad Karlštejn"/>
            </a:endParaRPr>
          </a:p>
          <a:p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  <p:sndAc>
      <p:stSnd>
        <p:snd r:embed="rId3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Karlštejn</a:t>
            </a:r>
            <a:endParaRPr lang="cs-CZ" sz="5400" b="1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525963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Hrad Karlštejn byl založen 10.6.1348 Karlem IV., jako císařská rezidence, ale zejména jako pevnost, určená k uchování Karlovy sbírky svatých relikvií a císařských korunovačních klenotů. </a:t>
            </a:r>
          </a:p>
          <a:p>
            <a:endParaRPr lang="cs-CZ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3" tooltip="Hrad Karlštejn"/>
              </a:rPr>
              <a:t>Hrad Karlštejn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4" tooltip="Klenoty pohromadě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5" tooltip="Letecký pohled"/>
              </a:rPr>
              <a:t>Letecký pohled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4" tooltip="Klenoty pohromadě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6" tooltip="Křížová kaple"/>
              </a:rPr>
              <a:t>Křížová kaple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4" tooltip="Klenoty pohromadě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7" tooltip="V zimě "/>
              </a:rPr>
              <a:t>V zimě – jako z pohádky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4" tooltip="Klenoty pohromadě"/>
            </a:endParaRPr>
          </a:p>
          <a:p>
            <a:r>
              <a:rPr lang="pl-PL" sz="2000" dirty="0" smtClean="0">
                <a:solidFill>
                  <a:schemeClr val="accent6">
                    <a:lumMod val="50000"/>
                  </a:schemeClr>
                </a:solidFill>
                <a:hlinkClick r:id="rId8" tooltip="Noc na karlštejně"/>
              </a:rPr>
              <a:t>Ukázka z filmu - Noc na Karlštejně</a:t>
            </a:r>
            <a:endParaRPr lang="cs-CZ" sz="2000" dirty="0">
              <a:solidFill>
                <a:schemeClr val="accent6">
                  <a:lumMod val="50000"/>
                </a:schemeClr>
              </a:solidFill>
              <a:hlinkClick r:id="rId4" tooltip="Klenoty pohromadě"/>
            </a:endParaRPr>
          </a:p>
        </p:txBody>
      </p:sp>
    </p:spTree>
  </p:cSld>
  <p:clrMapOvr>
    <a:masterClrMapping/>
  </p:clrMapOvr>
  <p:transition>
    <p:fade thruBlk="1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Korunovační klenoty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</a:b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Korunovační klenoty -  před svou korunovací dal Karel IV. zhotovit korunu českých králů. Byla použita při korunovaci 22 českých panovníků</a:t>
            </a:r>
            <a:r>
              <a:rPr lang="cs-CZ" sz="26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endParaRPr lang="cs-CZ" sz="26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3" tooltip="Svatováclavská koruna"/>
              </a:rPr>
              <a:t>Svatováclavská koruna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4" tooltip="Václav IV.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5" tooltip="Žezlo"/>
              </a:rPr>
              <a:t>Žezlo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4" tooltip="Václav IV.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6" tooltip="Jablko"/>
              </a:rPr>
              <a:t>Jablko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4" tooltip="Václav IV."/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7" tooltip="Klenoty pohromadě"/>
              </a:rPr>
              <a:t>Klenoty pohromadě</a:t>
            </a:r>
            <a:endParaRPr lang="cs-CZ" sz="2000" dirty="0">
              <a:solidFill>
                <a:schemeClr val="accent6">
                  <a:lumMod val="50000"/>
                </a:schemeClr>
              </a:solidFill>
              <a:hlinkClick r:id="rId4" tooltip="Václav IV."/>
            </a:endParaRPr>
          </a:p>
        </p:txBody>
      </p:sp>
    </p:spTree>
  </p:cSld>
  <p:clrMapOvr>
    <a:masterClrMapping/>
  </p:clrMapOvr>
  <p:transition>
    <p:fade thruBlk="1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Václav IV.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525963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Nejstarší syn Karla IV.</a:t>
            </a: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Německý a český král, lucemburský vévoda a braniborský markrabě</a:t>
            </a: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(1361 - 1419)</a:t>
            </a: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Nastoupil na trůn velmi mladý, ve špatné politické situaci</a:t>
            </a: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Byl srovnáván s úspěšným otcem</a:t>
            </a: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Spory s církví, zajat šlechtou</a:t>
            </a: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Podporoval Jana Husa </a:t>
            </a:r>
          </a:p>
          <a:p>
            <a:endParaRPr lang="cs-CZ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3" tooltip="Václav IV."/>
              </a:rPr>
              <a:t>Václav IV.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  <a:hlinkClick r:id="rId4" tooltip="Zikmund Lucemburský"/>
            </a:endParaRPr>
          </a:p>
          <a:p>
            <a:endParaRPr lang="cs-CZ" sz="2000" dirty="0" smtClean="0"/>
          </a:p>
        </p:txBody>
      </p:sp>
    </p:spTree>
  </p:cSld>
  <p:clrMapOvr>
    <a:masterClrMapping/>
  </p:clrMapOvr>
  <p:transition>
    <p:fade thruBlk="1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Zikmund Lucemburský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85720" y="1714488"/>
            <a:ext cx="8229600" cy="4525963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Poslední Lucemburk na českém trůnu</a:t>
            </a: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Uherský král a římský císař</a:t>
            </a: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V Čechách měl špatnou pověst od doby odsouzení Mistra Jan a Husa na kostnickém koncilu.</a:t>
            </a:r>
          </a:p>
          <a:p>
            <a:endParaRPr lang="cs-CZ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  <a:hlinkClick r:id="rId3" tooltip="Zikmund Lucemburský"/>
              </a:rPr>
              <a:t>Zikmund Lucemburský</a:t>
            </a:r>
            <a:endParaRPr lang="cs-CZ" sz="2000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fade thruBlk="1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Opakování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500174"/>
            <a:ext cx="8572528" cy="4525963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Vyjmenuj příslušníky rodu Lucemburků tak, jak postupně usedali na český trůn.</a:t>
            </a:r>
          </a:p>
          <a:p>
            <a:endParaRPr lang="cs-CZ" sz="1600" b="1" dirty="0" smtClean="0"/>
          </a:p>
          <a:p>
            <a:pPr lvl="0"/>
            <a:r>
              <a:rPr lang="cs-CZ" sz="1600" b="1" dirty="0" smtClean="0"/>
              <a:t>Doplň jméno panovníka podle charakteristiky.</a:t>
            </a:r>
            <a:r>
              <a:rPr lang="cs-CZ" sz="1600" dirty="0" smtClean="0"/>
              <a:t> </a:t>
            </a:r>
          </a:p>
          <a:p>
            <a:r>
              <a:rPr lang="cs-CZ" sz="1600" dirty="0" smtClean="0"/>
              <a:t>rytíř, válečník, diplomat, často pobýval v zahraničí </a:t>
            </a:r>
          </a:p>
          <a:p>
            <a:r>
              <a:rPr lang="cs-CZ" sz="1600" dirty="0" smtClean="0"/>
              <a:t>slabý a nerozhodný panovník, vládl v těžkém období </a:t>
            </a:r>
          </a:p>
          <a:p>
            <a:r>
              <a:rPr lang="cs-CZ" sz="1600" dirty="0" smtClean="0"/>
              <a:t>císař a král, zasloužil se o rozkvět země a Prahy </a:t>
            </a:r>
          </a:p>
          <a:p>
            <a:r>
              <a:rPr lang="cs-CZ" sz="1600" dirty="0" smtClean="0"/>
              <a:t>proradný, lstivý, v Čechách odmítaný vládce </a:t>
            </a:r>
          </a:p>
          <a:p>
            <a:endParaRPr lang="cs-CZ" sz="1600" dirty="0" smtClean="0"/>
          </a:p>
          <a:p>
            <a:r>
              <a:rPr lang="cs-CZ" sz="1600" b="1" dirty="0" smtClean="0"/>
              <a:t>O jaké významné stavby se zasloužil Karel IV. ?</a:t>
            </a:r>
          </a:p>
          <a:p>
            <a:endParaRPr lang="cs-CZ" sz="1600" b="1" dirty="0" smtClean="0"/>
          </a:p>
          <a:p>
            <a:r>
              <a:rPr lang="cs-CZ" sz="1600" b="1" dirty="0" smtClean="0"/>
              <a:t>Co vše obsahují korunovační klenoty a kde jsou uloženy?</a:t>
            </a:r>
          </a:p>
          <a:p>
            <a:pPr>
              <a:buNone/>
            </a:pPr>
            <a:endParaRPr lang="cs-CZ" sz="1800" dirty="0" smtClean="0"/>
          </a:p>
          <a:p>
            <a:endParaRPr lang="cs-CZ" sz="1800" dirty="0"/>
          </a:p>
        </p:txBody>
      </p:sp>
    </p:spTree>
  </p:cSld>
  <p:clrMapOvr>
    <a:masterClrMapping/>
  </p:clrMapOvr>
  <p:transition>
    <p:fade thruBlk="1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Opakování</a:t>
            </a:r>
            <a:endParaRPr lang="cs-CZ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600200"/>
            <a:ext cx="8401080" cy="4525963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Vyjmenuj příslušníky rodu Lucemburků tak, jak postupně usedali na český trůn.</a:t>
            </a:r>
          </a:p>
          <a:p>
            <a:r>
              <a:rPr lang="cs-CZ" sz="1600" i="1" dirty="0" smtClean="0"/>
              <a:t>Jan Lucemburský, Karel IV., Václav VI., Zikmund Lucemburský</a:t>
            </a:r>
          </a:p>
          <a:p>
            <a:endParaRPr lang="cs-CZ" sz="1600" dirty="0" smtClean="0"/>
          </a:p>
          <a:p>
            <a:pPr lvl="0"/>
            <a:r>
              <a:rPr lang="cs-CZ" sz="1600" b="1" dirty="0" smtClean="0"/>
              <a:t>Doplň jméno panovníka podle charakteristiky. </a:t>
            </a:r>
          </a:p>
          <a:p>
            <a:r>
              <a:rPr lang="cs-CZ" sz="1600" dirty="0" smtClean="0"/>
              <a:t>rytíř, válečník, diplomat, často pobýval v zahraničí  - </a:t>
            </a:r>
            <a:r>
              <a:rPr lang="cs-CZ" sz="1600" i="1" dirty="0" smtClean="0"/>
              <a:t>Jan Lucemburský</a:t>
            </a:r>
          </a:p>
          <a:p>
            <a:r>
              <a:rPr lang="cs-CZ" sz="1600" dirty="0" smtClean="0"/>
              <a:t>slabý a nerozhodný panovník, vládl v těžkém období  - </a:t>
            </a:r>
            <a:r>
              <a:rPr lang="cs-CZ" sz="1600" i="1" dirty="0" smtClean="0"/>
              <a:t>Václav IV.</a:t>
            </a:r>
          </a:p>
          <a:p>
            <a:r>
              <a:rPr lang="cs-CZ" sz="1600" dirty="0" smtClean="0"/>
              <a:t>císař a král, zasloužil se o rozkvět země a Prahy – </a:t>
            </a:r>
            <a:r>
              <a:rPr lang="cs-CZ" sz="1600" i="1" dirty="0" smtClean="0"/>
              <a:t>Karel IV.</a:t>
            </a:r>
          </a:p>
          <a:p>
            <a:r>
              <a:rPr lang="cs-CZ" sz="1600" dirty="0" smtClean="0"/>
              <a:t>proradný, lstivý, v Čechách odmítaný vládce  - </a:t>
            </a:r>
            <a:r>
              <a:rPr lang="cs-CZ" sz="1600" i="1" dirty="0" smtClean="0"/>
              <a:t>Zikmund Lucemburský</a:t>
            </a:r>
          </a:p>
          <a:p>
            <a:endParaRPr lang="cs-CZ" sz="1600" dirty="0" smtClean="0"/>
          </a:p>
          <a:p>
            <a:r>
              <a:rPr lang="cs-CZ" sz="1600" b="1" dirty="0" smtClean="0"/>
              <a:t>O jaké významné stavby se zasloužil Karel IV. ?</a:t>
            </a:r>
          </a:p>
          <a:p>
            <a:r>
              <a:rPr lang="cs-CZ" sz="1600" i="1" dirty="0" smtClean="0"/>
              <a:t>Katedrála sv. Víta, Karlův most, Karlova univerzita, Nové město, Karlštejn</a:t>
            </a:r>
            <a:r>
              <a:rPr lang="cs-CZ" sz="1600" dirty="0" smtClean="0"/>
              <a:t>…</a:t>
            </a:r>
          </a:p>
          <a:p>
            <a:endParaRPr lang="cs-CZ" sz="1600" dirty="0" smtClean="0"/>
          </a:p>
          <a:p>
            <a:r>
              <a:rPr lang="cs-CZ" sz="1600" b="1" dirty="0" smtClean="0"/>
              <a:t>Co vše obsahují korunovační klenoty a kde jsou uloženy?</a:t>
            </a:r>
          </a:p>
          <a:p>
            <a:r>
              <a:rPr lang="cs-CZ" sz="1600" i="1" dirty="0" smtClean="0"/>
              <a:t>Svatováclavská koruna, žezlo, </a:t>
            </a:r>
            <a:r>
              <a:rPr lang="cs-CZ" sz="1600" i="1" dirty="0" smtClean="0"/>
              <a:t>jablko; uloženy v chrámu sv. Víta</a:t>
            </a:r>
            <a:endParaRPr lang="cs-CZ" sz="1600" i="1" dirty="0"/>
          </a:p>
        </p:txBody>
      </p:sp>
    </p:spTree>
  </p:cSld>
  <p:clrMapOvr>
    <a:masterClrMapping/>
  </p:clrMapOvr>
  <p:transition>
    <p:fade thruBlk="1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Jmění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.xml><?xml version="1.0" encoding="utf-8"?>
<a:themeOverride xmlns:a="http://schemas.openxmlformats.org/drawingml/2006/main">
  <a:clrScheme name="Jmění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.xml><?xml version="1.0" encoding="utf-8"?>
<a:themeOverride xmlns:a="http://schemas.openxmlformats.org/drawingml/2006/main">
  <a:clrScheme name="Jmění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.xml><?xml version="1.0" encoding="utf-8"?>
<a:themeOverride xmlns:a="http://schemas.openxmlformats.org/drawingml/2006/main">
  <a:clrScheme name="Jmění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6775</TotalTime>
  <Words>686</Words>
  <Application>Microsoft Office PowerPoint</Application>
  <PresentationFormat>Předvádění na obrazovce (4:3)</PresentationFormat>
  <Paragraphs>167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Snímek 1</vt:lpstr>
      <vt:lpstr>Lucemburkové na českém trůnu</vt:lpstr>
      <vt:lpstr>Jan Lucemburský</vt:lpstr>
      <vt:lpstr>Král cizinec</vt:lpstr>
      <vt:lpstr>Král diplomat</vt:lpstr>
      <vt:lpstr>Karel IV.</vt:lpstr>
      <vt:lpstr>Vláda Karla IV.</vt:lpstr>
      <vt:lpstr>Stavby </vt:lpstr>
      <vt:lpstr>Nové Město pražské</vt:lpstr>
      <vt:lpstr>Karlův most</vt:lpstr>
      <vt:lpstr>Katedrála sv. Víta</vt:lpstr>
      <vt:lpstr>Karlova univerzita</vt:lpstr>
      <vt:lpstr>Karlštejn</vt:lpstr>
      <vt:lpstr>Korunovační klenoty </vt:lpstr>
      <vt:lpstr>Václav IV.</vt:lpstr>
      <vt:lpstr>Zikmund Lucemburský</vt:lpstr>
      <vt:lpstr>Opakování</vt:lpstr>
      <vt:lpstr>Opakování</vt:lpstr>
    </vt:vector>
  </TitlesOfParts>
  <Company>lumik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Lucemburkové na českém trůnu</dc:title>
  <dc:creator>Lenka Lehká</dc:creator>
  <cp:lastModifiedBy>Jirka</cp:lastModifiedBy>
  <cp:revision>80</cp:revision>
  <dcterms:created xsi:type="dcterms:W3CDTF">2011-12-31T08:34:05Z</dcterms:created>
  <dcterms:modified xsi:type="dcterms:W3CDTF">2012-06-11T16:14:58Z</dcterms:modified>
</cp:coreProperties>
</file>