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71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6" r:id="rId13"/>
    <p:sldId id="269" r:id="rId14"/>
    <p:sldId id="270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6F82C6-6CCB-4E8A-AB5B-6B18B50EDC1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196FED-FD26-4A1F-AA06-0B2D1F652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FA83CD6-0371-41A3-9B90-4B4137DE3D7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4A7D565-7EB3-4F36-B15F-DFDB7C0C1B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d"/>
    <p:sndAc>
      <p:stSnd>
        <p:snd r:embed="rId1" name="camera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CD6-0371-41A3-9B90-4B4137DE3D7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7D565-7EB3-4F36-B15F-DFDB7C0C1B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camera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CD6-0371-41A3-9B90-4B4137DE3D7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7D565-7EB3-4F36-B15F-DFDB7C0C1B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camera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CD6-0371-41A3-9B90-4B4137DE3D7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7D565-7EB3-4F36-B15F-DFDB7C0C1B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med">
    <p:pull dir="d"/>
    <p:sndAc>
      <p:stSnd>
        <p:snd r:embed="rId1" name="camera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CD6-0371-41A3-9B90-4B4137DE3D7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7D565-7EB3-4F36-B15F-DFDB7C0C1B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med">
    <p:pull dir="d"/>
    <p:sndAc>
      <p:stSnd>
        <p:snd r:embed="rId1" name="camera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CD6-0371-41A3-9B90-4B4137DE3D7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7D565-7EB3-4F36-B15F-DFDB7C0C1B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med">
    <p:pull dir="d"/>
    <p:sndAc>
      <p:stSnd>
        <p:snd r:embed="rId1" name="camera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CD6-0371-41A3-9B90-4B4137DE3D7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7D565-7EB3-4F36-B15F-DFDB7C0C1B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  <p:sndAc>
      <p:stSnd>
        <p:snd r:embed="rId1" name="camera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CD6-0371-41A3-9B90-4B4137DE3D7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7D565-7EB3-4F36-B15F-DFDB7C0C1B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  <p:sndAc>
      <p:stSnd>
        <p:snd r:embed="rId1" name="camera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CD6-0371-41A3-9B90-4B4137DE3D7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7D565-7EB3-4F36-B15F-DFDB7C0C1B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  <p:sndAc>
      <p:stSnd>
        <p:snd r:embed="rId1" name="camera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CD6-0371-41A3-9B90-4B4137DE3D7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7D565-7EB3-4F36-B15F-DFDB7C0C1B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med">
    <p:pull dir="d"/>
    <p:sndAc>
      <p:stSnd>
        <p:snd r:embed="rId1" name="camera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CD6-0371-41A3-9B90-4B4137DE3D7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7D565-7EB3-4F36-B15F-DFDB7C0C1B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med">
    <p:pull dir="d"/>
    <p:sndAc>
      <p:stSnd>
        <p:snd r:embed="rId1" name="camera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FA83CD6-0371-41A3-9B90-4B4137DE3D7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4A7D565-7EB3-4F36-B15F-DFDB7C0C1B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pull dir="d"/>
    <p:sndAc>
      <p:stSnd>
        <p:snd r:embed="rId13" name="camera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historii.estranky.cz/img/original/13/ferdinand-i.--1526-1564-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kazimirka.cz/fotogalerie/fotky-do-clanku/kutna_hor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stredovek.cz/obr/kol3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hutpiva.cz/wp-content/gallery/obrazky-k-clankum-ilustracni/pivo-ve-stredoveku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yden.cz/obrazek/skola.biti-48b1694abb580_558x369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zsht.cz/jpg/obr391.jpg" TargetMode="External"/><Relationship Id="rId4" Type="http://schemas.openxmlformats.org/officeDocument/2006/relationships/hyperlink" Target="http://img12.rajce.idnes.cz/d1202/3/3919/3919572_f653b918bc864b3c846a03141e7b7807/images/F1000034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birthday.wz.cz/rudolfII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habsburkove.own.cz/golem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sdruzenimonarchistubrno.webnode.com/200000142-4405345008/ferdinand%20ii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7/Karel_Svoboda_Defenestrace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rocproto.cz/wp-content/uploads/bitva-na-bile-hore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simonak.eu/images/obrazky_ostatni_strany/h_k/6_21_3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nd04.jxs.cz/943/679/c10fd824a3_74935815_o2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tricetiletavalka.webzdarma.cz/tricetileta_valka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llum.cz/img/bila_hora_img_big_0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img.geocaching.com/cache/2959ed05-dd02-427e-bee5-ae6025b01a0f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43042" y="571480"/>
          <a:ext cx="6000792" cy="5487352"/>
        </p:xfrm>
        <a:graphic>
          <a:graphicData uri="http://schemas.openxmlformats.org/drawingml/2006/table">
            <a:tbl>
              <a:tblPr/>
              <a:tblGrid>
                <a:gridCol w="2500330"/>
                <a:gridCol w="3500462"/>
              </a:tblGrid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VY_32_INOVACE_III.VL5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  <a:cs typeface="Times New Roman"/>
                        </a:rPr>
                        <a:t>2.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3. </a:t>
                      </a:r>
                      <a:r>
                        <a:rPr lang="cs-CZ" sz="1200" baseline="0" smtClean="0">
                          <a:latin typeface="Calibri"/>
                          <a:ea typeface="Times New Roman"/>
                          <a:cs typeface="Times New Roman"/>
                        </a:rPr>
                        <a:t>2012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4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České dějiny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–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Habsburkové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na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českém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trůnu  (Ferdinand I.,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Rudolf II., Ferdinand II.)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78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žáky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s některými 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osobnostmi  rodu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Habsburků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na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českém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trůnu,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s bitvou na Bílé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hoře,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stavovským povstáním a počátky třicetileté války. P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řibližuje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žákům život po třicetileté válce.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975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dvojic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či skupiny. Pro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úplné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využití materiálu je nutné připojení k internetu.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Lenka Lehká.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61575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56" y="4929198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Habsburkové na českém trůnu</a:t>
            </a:r>
            <a:endParaRPr lang="cs-CZ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6201573"/>
      </p:ext>
    </p:extLst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285992"/>
            <a:ext cx="8501122" cy="3877815"/>
          </a:xfrm>
        </p:spPr>
        <p:txBody>
          <a:bodyPr/>
          <a:lstStyle/>
          <a:p>
            <a:r>
              <a:rPr lang="cs-CZ" dirty="0" smtClean="0"/>
              <a:t>Pocházel z mocného panovnického rodu.</a:t>
            </a:r>
          </a:p>
          <a:p>
            <a:r>
              <a:rPr lang="cs-CZ" dirty="0" smtClean="0"/>
              <a:t>Po smrti Ludvíka Jagellonského byl zvolen roku 1526 za českého krále.</a:t>
            </a:r>
          </a:p>
          <a:p>
            <a:endParaRPr lang="cs-CZ" dirty="0" smtClean="0"/>
          </a:p>
          <a:p>
            <a:r>
              <a:rPr lang="cs-CZ" dirty="0" smtClean="0">
                <a:hlinkClick r:id="rId3" tooltip="Ferdinand I."/>
              </a:rPr>
              <a:t>Ferdinand 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Ferdinand I. Habsburský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294967295"/>
          </p:nvPr>
        </p:nvSpPr>
        <p:spPr>
          <a:xfrm>
            <a:off x="4787900" y="2239963"/>
            <a:ext cx="4356100" cy="390366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     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1104631768"/>
      </p:ext>
    </p:extLst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214554"/>
            <a:ext cx="8572560" cy="3877815"/>
          </a:xfrm>
        </p:spPr>
        <p:txBody>
          <a:bodyPr/>
          <a:lstStyle/>
          <a:p>
            <a:r>
              <a:rPr lang="cs-CZ" dirty="0" smtClean="0"/>
              <a:t>V této době byly nejbohatší částí celého panství Habsburků</a:t>
            </a:r>
          </a:p>
          <a:p>
            <a:r>
              <a:rPr lang="cs-CZ" dirty="0" smtClean="0"/>
              <a:t>Zásoby stříbrné rudy se tenčily</a:t>
            </a:r>
          </a:p>
          <a:p>
            <a:r>
              <a:rPr lang="cs-CZ" dirty="0" smtClean="0"/>
              <a:t>Objeveno nové naleziště v Jáchymově</a:t>
            </a:r>
          </a:p>
          <a:p>
            <a:endParaRPr lang="cs-CZ" dirty="0" smtClean="0"/>
          </a:p>
          <a:p>
            <a:r>
              <a:rPr lang="cs-CZ" dirty="0" smtClean="0">
                <a:hlinkClick r:id="rId3" tooltip="Stříbrné doly"/>
              </a:rPr>
              <a:t>Stříbrné doly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České země jako součást velké říše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294967295"/>
          </p:nvPr>
        </p:nvSpPr>
        <p:spPr>
          <a:xfrm>
            <a:off x="4645025" y="2214563"/>
            <a:ext cx="4498975" cy="3902075"/>
          </a:xfrm>
        </p:spPr>
        <p:txBody>
          <a:bodyPr/>
          <a:lstStyle/>
          <a:p>
            <a:pPr lvl="8">
              <a:buNone/>
            </a:pPr>
            <a:r>
              <a:rPr lang="cs-CZ" dirty="0" smtClean="0"/>
              <a:t>             	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17654995"/>
      </p:ext>
    </p:extLst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trh se dodávalo stále více obilí</a:t>
            </a:r>
          </a:p>
          <a:p>
            <a:r>
              <a:rPr lang="cs-CZ" dirty="0" smtClean="0"/>
              <a:t>Rozšiřoval se chov ovcí</a:t>
            </a:r>
          </a:p>
          <a:p>
            <a:r>
              <a:rPr lang="cs-CZ" dirty="0" smtClean="0"/>
              <a:t>Zakládaly se rybníky v </a:t>
            </a:r>
            <a:r>
              <a:rPr lang="cs-CZ" dirty="0" smtClean="0"/>
              <a:t>jižních </a:t>
            </a:r>
            <a:r>
              <a:rPr lang="cs-CZ" dirty="0" smtClean="0"/>
              <a:t>Čechách</a:t>
            </a:r>
          </a:p>
          <a:p>
            <a:r>
              <a:rPr lang="cs-CZ" dirty="0" smtClean="0"/>
              <a:t>Vaření piva</a:t>
            </a:r>
          </a:p>
          <a:p>
            <a:r>
              <a:rPr lang="cs-CZ" dirty="0" smtClean="0"/>
              <a:t>Výroba sukna a plátna</a:t>
            </a:r>
          </a:p>
          <a:p>
            <a:endParaRPr lang="cs-CZ" dirty="0" smtClean="0"/>
          </a:p>
          <a:p>
            <a:r>
              <a:rPr lang="cs-CZ" dirty="0" smtClean="0">
                <a:hlinkClick r:id="rId3" tooltip="Zemědělství"/>
              </a:rPr>
              <a:t>Zemědělství</a:t>
            </a:r>
            <a:endParaRPr lang="cs-CZ" dirty="0" smtClean="0"/>
          </a:p>
          <a:p>
            <a:r>
              <a:rPr lang="cs-CZ" dirty="0" smtClean="0">
                <a:hlinkClick r:id="rId4" tooltip="Vaření piva"/>
              </a:rPr>
              <a:t>Vaření piva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Rozvoj zemědělství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3031592174"/>
      </p:ext>
    </p:extLst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Šířila se němčina.</a:t>
            </a:r>
          </a:p>
          <a:p>
            <a:r>
              <a:rPr lang="cs-CZ" dirty="0" smtClean="0"/>
              <a:t>Rozvoji napomáhal knihtisk.</a:t>
            </a:r>
          </a:p>
          <a:p>
            <a:r>
              <a:rPr lang="cs-CZ" dirty="0" smtClean="0"/>
              <a:t>Důležité byly městské školy.</a:t>
            </a:r>
          </a:p>
          <a:p>
            <a:r>
              <a:rPr lang="cs-CZ" dirty="0" smtClean="0"/>
              <a:t>Vesnické školy byly velmi chudé.</a:t>
            </a:r>
          </a:p>
          <a:p>
            <a:r>
              <a:rPr lang="cs-CZ" dirty="0" smtClean="0"/>
              <a:t>Mnoho škol zakládaly církve.</a:t>
            </a:r>
          </a:p>
          <a:p>
            <a:endParaRPr lang="cs-CZ" dirty="0" smtClean="0"/>
          </a:p>
          <a:p>
            <a:r>
              <a:rPr lang="cs-CZ" dirty="0" smtClean="0">
                <a:hlinkClick r:id="rId3" tooltip="Středověká škola"/>
              </a:rPr>
              <a:t>Středověká škola</a:t>
            </a:r>
            <a:endParaRPr lang="cs-CZ" dirty="0" smtClean="0"/>
          </a:p>
          <a:p>
            <a:r>
              <a:rPr lang="cs-CZ" dirty="0" smtClean="0">
                <a:hlinkClick r:id="rId4" tooltip="Středověký učitel"/>
              </a:rPr>
              <a:t>Středověký učitel</a:t>
            </a:r>
            <a:endParaRPr lang="cs-CZ" dirty="0" smtClean="0"/>
          </a:p>
          <a:p>
            <a:r>
              <a:rPr lang="cs-CZ" dirty="0" smtClean="0">
                <a:hlinkClick r:id="rId5" tooltip="Škola dnes"/>
              </a:rPr>
              <a:t>Škola dnes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Vzdělanost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1677154059"/>
      </p:ext>
    </p:extLst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3116"/>
            <a:ext cx="8215370" cy="3877815"/>
          </a:xfrm>
        </p:spPr>
        <p:txBody>
          <a:bodyPr/>
          <a:lstStyle/>
          <a:p>
            <a:r>
              <a:rPr lang="cs-CZ" dirty="0" smtClean="0"/>
              <a:t>Sídlil v Praze.</a:t>
            </a:r>
          </a:p>
          <a:p>
            <a:r>
              <a:rPr lang="cs-CZ" dirty="0" smtClean="0"/>
              <a:t>Vzdělaný, </a:t>
            </a:r>
            <a:r>
              <a:rPr lang="cs-CZ" dirty="0" smtClean="0"/>
              <a:t>ale vladařské povinnosti ho moc </a:t>
            </a:r>
            <a:r>
              <a:rPr lang="cs-CZ" dirty="0" smtClean="0"/>
              <a:t>nezajímaly.</a:t>
            </a:r>
            <a:endParaRPr lang="cs-CZ" dirty="0" smtClean="0"/>
          </a:p>
          <a:p>
            <a:r>
              <a:rPr lang="cs-CZ" dirty="0" smtClean="0"/>
              <a:t>Zajímal se o alchymii, astrologii a  umění.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Rudolf II.</a:t>
            </a:r>
            <a:endParaRPr lang="cs-CZ" dirty="0" smtClean="0"/>
          </a:p>
          <a:p>
            <a:r>
              <a:rPr lang="cs-CZ" dirty="0" smtClean="0">
                <a:hlinkClick r:id="rId4" tooltip="Golem"/>
              </a:rPr>
              <a:t>Golem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Císař Rudolf II.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2268484867"/>
      </p:ext>
    </p:extLst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Zvolen </a:t>
            </a:r>
            <a:r>
              <a:rPr lang="cs-CZ" dirty="0"/>
              <a:t>českými stavy za českého krále </a:t>
            </a:r>
            <a:r>
              <a:rPr lang="cs-CZ" dirty="0" smtClean="0"/>
              <a:t>1617 </a:t>
            </a:r>
          </a:p>
          <a:p>
            <a:r>
              <a:rPr lang="cs-CZ" dirty="0"/>
              <a:t> </a:t>
            </a:r>
            <a:r>
              <a:rPr lang="cs-CZ" dirty="0" smtClean="0"/>
              <a:t>Tvrdě potlačoval </a:t>
            </a:r>
            <a:r>
              <a:rPr lang="cs-CZ" dirty="0"/>
              <a:t>vyznavače nekatolické </a:t>
            </a:r>
            <a:r>
              <a:rPr lang="cs-CZ" dirty="0" smtClean="0"/>
              <a:t>víry.</a:t>
            </a:r>
          </a:p>
          <a:p>
            <a:r>
              <a:rPr lang="cs-CZ" dirty="0" smtClean="0"/>
              <a:t>Absolutistický vládce, </a:t>
            </a:r>
            <a:r>
              <a:rPr lang="cs-CZ" dirty="0"/>
              <a:t>popíral světská práva </a:t>
            </a:r>
            <a:r>
              <a:rPr lang="cs-CZ" dirty="0" smtClean="0"/>
              <a:t>šlechty.</a:t>
            </a:r>
          </a:p>
          <a:p>
            <a:endParaRPr lang="cs-CZ" dirty="0" smtClean="0"/>
          </a:p>
          <a:p>
            <a:r>
              <a:rPr lang="cs-CZ" dirty="0" smtClean="0">
                <a:hlinkClick r:id="rId3" tooltip="Ferdinand II."/>
              </a:rPr>
              <a:t>Ferdinand II.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Ferdinand II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4833379"/>
      </p:ext>
    </p:extLst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285992"/>
            <a:ext cx="8572560" cy="3877815"/>
          </a:xfrm>
        </p:spPr>
        <p:txBody>
          <a:bodyPr>
            <a:normAutofit fontScale="92500" lnSpcReduction="20000"/>
          </a:bodyPr>
          <a:lstStyle/>
          <a:p>
            <a:r>
              <a:rPr lang="cs-CZ" sz="2600" dirty="0"/>
              <a:t>České stavovské povstání </a:t>
            </a:r>
            <a:r>
              <a:rPr lang="cs-CZ" sz="2600" dirty="0" smtClean="0"/>
              <a:t>v </a:t>
            </a:r>
            <a:r>
              <a:rPr lang="cs-CZ" sz="2600" dirty="0"/>
              <a:t>letech 1618–1620 bylo povstáním českých stavů proti panování Habsburků. </a:t>
            </a:r>
            <a:endParaRPr lang="cs-CZ" sz="2600" dirty="0" smtClean="0"/>
          </a:p>
          <a:p>
            <a:r>
              <a:rPr lang="cs-CZ" sz="2600" dirty="0" smtClean="0"/>
              <a:t>Spojily </a:t>
            </a:r>
            <a:r>
              <a:rPr lang="cs-CZ" sz="2600" dirty="0"/>
              <a:t>se v něm náboženské spory s mocenskými rozpory mezi stavy a králem</a:t>
            </a:r>
            <a:r>
              <a:rPr lang="cs-CZ" sz="2600" dirty="0" smtClean="0"/>
              <a:t>.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Povstání nakonec vyvrcholilo po několika bitvách střetnutím na Bílé hoře, ve kterém byly stavy poraženy. </a:t>
            </a:r>
            <a:endParaRPr lang="cs-CZ" sz="2600" dirty="0" smtClean="0"/>
          </a:p>
          <a:p>
            <a:r>
              <a:rPr lang="cs-CZ" sz="2600" dirty="0" smtClean="0"/>
              <a:t>Ačkoli </a:t>
            </a:r>
            <a:r>
              <a:rPr lang="cs-CZ" sz="2600" dirty="0"/>
              <a:t>se pak pozice Habsburků v českém státě upevňovala, spustila rebelie českých stavů mnohem vážnější konflikt, třicetiletou válku</a:t>
            </a:r>
            <a:r>
              <a:rPr lang="cs-CZ" sz="2600" dirty="0" smtClean="0"/>
              <a:t>.</a:t>
            </a:r>
          </a:p>
          <a:p>
            <a:endParaRPr lang="cs-CZ" dirty="0" smtClean="0"/>
          </a:p>
          <a:p>
            <a:r>
              <a:rPr lang="cs-CZ" dirty="0" smtClean="0">
                <a:hlinkClick r:id="rId3" tooltip="Defenestrace"/>
              </a:rPr>
              <a:t>Defenestrace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České stavovské povstání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1049278660"/>
      </p:ext>
    </p:extLst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8. 11. 1620</a:t>
            </a:r>
          </a:p>
          <a:p>
            <a:r>
              <a:rPr lang="cs-CZ" dirty="0" smtClean="0"/>
              <a:t>Střet vojska českých pánů s císařským vojskem</a:t>
            </a:r>
          </a:p>
          <a:p>
            <a:r>
              <a:rPr lang="cs-CZ" dirty="0" smtClean="0"/>
              <a:t>České vojsko poraženo</a:t>
            </a:r>
          </a:p>
          <a:p>
            <a:endParaRPr lang="cs-CZ" dirty="0" smtClean="0"/>
          </a:p>
          <a:p>
            <a:r>
              <a:rPr lang="cs-CZ" dirty="0" smtClean="0">
                <a:hlinkClick r:id="rId3" tooltip="Bitva na Bílé hoře"/>
              </a:rPr>
              <a:t>Bitva na </a:t>
            </a:r>
            <a:r>
              <a:rPr lang="cs-CZ" dirty="0" smtClean="0">
                <a:hlinkClick r:id="rId3" tooltip="Bitva na Bílé hoře"/>
              </a:rPr>
              <a:t>Bílé hoře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Bitva na Bílé Hoře</a:t>
            </a:r>
            <a:endParaRPr lang="cs-CZ" sz="4800" dirty="0"/>
          </a:p>
        </p:txBody>
      </p:sp>
    </p:spTree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285992"/>
            <a:ext cx="8572560" cy="3877815"/>
          </a:xfrm>
        </p:spPr>
        <p:txBody>
          <a:bodyPr>
            <a:normAutofit/>
          </a:bodyPr>
          <a:lstStyle/>
          <a:p>
            <a:r>
              <a:rPr lang="cs-CZ" dirty="0" smtClean="0"/>
              <a:t>21. 6. 1621 bylo popraveno 27 vůdců stavovského povstání, které odsoudil Ferdinand II.</a:t>
            </a:r>
          </a:p>
          <a:p>
            <a:r>
              <a:rPr lang="cs-CZ" dirty="0" smtClean="0"/>
              <a:t> Jejich rodinám byl zabaven majetek.</a:t>
            </a:r>
          </a:p>
          <a:p>
            <a:r>
              <a:rPr lang="cs-CZ" dirty="0" smtClean="0"/>
              <a:t>Ze země byli vyhnáni ti, kteří se hlásili k </a:t>
            </a:r>
            <a:r>
              <a:rPr lang="cs-CZ" dirty="0" smtClean="0"/>
              <a:t>jinému, </a:t>
            </a:r>
            <a:r>
              <a:rPr lang="cs-CZ" dirty="0" smtClean="0"/>
              <a:t>než katolickému vyznání.</a:t>
            </a:r>
          </a:p>
          <a:p>
            <a:endParaRPr lang="cs-CZ" dirty="0" smtClean="0"/>
          </a:p>
          <a:p>
            <a:r>
              <a:rPr lang="cs-CZ" dirty="0" smtClean="0">
                <a:hlinkClick r:id="rId3" tooltip="Poprava českých pánů"/>
              </a:rPr>
              <a:t>Poprava českých pánů</a:t>
            </a:r>
            <a:endParaRPr lang="cs-CZ" dirty="0" smtClean="0"/>
          </a:p>
          <a:p>
            <a:r>
              <a:rPr lang="cs-CZ" dirty="0" smtClean="0">
                <a:hlinkClick r:id="rId4" tooltip="Památka na staroměstském náměstí"/>
              </a:rPr>
              <a:t>Památka na </a:t>
            </a:r>
            <a:r>
              <a:rPr lang="cs-CZ" dirty="0" smtClean="0">
                <a:hlinkClick r:id="rId4" tooltip="Památka na staroměstském náměstí"/>
              </a:rPr>
              <a:t>Staroměstském </a:t>
            </a:r>
            <a:r>
              <a:rPr lang="cs-CZ" dirty="0" smtClean="0">
                <a:hlinkClick r:id="rId4" tooltip="Památka na staroměstském náměstí"/>
              </a:rPr>
              <a:t>náměstí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Perzekuce po bitvě na Bílé hoře</a:t>
            </a:r>
            <a:endParaRPr lang="cs-CZ" sz="4800" dirty="0"/>
          </a:p>
        </p:txBody>
      </p:sp>
    </p:spTree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České povstání bylo počátkem třicetileté války. </a:t>
            </a:r>
          </a:p>
          <a:p>
            <a:r>
              <a:rPr lang="cs-CZ" dirty="0" smtClean="0"/>
              <a:t>Válčily v ní proti sobě téměř všechny evropské státy.</a:t>
            </a:r>
          </a:p>
          <a:p>
            <a:r>
              <a:rPr lang="cs-CZ" dirty="0" smtClean="0"/>
              <a:t> Skončila bez vítězů.</a:t>
            </a:r>
          </a:p>
          <a:p>
            <a:endParaRPr lang="cs-CZ" dirty="0" smtClean="0"/>
          </a:p>
          <a:p>
            <a:r>
              <a:rPr lang="cs-CZ" dirty="0" smtClean="0">
                <a:hlinkClick r:id="rId3" tooltip="Třicetiletá válka"/>
              </a:rPr>
              <a:t>Třicetiletá válka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Třicetiletá válka</a:t>
            </a:r>
            <a:endParaRPr lang="cs-CZ" sz="4800" dirty="0"/>
          </a:p>
        </p:txBody>
      </p:sp>
    </p:spTree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1" y="2248347"/>
            <a:ext cx="8159032" cy="3877815"/>
          </a:xfrm>
        </p:spPr>
        <p:txBody>
          <a:bodyPr>
            <a:normAutofit/>
          </a:bodyPr>
          <a:lstStyle/>
          <a:p>
            <a:r>
              <a:rPr lang="cs-CZ" dirty="0" smtClean="0"/>
              <a:t>Habsburkové si tak udrželi vládu v českých zemích.</a:t>
            </a:r>
          </a:p>
          <a:p>
            <a:r>
              <a:rPr lang="cs-CZ" dirty="0" smtClean="0"/>
              <a:t>České země v době války krutě trpěly – stavy platily císařská vojska, loupily zde cizí armády.</a:t>
            </a:r>
          </a:p>
          <a:p>
            <a:r>
              <a:rPr lang="cs-CZ" dirty="0" smtClean="0"/>
              <a:t> Zaniklo množství vesnic, města upadala.</a:t>
            </a:r>
          </a:p>
          <a:p>
            <a:endParaRPr lang="cs-CZ" dirty="0" smtClean="0"/>
          </a:p>
          <a:p>
            <a:r>
              <a:rPr lang="cs-CZ" dirty="0" smtClean="0">
                <a:hlinkClick r:id="rId3" tooltip="Císařské vojsko"/>
              </a:rPr>
              <a:t>Císařské vojsko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Život po třicetileté válce</a:t>
            </a:r>
            <a:endParaRPr lang="cs-CZ" sz="4800" dirty="0"/>
          </a:p>
        </p:txBody>
      </p:sp>
    </p:spTree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1" y="2248347"/>
            <a:ext cx="8159032" cy="3877815"/>
          </a:xfrm>
        </p:spPr>
        <p:txBody>
          <a:bodyPr>
            <a:noAutofit/>
          </a:bodyPr>
          <a:lstStyle/>
          <a:p>
            <a:r>
              <a:rPr lang="cs-CZ" dirty="0" smtClean="0"/>
              <a:t>Velký úbytek pracovních sil znamenal vydání zákazu stěhování poddaných a zvýšení robotních povinností.</a:t>
            </a:r>
          </a:p>
          <a:p>
            <a:r>
              <a:rPr lang="cs-CZ" dirty="0" smtClean="0"/>
              <a:t>Vzpoura Chodů proti útlaku – Jan Sladký Kozina.</a:t>
            </a:r>
          </a:p>
          <a:p>
            <a:r>
              <a:rPr lang="cs-CZ" dirty="0" smtClean="0"/>
              <a:t>Šlechta žije v přepychu, převládá němčina – čeština přežívá jen na venkově.</a:t>
            </a:r>
          </a:p>
          <a:p>
            <a:endParaRPr lang="cs-CZ" dirty="0" smtClean="0"/>
          </a:p>
          <a:p>
            <a:r>
              <a:rPr lang="cs-CZ" dirty="0" smtClean="0">
                <a:hlinkClick r:id="rId3" tooltip="Jan Sladký Kozina před soudem"/>
              </a:rPr>
              <a:t>Jan Sladký Kozina před soudem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Život po třicetileté válce</a:t>
            </a:r>
            <a:endParaRPr lang="cs-CZ" sz="4800" dirty="0"/>
          </a:p>
        </p:txBody>
      </p:sp>
    </p:spTree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71472" y="2214554"/>
            <a:ext cx="8001055" cy="4286279"/>
          </a:xfrm>
        </p:spPr>
        <p:txBody>
          <a:bodyPr>
            <a:normAutofit/>
          </a:bodyPr>
          <a:lstStyle/>
          <a:p>
            <a:r>
              <a:rPr lang="cs-CZ" sz="1600" dirty="0" smtClean="0"/>
              <a:t>Koho si zvolili čeští páni za krále, když zemřel Ludvík Jagellonský?</a:t>
            </a:r>
          </a:p>
          <a:p>
            <a:r>
              <a:rPr lang="cs-CZ" sz="1600" dirty="0" smtClean="0"/>
              <a:t>Jaké nařízení o náboženském vyznání vydal císař po bitvě na Bílé hoře?</a:t>
            </a:r>
          </a:p>
          <a:p>
            <a:r>
              <a:rPr lang="cs-CZ" sz="1600" dirty="0" smtClean="0"/>
              <a:t>Proč došlo v období vlády Rudolfa II. k rozkvětu Prahy?</a:t>
            </a:r>
          </a:p>
          <a:p>
            <a:r>
              <a:rPr lang="cs-CZ" sz="1600" dirty="0" smtClean="0"/>
              <a:t>Jaký byl výsledek třicetileté války pro Čechy a Moravu?</a:t>
            </a:r>
          </a:p>
          <a:p>
            <a:r>
              <a:rPr lang="cs-CZ" sz="1600" dirty="0" smtClean="0"/>
              <a:t>Proč šlechta po třicetileté válce zakazovala poddaným stěhování?</a:t>
            </a:r>
          </a:p>
          <a:p>
            <a:r>
              <a:rPr lang="cs-CZ" sz="1600" dirty="0" smtClean="0"/>
              <a:t>Jak potrestal císař Ferdinand I. vůdce českého stavovského povstání?</a:t>
            </a:r>
          </a:p>
          <a:p>
            <a:r>
              <a:rPr lang="cs-CZ" sz="1600" dirty="0" smtClean="0"/>
              <a:t>Jak vyjádřili čeští páni nesouhlas s rozhodováním habsburských místodržících?</a:t>
            </a:r>
          </a:p>
          <a:p>
            <a:r>
              <a:rPr lang="cs-CZ" sz="1600" dirty="0" smtClean="0"/>
              <a:t>Jak se říkalo povinnosti pracovat na panském poli?</a:t>
            </a:r>
          </a:p>
          <a:p>
            <a:r>
              <a:rPr lang="cs-CZ" sz="1600" dirty="0" smtClean="0"/>
              <a:t>Kdo zvítězil v třicetileté válce?</a:t>
            </a:r>
          </a:p>
          <a:p>
            <a:r>
              <a:rPr lang="cs-CZ" sz="1600" dirty="0" smtClean="0"/>
              <a:t>Který císař pozval do Prahy významné astronomy </a:t>
            </a:r>
            <a:r>
              <a:rPr lang="cs-CZ" sz="1600" dirty="0" err="1" smtClean="0"/>
              <a:t>Tycha</a:t>
            </a:r>
            <a:r>
              <a:rPr lang="cs-CZ" sz="1600" dirty="0" smtClean="0"/>
              <a:t> de </a:t>
            </a:r>
            <a:r>
              <a:rPr lang="cs-CZ" sz="1600" dirty="0" err="1" smtClean="0"/>
              <a:t>Brahe</a:t>
            </a:r>
            <a:r>
              <a:rPr lang="cs-CZ" sz="1600" dirty="0" smtClean="0"/>
              <a:t> a Jana </a:t>
            </a:r>
            <a:r>
              <a:rPr lang="cs-CZ" sz="1600" dirty="0" err="1" smtClean="0"/>
              <a:t>Keplera</a:t>
            </a:r>
            <a:r>
              <a:rPr lang="cs-CZ" sz="1600" dirty="0" smtClean="0"/>
              <a:t>?</a:t>
            </a:r>
            <a:endParaRPr lang="cs-CZ" sz="1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Opakování</a:t>
            </a:r>
          </a:p>
        </p:txBody>
      </p:sp>
    </p:spTree>
  </p:cSld>
  <p:clrMapOvr>
    <a:masterClrMapping/>
  </p:clrMapOvr>
  <p:transition spd="med"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2071678"/>
            <a:ext cx="8572559" cy="4572031"/>
          </a:xfrm>
        </p:spPr>
        <p:txBody>
          <a:bodyPr>
            <a:normAutofit fontScale="77500" lnSpcReduction="20000"/>
          </a:bodyPr>
          <a:lstStyle/>
          <a:p>
            <a:r>
              <a:rPr lang="cs-CZ" sz="1900" dirty="0" smtClean="0"/>
              <a:t>Koho si zvolili čeští páni za krále, když zemřel Ludvík Jagellonský?</a:t>
            </a:r>
          </a:p>
          <a:p>
            <a:pPr>
              <a:buNone/>
            </a:pPr>
            <a:r>
              <a:rPr lang="cs-CZ" sz="1900" i="1" dirty="0" smtClean="0"/>
              <a:t>	Ferdinanda Habsburského</a:t>
            </a:r>
          </a:p>
          <a:p>
            <a:r>
              <a:rPr lang="cs-CZ" sz="1900" dirty="0" smtClean="0"/>
              <a:t>Jaké nařízení o náboženském vyznání vydal císař po bitvě na Bílé hoře?</a:t>
            </a:r>
          </a:p>
          <a:p>
            <a:pPr>
              <a:buNone/>
            </a:pPr>
            <a:r>
              <a:rPr lang="cs-CZ" sz="1900" i="1" dirty="0" smtClean="0"/>
              <a:t>	Jediné povolené náboženství je katolické.</a:t>
            </a:r>
          </a:p>
          <a:p>
            <a:r>
              <a:rPr lang="cs-CZ" sz="1900" dirty="0" smtClean="0"/>
              <a:t>Proč došlo v období vlády Rudolfa II. k rozkvětu Prahy?</a:t>
            </a:r>
          </a:p>
          <a:p>
            <a:pPr>
              <a:buNone/>
            </a:pPr>
            <a:r>
              <a:rPr lang="cs-CZ" sz="1900" i="1" dirty="0" smtClean="0"/>
              <a:t>	Císař v Praze sídlil.</a:t>
            </a:r>
          </a:p>
          <a:p>
            <a:r>
              <a:rPr lang="cs-CZ" sz="1900" dirty="0" smtClean="0"/>
              <a:t>Jaký byl výsledek třicetileté války pro Čechy a Moravu?</a:t>
            </a:r>
          </a:p>
          <a:p>
            <a:pPr>
              <a:buNone/>
            </a:pPr>
            <a:r>
              <a:rPr lang="cs-CZ" sz="1900" i="1" dirty="0" smtClean="0"/>
              <a:t>	Válka je nesmírně poškodila, všude byl nedostatek a bída.</a:t>
            </a:r>
          </a:p>
          <a:p>
            <a:r>
              <a:rPr lang="cs-CZ" sz="1900" dirty="0" smtClean="0"/>
              <a:t>Proč šlechta po třicetileté válce zakazovala poddaným stěhování?</a:t>
            </a:r>
          </a:p>
          <a:p>
            <a:pPr lvl="1">
              <a:buNone/>
            </a:pPr>
            <a:r>
              <a:rPr lang="cs-CZ" sz="1700" i="1" dirty="0" smtClean="0"/>
              <a:t>Potřebovala pracovní síly.</a:t>
            </a:r>
          </a:p>
          <a:p>
            <a:r>
              <a:rPr lang="cs-CZ" sz="1900" dirty="0" smtClean="0"/>
              <a:t>Jak potrestal císař Ferdinand I. vůdce českého stavovského povstání?</a:t>
            </a:r>
          </a:p>
          <a:p>
            <a:pPr lvl="1">
              <a:buNone/>
            </a:pPr>
            <a:r>
              <a:rPr lang="cs-CZ" sz="1700" i="1" dirty="0" smtClean="0"/>
              <a:t>Nechal je popravit na Staroměstském náměstí (27).</a:t>
            </a:r>
          </a:p>
          <a:p>
            <a:r>
              <a:rPr lang="cs-CZ" sz="1900" dirty="0" smtClean="0"/>
              <a:t>Jak vyjádřili čeští páni nesouhlas s rozhodováním habsburských místodržících?</a:t>
            </a:r>
          </a:p>
          <a:p>
            <a:pPr lvl="1">
              <a:buNone/>
            </a:pPr>
            <a:r>
              <a:rPr lang="cs-CZ" sz="1700" i="1" dirty="0" smtClean="0"/>
              <a:t>Vyhodili místodržící z okna (defenestrace).</a:t>
            </a:r>
          </a:p>
          <a:p>
            <a:r>
              <a:rPr lang="cs-CZ" sz="1900" dirty="0" smtClean="0"/>
              <a:t>Jak se říkalo povinnosti pracovat na panském poli?</a:t>
            </a:r>
          </a:p>
          <a:p>
            <a:pPr lvl="1">
              <a:buNone/>
            </a:pPr>
            <a:r>
              <a:rPr lang="cs-CZ" sz="1700" i="1" dirty="0" smtClean="0"/>
              <a:t>Robota</a:t>
            </a:r>
          </a:p>
          <a:p>
            <a:r>
              <a:rPr lang="cs-CZ" sz="1900" dirty="0" smtClean="0"/>
              <a:t>Kdo zvítězil v třicetileté válce?</a:t>
            </a:r>
          </a:p>
          <a:p>
            <a:pPr>
              <a:buNone/>
            </a:pPr>
            <a:r>
              <a:rPr lang="cs-CZ" sz="1900" i="1" dirty="0" smtClean="0"/>
              <a:t>	Nikdo</a:t>
            </a:r>
          </a:p>
          <a:p>
            <a:r>
              <a:rPr lang="cs-CZ" sz="1900" dirty="0" smtClean="0"/>
              <a:t>Který císař pozval do Prahy významné astronomy </a:t>
            </a:r>
            <a:r>
              <a:rPr lang="cs-CZ" sz="1900" dirty="0" err="1" smtClean="0"/>
              <a:t>Tycha</a:t>
            </a:r>
            <a:r>
              <a:rPr lang="cs-CZ" sz="1900" dirty="0" smtClean="0"/>
              <a:t> de </a:t>
            </a:r>
            <a:r>
              <a:rPr lang="cs-CZ" sz="1900" dirty="0" err="1" smtClean="0"/>
              <a:t>Brahe</a:t>
            </a:r>
            <a:r>
              <a:rPr lang="cs-CZ" sz="1900" dirty="0" smtClean="0"/>
              <a:t> a Jana </a:t>
            </a:r>
            <a:r>
              <a:rPr lang="cs-CZ" sz="1900" dirty="0" err="1" smtClean="0"/>
              <a:t>Keplera</a:t>
            </a:r>
            <a:r>
              <a:rPr lang="cs-CZ" sz="1900" dirty="0" smtClean="0"/>
              <a:t>?</a:t>
            </a:r>
          </a:p>
          <a:p>
            <a:pPr>
              <a:buNone/>
            </a:pPr>
            <a:r>
              <a:rPr lang="cs-CZ" sz="1900" i="1" dirty="0" smtClean="0"/>
              <a:t>	Rudolf II.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3" name="camera.wav" builtIn="1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vrdý obal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255</TotalTime>
  <Words>673</Words>
  <Application>Microsoft Office PowerPoint</Application>
  <PresentationFormat>Předvádění na obrazovce (4:3)</PresentationFormat>
  <Paragraphs>139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Tvrdý obal</vt:lpstr>
      <vt:lpstr>Snímek 1</vt:lpstr>
      <vt:lpstr>Habsburkové na českém trůnu</vt:lpstr>
      <vt:lpstr>Ferdinand I. Habsburský</vt:lpstr>
      <vt:lpstr>České země jako součást velké říše</vt:lpstr>
      <vt:lpstr>Rozvoj zemědělství</vt:lpstr>
      <vt:lpstr>Vzdělanost</vt:lpstr>
      <vt:lpstr>Císař Rudolf II.</vt:lpstr>
      <vt:lpstr>Ferdinand II.</vt:lpstr>
      <vt:lpstr>České stavovské povstání</vt:lpstr>
      <vt:lpstr>Bitva na Bílé Hoře</vt:lpstr>
      <vt:lpstr>Perzekuce po bitvě na Bílé hoře</vt:lpstr>
      <vt:lpstr>Třicetiletá válka</vt:lpstr>
      <vt:lpstr>Život po třicetileté válce</vt:lpstr>
      <vt:lpstr>Život po třicetileté válce</vt:lpstr>
      <vt:lpstr>Opakování</vt:lpstr>
      <vt:lpstr>Opakování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Habsburkové na českém trůnu</dc:title>
  <dc:creator>Lenka Lehká</dc:creator>
  <cp:lastModifiedBy>Jirka</cp:lastModifiedBy>
  <cp:revision>42</cp:revision>
  <dcterms:created xsi:type="dcterms:W3CDTF">2012-02-29T13:00:20Z</dcterms:created>
  <dcterms:modified xsi:type="dcterms:W3CDTF">2012-06-11T16:44:33Z</dcterms:modified>
</cp:coreProperties>
</file>