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6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  <p:sndAc>
      <p:stSnd>
        <p:snd r:embed="rId1" name="bomb.wav" builtIn="1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8660900-A9FD-4FA8-989E-5703CD9834CA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9F31075-DE77-4086-B521-F2BE3BA9D8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circle/>
    <p:sndAc>
      <p:stSnd>
        <p:snd r:embed="rId13" name="bomb.wav" builtIn="1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imonak.eu/images/obrazky_ostatni_strany/h_k/11_1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u1.ipernity.com/13/19/17/6761917.18b18b79.560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simonak.eu/images/obrazky_ostatni_strany/h_k/3_13_2.jpg" TargetMode="External"/><Relationship Id="rId4" Type="http://schemas.openxmlformats.org/officeDocument/2006/relationships/hyperlink" Target="http://www.velehrad-iop.cz/Resources/Image/baz_%20070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simonak.eu/images/obrazky_ostatni_strany/h_k/3_13_1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aromer-josefov.cz/fotogalerie/1/velke/pevnost-josefov-5.jpg" TargetMode="External"/><Relationship Id="rId3" Type="http://schemas.openxmlformats.org/officeDocument/2006/relationships/hyperlink" Target="http://www.gamepark.cz/pictures/00/09/36/93668.GIF" TargetMode="External"/><Relationship Id="rId7" Type="http://schemas.openxmlformats.org/officeDocument/2006/relationships/hyperlink" Target="http://www.ubytovanirozkos.wz.cz/images/josefov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astatic.obscure.cz/files/pevnost/pevnost.jpg" TargetMode="External"/><Relationship Id="rId5" Type="http://schemas.openxmlformats.org/officeDocument/2006/relationships/hyperlink" Target="http://www.kvalitazivota.eu/rs/upload/dokumenty_kulturni/terezin/thumbs/th_ravelin_18_v_terezine_420x300.jpg" TargetMode="External"/><Relationship Id="rId4" Type="http://schemas.openxmlformats.org/officeDocument/2006/relationships/hyperlink" Target="http://mw2.google.com/mw-panoramio/photos/medium/25787719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mtypo.cz/photobank/3655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00166" y="642918"/>
          <a:ext cx="5762644" cy="5023338"/>
        </p:xfrm>
        <a:graphic>
          <a:graphicData uri="http://schemas.openxmlformats.org/drawingml/2006/table">
            <a:tbl>
              <a:tblPr/>
              <a:tblGrid>
                <a:gridCol w="2561175"/>
                <a:gridCol w="3201469"/>
              </a:tblGrid>
              <a:tr h="2415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Název školy: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ZŠ a MŠ </a:t>
                      </a:r>
                      <a:r>
                        <a:rPr kumimoji="0" lang="cs-CZ" sz="1200" kern="1200" dirty="0" err="1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Verneřice</a:t>
                      </a:r>
                      <a:endParaRPr kumimoji="0" lang="cs-CZ" sz="1200" kern="1200" dirty="0">
                        <a:solidFill>
                          <a:schemeClr val="bg2">
                            <a:lumMod val="7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5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Autor výukového materiálu: 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Lenka Lehká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5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Číslo projektu: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CZ.1.07/1.4.00/21.1526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5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Název: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VY_32_INOVACE_III.VL8</a:t>
                      </a:r>
                      <a:endParaRPr kumimoji="0" lang="cs-CZ" sz="1200" kern="1200" dirty="0">
                        <a:solidFill>
                          <a:schemeClr val="bg2">
                            <a:lumMod val="7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5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Vytvořeno: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10.</a:t>
                      </a:r>
                      <a:r>
                        <a:rPr kumimoji="0" lang="cs-CZ" sz="1200" kern="1200" baseline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3. </a:t>
                      </a:r>
                      <a:r>
                        <a:rPr kumimoji="0" lang="cs-CZ" sz="1200" kern="1200" baseline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2012</a:t>
                      </a:r>
                      <a:endParaRPr kumimoji="0" lang="cs-CZ" sz="1200" kern="1200" dirty="0">
                        <a:solidFill>
                          <a:schemeClr val="bg2">
                            <a:lumMod val="7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5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Vzdělávací oblast: 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Člověk </a:t>
                      </a: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jeho svět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5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Vzdělávací obor: 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Vlastivěda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0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Tematický okruh: 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České dějiny – </a:t>
                      </a:r>
                      <a:r>
                        <a:rPr kumimoji="0" lang="cs-CZ" sz="1200" kern="120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Josef</a:t>
                      </a:r>
                      <a:r>
                        <a:rPr kumimoji="0" lang="cs-CZ" sz="1200" kern="1200" baseline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II.</a:t>
                      </a:r>
                      <a:endParaRPr kumimoji="0" lang="cs-CZ" sz="1200" kern="1200" dirty="0">
                        <a:solidFill>
                          <a:schemeClr val="bg2">
                            <a:lumMod val="7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5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Určeno pro: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ročník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Anotace: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Výukový materiál seznamuje žáky </a:t>
                      </a:r>
                      <a:r>
                        <a:rPr kumimoji="0" lang="cs-CZ" sz="1200" kern="120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 osobností Josefa II. a jeho reformami.</a:t>
                      </a:r>
                      <a:endParaRPr kumimoji="0" lang="cs-CZ" sz="1200" kern="1200" dirty="0">
                        <a:solidFill>
                          <a:schemeClr val="bg2">
                            <a:lumMod val="7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49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Metodický pokyn: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Materiál je vhodný pro frontální výuku a na závěr pro práci jednotlivců, dvojic, či skupiny. Pro </a:t>
                      </a:r>
                      <a:r>
                        <a:rPr kumimoji="0" lang="cs-CZ" sz="1200" kern="120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úplné </a:t>
                      </a: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využití materiálu je nutné připojení k internetu.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533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Autorem materiálu a všech jeho částí, není-li uvedeno jinak, je Lenka Lehká.</a:t>
                      </a: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52781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4500570"/>
            <a:ext cx="5407025" cy="10382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11500" dirty="0" smtClean="0">
                <a:solidFill>
                  <a:schemeClr val="bg2">
                    <a:lumMod val="75000"/>
                  </a:schemeClr>
                </a:solidFill>
              </a:rPr>
              <a:t>Josef II. </a:t>
            </a:r>
            <a:endParaRPr lang="cs-CZ" sz="115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524000"/>
            <a:ext cx="8715436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Římskoněmecký císař, panovník habsburské monarchie.</a:t>
            </a:r>
          </a:p>
          <a:p>
            <a:pPr>
              <a:buFont typeface="Wingdings" pitchFamily="2" charset="2"/>
              <a:buChar char="v"/>
            </a:pPr>
            <a:endParaRPr lang="cs-CZ" sz="24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1765 se stal římskoněmeckým císařem a Marie Terezie ho jmenovala svým spoluvládcem.</a:t>
            </a:r>
          </a:p>
          <a:p>
            <a:pPr>
              <a:buFont typeface="Wingdings" pitchFamily="2" charset="2"/>
              <a:buChar char="v"/>
            </a:pPr>
            <a:endParaRPr lang="cs-CZ" sz="24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1780 se ujal vlády v monarchii.</a:t>
            </a:r>
          </a:p>
          <a:p>
            <a:pPr>
              <a:buFont typeface="Wingdings" pitchFamily="2" charset="2"/>
              <a:buChar char="v"/>
            </a:pP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 tooltip="Josef  II."/>
              </a:rPr>
              <a:t>Josef  II.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Osvícenský panovník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524000"/>
            <a:ext cx="8472518" cy="45720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1781 vydal toleranční patent. Rušilo se jím výsadní postavení katolické církve. Stoupenci nekatolických náboženství  nesměli být nadále pronásledováni a měli stejná práva jako jiní občané.</a:t>
            </a:r>
          </a:p>
          <a:p>
            <a:pPr>
              <a:buFont typeface="Wingdings" pitchFamily="2" charset="2"/>
              <a:buChar char="v"/>
            </a:pPr>
            <a:endParaRPr lang="cs-CZ" sz="24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Zrušil mnohé kláštery - zůstaly jen kláštery zabývající se výchovou mládeže, ošetřováním nemocných, zemědělstvím a podobně. </a:t>
            </a:r>
          </a:p>
          <a:p>
            <a:pPr>
              <a:buFont typeface="Wingdings" pitchFamily="2" charset="2"/>
              <a:buChar char="v"/>
            </a:pPr>
            <a:endParaRPr lang="cs-CZ" sz="24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Rušení klášterů znamenalo často i zničení mnoha památek</a:t>
            </a: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 tooltip="Nemocnice, kterou nechal založit Josef II."/>
              </a:rPr>
              <a:t>Nemocnice, kterou nechal založit Josef II.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4" tooltip="Jeden ze zrušených klášterů"/>
              </a:rPr>
              <a:t>Jeden ze zrušených klášterů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5" tooltip="Ničení kláštera"/>
              </a:rPr>
              <a:t>Ničení kláštera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Kulturní reformy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1781 vydán patent o zrušení nevolnictví v Čechách, na Moravě i ve Slezsku. </a:t>
            </a:r>
          </a:p>
          <a:p>
            <a:pPr>
              <a:buFont typeface="Wingdings" pitchFamily="2" charset="2"/>
              <a:buChar char="v"/>
            </a:pPr>
            <a:endParaRPr lang="cs-CZ" sz="24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Poddaný se tak stal svobodným a mohl se stěhovat, uzavírat sňatky, učit se a vzdělávat bez povolení vrchnosti. </a:t>
            </a:r>
          </a:p>
          <a:p>
            <a:pPr>
              <a:buFont typeface="Wingdings" pitchFamily="2" charset="2"/>
              <a:buChar char="v"/>
            </a:pPr>
            <a:endParaRPr lang="cs-CZ" sz="24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Robota zůstala pouze v podobě daně za propůjčení půdy. </a:t>
            </a:r>
          </a:p>
          <a:p>
            <a:pPr>
              <a:buFont typeface="Wingdings" pitchFamily="2" charset="2"/>
              <a:buChar char="v"/>
            </a:pPr>
            <a:endParaRPr lang="cs-CZ" sz="24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Reforma snižovala poddaným daně a nahrazovala robotu peněžními a naturálními dávkami. </a:t>
            </a:r>
          </a:p>
          <a:p>
            <a:pPr>
              <a:buFont typeface="Wingdings" pitchFamily="2" charset="2"/>
              <a:buChar char="v"/>
            </a:pP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 tooltip="Josef II.vyorává brázdu"/>
              </a:rPr>
              <a:t>Josef II. vyorává brázdu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Reformy hospodářské a společenské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z="3600" dirty="0" smtClean="0"/>
              <a:t> </a:t>
            </a:r>
            <a:r>
              <a:rPr lang="cs-CZ" sz="36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Spojil v jeden celek Slezsko a Moravu</a:t>
            </a:r>
          </a:p>
          <a:p>
            <a:pPr>
              <a:buFont typeface="Wingdings" pitchFamily="2" charset="2"/>
              <a:buChar char="v"/>
            </a:pPr>
            <a:endParaRPr lang="cs-CZ" sz="36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36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Sjednotil Prahu</a:t>
            </a:r>
          </a:p>
          <a:p>
            <a:pPr>
              <a:buFont typeface="Wingdings" pitchFamily="2" charset="2"/>
              <a:buChar char="v"/>
            </a:pPr>
            <a:endParaRPr lang="cs-CZ" sz="36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36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Vydal občanský zákoník a zrušil trest smrti. </a:t>
            </a:r>
          </a:p>
          <a:p>
            <a:pPr>
              <a:buFont typeface="Wingdings" pitchFamily="2" charset="2"/>
              <a:buChar char="v"/>
            </a:pPr>
            <a:endParaRPr lang="cs-CZ" sz="36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36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Omezil cenzuru, například vědecká díla neměla podléhat cenzuře vůbec.</a:t>
            </a:r>
          </a:p>
          <a:p>
            <a:pPr>
              <a:buFont typeface="Wingdings" pitchFamily="2" charset="2"/>
              <a:buChar char="v"/>
            </a:pPr>
            <a:endParaRPr lang="cs-CZ" sz="36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36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Nechal zreorganizovat univerzity, zřídil úřednické magistráty, zakládal manufaktury… </a:t>
            </a:r>
          </a:p>
          <a:p>
            <a:pPr>
              <a:buFont typeface="Wingdings" pitchFamily="2" charset="2"/>
              <a:buChar char="v"/>
            </a:pPr>
            <a:endParaRPr lang="cs-CZ" sz="36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36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Jednotný jazyk pro všechny- </a:t>
            </a:r>
            <a:r>
              <a:rPr lang="cs-CZ" sz="36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němčina</a:t>
            </a:r>
          </a:p>
          <a:p>
            <a:pPr>
              <a:buFont typeface="Wingdings" pitchFamily="2" charset="2"/>
              <a:buChar char="v"/>
            </a:pPr>
            <a:endParaRPr lang="cs-CZ" sz="36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3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Reformy ve správě státu</a:t>
            </a:r>
            <a:endParaRPr lang="cs-CZ" sz="40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 tooltip="Pevnost Terezín – letecký snímek"/>
              </a:rPr>
              <a:t>Pevnost Terezín – letecký snímek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4" tooltip="Pevnost Terezín "/>
              </a:rPr>
              <a:t>Pevnost Terezín </a:t>
            </a: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5" tooltip="Pevnost a císařské vojsko "/>
              </a:rPr>
              <a:t>Pevnost a císařské vojsko	</a:t>
            </a: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Font typeface="Wingdings" pitchFamily="2" charset="2"/>
              <a:buChar char="v"/>
            </a:pP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         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6" tooltip="Pevnost Josefov – letecký snímek"/>
              </a:rPr>
              <a:t>Pevnost Josefov – letecký snímek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7" tooltip="Josefov"/>
              </a:rPr>
              <a:t>Josefov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8" tooltip="Josefov a císařské vojsko"/>
              </a:rPr>
              <a:t>Josefov a císařské vojsko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Obrana země</a:t>
            </a:r>
          </a:p>
        </p:txBody>
      </p:sp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524000"/>
            <a:ext cx="8643998" cy="45720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Josef II. cestoval často na zapřenou jako "hrabě </a:t>
            </a:r>
            <a:r>
              <a:rPr lang="cs-CZ" sz="2400" dirty="0" err="1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Falkenštejn</a:t>
            </a: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", aby poznal skutečné poměry v říši. </a:t>
            </a:r>
            <a:b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Zejména venkov si od něj sliboval "zlatý patent", tedy zrušení roboty. </a:t>
            </a:r>
          </a:p>
          <a:p>
            <a:pPr>
              <a:buFont typeface="Wingdings" pitchFamily="2" charset="2"/>
              <a:buChar char="v"/>
            </a:pP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 tooltip="Josef  vyorává brázdu - foto"/>
              </a:rPr>
              <a:t>Josef  vyorává brázdu - foto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9200"/>
          </a:xfrm>
        </p:spPr>
        <p:txBody>
          <a:bodyPr/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Zajímavost</a:t>
            </a:r>
          </a:p>
        </p:txBody>
      </p:sp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Které reformy se uskutečnily za vlády Josefa II</a:t>
            </a: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.?</a:t>
            </a:r>
            <a:endParaRPr lang="cs-CZ" sz="24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 tyto reformy přinesly prostému </a:t>
            </a: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lidu?</a:t>
            </a:r>
            <a:endParaRPr lang="cs-CZ" sz="24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snažil císař omezit moc církve?</a:t>
            </a:r>
          </a:p>
          <a:p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Kterou reformu ty osobně považuješ za nejdůležitější a proč?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(Žáci diskutují nad svými názory.)</a:t>
            </a:r>
          </a:p>
          <a:p>
            <a:pPr>
              <a:buNone/>
            </a:pPr>
            <a:endParaRPr lang="cs-CZ" sz="23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>
                <a:solidFill>
                  <a:schemeClr val="bg2">
                    <a:lumMod val="75000"/>
                  </a:schemeClr>
                </a:solidFill>
              </a:rPr>
              <a:t>Opakování</a:t>
            </a:r>
          </a:p>
        </p:txBody>
      </p:sp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14282" y="1428736"/>
            <a:ext cx="8572560" cy="4572000"/>
          </a:xfrm>
        </p:spPr>
        <p:txBody>
          <a:bodyPr>
            <a:noAutofit/>
          </a:bodyPr>
          <a:lstStyle/>
          <a:p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Které reformy se uskutečnily za vlády Josefa II.?</a:t>
            </a:r>
          </a:p>
          <a:p>
            <a:pPr>
              <a:buNone/>
            </a:pPr>
            <a:r>
              <a:rPr lang="cs-CZ" sz="2000" i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Zrušil nevolnictví, vyhlásil náboženskou svobodu, omezil moc katolické církve, zavedl jednotný jazyk (němčinu</a:t>
            </a:r>
            <a:r>
              <a:rPr lang="cs-CZ" sz="2000" i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cs-CZ" sz="2000" i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 tyto reformy přinesly </a:t>
            </a:r>
            <a:r>
              <a:rPr lang="cs-CZ" sz="200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prostému </a:t>
            </a:r>
            <a:r>
              <a:rPr lang="cs-CZ" sz="200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lidu?</a:t>
            </a: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000" i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Lidé se mohli volně stěhovat, nadaní žáci mohli chodit do školy (chudí do církevních), nemuseli povinně vyznávat katolickou víru.</a:t>
            </a:r>
          </a:p>
          <a:p>
            <a:pPr>
              <a:buNone/>
            </a:pPr>
            <a:endParaRPr lang="cs-CZ" sz="2000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snažil císař omezit moc církve?</a:t>
            </a:r>
          </a:p>
          <a:p>
            <a:pPr>
              <a:buNone/>
            </a:pPr>
            <a:r>
              <a:rPr lang="cs-CZ" sz="2000" i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Zrušil mnoho klášterů , nechal jen ty, které se věnovaly výuce, staraly se o nemocné a chudé.</a:t>
            </a:r>
          </a:p>
          <a:p>
            <a:pPr>
              <a:buNone/>
            </a:pPr>
            <a:endParaRPr lang="cs-CZ" sz="2000" i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Kterou reformu ty osobně považuješ za nejdůležitější a proč?</a:t>
            </a:r>
          </a:p>
          <a:p>
            <a:pPr>
              <a:buNone/>
            </a:pPr>
            <a:r>
              <a:rPr lang="cs-CZ" sz="2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(Žáci diskutují nad svými názory.)</a:t>
            </a:r>
            <a:endParaRPr lang="cs-CZ" sz="2000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>
                <a:solidFill>
                  <a:schemeClr val="bg2">
                    <a:lumMod val="75000"/>
                  </a:schemeClr>
                </a:solidFill>
              </a:rPr>
              <a:t>Opakování</a:t>
            </a:r>
            <a:endParaRPr lang="cs-CZ" dirty="0"/>
          </a:p>
        </p:txBody>
      </p:sp>
    </p:spTree>
  </p:cSld>
  <p:clrMapOvr>
    <a:masterClrMapping/>
  </p:clrMapOvr>
  <p:transition spd="slow">
    <p:circl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141</TotalTime>
  <Words>310</Words>
  <Application>Microsoft Office PowerPoint</Application>
  <PresentationFormat>Předvádění na obrazovce (4:3)</PresentationFormat>
  <Paragraphs>95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Papír</vt:lpstr>
      <vt:lpstr>Snímek 1</vt:lpstr>
      <vt:lpstr>Josef II. </vt:lpstr>
      <vt:lpstr>Osvícenský panovník</vt:lpstr>
      <vt:lpstr>Kulturní reformy</vt:lpstr>
      <vt:lpstr>Reformy hospodářské a společenské</vt:lpstr>
      <vt:lpstr>Reformy ve správě státu</vt:lpstr>
      <vt:lpstr>Obrana země</vt:lpstr>
      <vt:lpstr>Zajímavost</vt:lpstr>
      <vt:lpstr>Opakování</vt:lpstr>
      <vt:lpstr>Opakování</vt:lpstr>
    </vt:vector>
  </TitlesOfParts>
  <Company>lumik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Josef II. </dc:title>
  <dc:creator>Arbalest</dc:creator>
  <cp:lastModifiedBy>Jirka</cp:lastModifiedBy>
  <cp:revision>21</cp:revision>
  <dcterms:created xsi:type="dcterms:W3CDTF">2012-03-06T14:32:39Z</dcterms:created>
  <dcterms:modified xsi:type="dcterms:W3CDTF">2012-06-11T17:14:33Z</dcterms:modified>
</cp:coreProperties>
</file>