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4" r:id="rId3"/>
    <p:sldId id="261" r:id="rId4"/>
    <p:sldId id="257" r:id="rId5"/>
    <p:sldId id="258" r:id="rId6"/>
    <p:sldId id="259" r:id="rId7"/>
    <p:sldId id="262" r:id="rId8"/>
    <p:sldId id="264" r:id="rId9"/>
    <p:sldId id="265" r:id="rId10"/>
    <p:sldId id="266" r:id="rId11"/>
    <p:sldId id="275" r:id="rId12"/>
    <p:sldId id="268" r:id="rId13"/>
    <p:sldId id="269" r:id="rId14"/>
    <p:sldId id="276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Složený zlomek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6BD5D8-E7DA-4FE0-A4B5-592A41F9B4B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E80065F-6333-4488-A52C-475DF12A429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6B6CD4-55A0-4497-86C7-494F1D33E837}" type="presOf" srcId="{D1D4F407-5343-4D3F-B5B9-D407B03CAEB4}" destId="{AED2198E-93D5-4001-81B4-73124B309672}" srcOrd="1" destOrd="0" presId="urn:microsoft.com/office/officeart/2005/8/layout/target3"/>
    <dgm:cxn modelId="{71244EF5-CC56-4BB9-9623-1D51B753BF8C}" type="presOf" srcId="{D1B46980-6531-4606-95E6-44980827E919}" destId="{6140AFEC-043D-4C43-A2F9-D0F5331DF3A3}" srcOrd="0" destOrd="0" presId="urn:microsoft.com/office/officeart/2005/8/layout/target3"/>
    <dgm:cxn modelId="{AB1C0072-2647-45B2-9DCA-CE116BE6A364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71125E-0784-413A-976A-D1BB4962EE16}" type="presOf" srcId="{D1B46980-6531-4606-95E6-44980827E919}" destId="{2BE915AB-18AA-4053-B92C-3BFC9ED204BB}" srcOrd="1" destOrd="0" presId="urn:microsoft.com/office/officeart/2005/8/layout/target3"/>
    <dgm:cxn modelId="{29B88306-6857-42C0-B134-DF66323DB85D}" type="presOf" srcId="{D8197B8C-B260-4A16-BDF4-0947B075E274}" destId="{5A5FFA88-C948-4069-8E93-59FA12366E83}" srcOrd="1" destOrd="0" presId="urn:microsoft.com/office/officeart/2005/8/layout/target3"/>
    <dgm:cxn modelId="{4CE9E752-D25F-40D7-A5D7-0F1544CA33D1}" type="presOf" srcId="{B651F6E3-6281-48DB-9319-2AEAFDAE7572}" destId="{6BB5E863-4638-4E1D-BFDE-399D028AC4ED}" srcOrd="1" destOrd="0" presId="urn:microsoft.com/office/officeart/2005/8/layout/target3"/>
    <dgm:cxn modelId="{C2ED9802-3B58-4B76-86B5-57BA309AE54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18827B-CC27-4634-AE5B-EB10E8F9FCEA}" type="presOf" srcId="{4C35D32F-0EAB-4CD7-82EE-45574DC2A586}" destId="{890E4F0B-2866-4A3F-A3C7-2A14B1797930}" srcOrd="1" destOrd="0" presId="urn:microsoft.com/office/officeart/2005/8/layout/target3"/>
    <dgm:cxn modelId="{60EBEEAE-D332-4B01-AE21-3B0ABBB61BC5}" type="presOf" srcId="{B651F6E3-6281-48DB-9319-2AEAFDAE7572}" destId="{619D679B-A015-4ECF-8348-D1034C574F40}" srcOrd="0" destOrd="0" presId="urn:microsoft.com/office/officeart/2005/8/layout/target3"/>
    <dgm:cxn modelId="{5C35C763-E714-44F1-A3FB-211AFFEBA40E}" type="presParOf" srcId="{333A1088-737F-45CB-B68E-254E46348037}" destId="{F5ABB229-8D3B-4694-996A-96F23CF14429}" srcOrd="0" destOrd="0" presId="urn:microsoft.com/office/officeart/2005/8/layout/target3"/>
    <dgm:cxn modelId="{DFD3AA64-E694-49C9-A445-0189CEFE0CA6}" type="presParOf" srcId="{333A1088-737F-45CB-B68E-254E46348037}" destId="{F41139FD-01EE-4571-8B17-4FB00FC51163}" srcOrd="1" destOrd="0" presId="urn:microsoft.com/office/officeart/2005/8/layout/target3"/>
    <dgm:cxn modelId="{4BAD916B-0A10-487B-A085-B4DD9B5BF3A5}" type="presParOf" srcId="{333A1088-737F-45CB-B68E-254E46348037}" destId="{D005CE8C-CC26-4C3E-AC11-E15060ECD759}" srcOrd="2" destOrd="0" presId="urn:microsoft.com/office/officeart/2005/8/layout/target3"/>
    <dgm:cxn modelId="{C97A4A63-C793-460E-81FA-30A85371EA5F}" type="presParOf" srcId="{333A1088-737F-45CB-B68E-254E46348037}" destId="{2C702D82-9B77-49B7-9568-BB8EB47C3372}" srcOrd="3" destOrd="0" presId="urn:microsoft.com/office/officeart/2005/8/layout/target3"/>
    <dgm:cxn modelId="{ED44A600-88BC-445E-87B2-C4C12B0EABDD}" type="presParOf" srcId="{333A1088-737F-45CB-B68E-254E46348037}" destId="{A52A0455-90FF-4808-ABD0-F02540D31D5A}" srcOrd="4" destOrd="0" presId="urn:microsoft.com/office/officeart/2005/8/layout/target3"/>
    <dgm:cxn modelId="{EC8AA497-0FB9-4B5E-AD24-F724F999CBF6}" type="presParOf" srcId="{333A1088-737F-45CB-B68E-254E46348037}" destId="{6140AFEC-043D-4C43-A2F9-D0F5331DF3A3}" srcOrd="5" destOrd="0" presId="urn:microsoft.com/office/officeart/2005/8/layout/target3"/>
    <dgm:cxn modelId="{207BED44-94EB-4B06-B8B5-BA512C723AB0}" type="presParOf" srcId="{333A1088-737F-45CB-B68E-254E46348037}" destId="{9358AC05-5D7D-4327-9F80-1AD486AEA664}" srcOrd="6" destOrd="0" presId="urn:microsoft.com/office/officeart/2005/8/layout/target3"/>
    <dgm:cxn modelId="{8A927AC4-25F9-44F7-98FD-E9E8CAAC7896}" type="presParOf" srcId="{333A1088-737F-45CB-B68E-254E46348037}" destId="{313FC574-E1CD-4FB4-B054-0B805CE0447D}" srcOrd="7" destOrd="0" presId="urn:microsoft.com/office/officeart/2005/8/layout/target3"/>
    <dgm:cxn modelId="{5263C421-906A-4AC0-A358-978315556985}" type="presParOf" srcId="{333A1088-737F-45CB-B68E-254E46348037}" destId="{619D679B-A015-4ECF-8348-D1034C574F40}" srcOrd="8" destOrd="0" presId="urn:microsoft.com/office/officeart/2005/8/layout/target3"/>
    <dgm:cxn modelId="{FDE41602-4AB6-40BF-B2E8-F1E7EE9B7163}" type="presParOf" srcId="{333A1088-737F-45CB-B68E-254E46348037}" destId="{322283A8-4A27-4CDA-BAE3-F381106A9174}" srcOrd="9" destOrd="0" presId="urn:microsoft.com/office/officeart/2005/8/layout/target3"/>
    <dgm:cxn modelId="{0154437F-AC24-4953-9BF3-F5C9444FCF7C}" type="presParOf" srcId="{333A1088-737F-45CB-B68E-254E46348037}" destId="{FFC9F71D-1B4F-4AD9-A4A6-86ADEFC8AF5C}" srcOrd="10" destOrd="0" presId="urn:microsoft.com/office/officeart/2005/8/layout/target3"/>
    <dgm:cxn modelId="{2AE729CD-A332-4007-9DC0-6005AC734C9C}" type="presParOf" srcId="{333A1088-737F-45CB-B68E-254E46348037}" destId="{25B08C86-7E15-44DC-BE7F-FFB55DD49D12}" srcOrd="11" destOrd="0" presId="urn:microsoft.com/office/officeart/2005/8/layout/target3"/>
    <dgm:cxn modelId="{9FA4E51E-6549-42DB-A7F9-3563918C916D}" type="presParOf" srcId="{333A1088-737F-45CB-B68E-254E46348037}" destId="{76644BE8-9D7C-4C09-B250-3D10AF48CBB7}" srcOrd="12" destOrd="0" presId="urn:microsoft.com/office/officeart/2005/8/layout/target3"/>
    <dgm:cxn modelId="{9B20F809-32D4-4DA0-B27C-E7D5143727BC}" type="presParOf" srcId="{333A1088-737F-45CB-B68E-254E46348037}" destId="{EE85B701-7295-41C0-BA7A-34D3756A2AE6}" srcOrd="13" destOrd="0" presId="urn:microsoft.com/office/officeart/2005/8/layout/target3"/>
    <dgm:cxn modelId="{BBF13096-A398-4ED8-88C1-93506D2EF0C0}" type="presParOf" srcId="{333A1088-737F-45CB-B68E-254E46348037}" destId="{8BEBB6EC-1DAA-4CAC-8A25-BC0FCBD5DBD5}" srcOrd="14" destOrd="0" presId="urn:microsoft.com/office/officeart/2005/8/layout/target3"/>
    <dgm:cxn modelId="{B21DA694-4A95-4417-8C75-090DC1D8D34D}" type="presParOf" srcId="{333A1088-737F-45CB-B68E-254E46348037}" destId="{AED2198E-93D5-4001-81B4-73124B309672}" srcOrd="15" destOrd="0" presId="urn:microsoft.com/office/officeart/2005/8/layout/target3"/>
    <dgm:cxn modelId="{A15EDFEF-F9B0-4AAB-A74C-072C047DFD60}" type="presParOf" srcId="{333A1088-737F-45CB-B68E-254E46348037}" destId="{2BE915AB-18AA-4053-B92C-3BFC9ED204BB}" srcOrd="16" destOrd="0" presId="urn:microsoft.com/office/officeart/2005/8/layout/target3"/>
    <dgm:cxn modelId="{6D22CA3D-3F52-457A-8B25-7C5A156429D2}" type="presParOf" srcId="{333A1088-737F-45CB-B68E-254E46348037}" destId="{6BB5E863-4638-4E1D-BFDE-399D028AC4ED}" srcOrd="17" destOrd="0" presId="urn:microsoft.com/office/officeart/2005/8/layout/target3"/>
    <dgm:cxn modelId="{91865C3C-1694-4497-BBA1-3799BB74EC79}" type="presParOf" srcId="{333A1088-737F-45CB-B68E-254E46348037}" destId="{5A5FFA88-C948-4069-8E93-59FA12366E83}" srcOrd="18" destOrd="0" presId="urn:microsoft.com/office/officeart/2005/8/layout/target3"/>
    <dgm:cxn modelId="{2661E2C3-7013-4C94-BF37-87EF7E347E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Složený zlomek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B27856-9A7B-4FA2-BAAE-5D1BEC35728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F8E408-A9C6-456E-97BA-1945F2F77C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Relationship Id="rId4" Type="http://schemas.openxmlformats.org/officeDocument/2006/relationships/slide" Target="slid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4" Type="http://schemas.openxmlformats.org/officeDocument/2006/relationships/slide" Target="slide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12386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9330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21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351762"/>
              </p:ext>
            </p:extLst>
          </p:nvPr>
        </p:nvGraphicFramePr>
        <p:xfrm>
          <a:off x="1816467" y="1600200"/>
          <a:ext cx="5511066" cy="45259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5533"/>
                <a:gridCol w="2755533"/>
              </a:tblGrid>
              <a:tr h="3678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duben 2011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  <a:tr h="3678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7.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  <a:tr h="37902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Popis </a:t>
                      </a:r>
                      <a:r>
                        <a:rPr lang="cs-CZ" sz="1600" dirty="0" smtClean="0">
                          <a:effectLst/>
                        </a:rPr>
                        <a:t>prezentace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</a:t>
                      </a:r>
                      <a:r>
                        <a:rPr lang="cs-CZ" sz="1600" dirty="0" smtClean="0">
                          <a:effectLst/>
                        </a:rPr>
                        <a:t>určena </a:t>
                      </a:r>
                      <a:r>
                        <a:rPr lang="cs-CZ" sz="1600" dirty="0">
                          <a:effectLst/>
                        </a:rPr>
                        <a:t>do tématu </a:t>
                      </a:r>
                      <a:r>
                        <a:rPr lang="cs-CZ" sz="1600" dirty="0" smtClean="0">
                          <a:effectLst/>
                        </a:rPr>
                        <a:t>zlomky, </a:t>
                      </a:r>
                      <a:r>
                        <a:rPr lang="cs-CZ" sz="1600" dirty="0">
                          <a:effectLst/>
                        </a:rPr>
                        <a:t>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využitá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pro 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82666" marR="82666" marT="41333" marB="4133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34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81000" y="4853411"/>
            <a:ext cx="8458200" cy="1222375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Jak chytře na složený zlomek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39552" y="3861048"/>
            <a:ext cx="8458200" cy="914400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Matematika pro 7. ročník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6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se skládá Zlomek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nad zlomkovou čarou je ………….. </a:t>
            </a:r>
            <a:r>
              <a:rPr lang="cs-CZ" sz="7200" dirty="0" smtClean="0"/>
              <a:t>3</a:t>
            </a:r>
          </a:p>
          <a:p>
            <a:r>
              <a:rPr lang="cs-CZ" dirty="0"/>
              <a:t>Číslo </a:t>
            </a:r>
            <a:r>
              <a:rPr lang="cs-CZ" dirty="0" smtClean="0"/>
              <a:t>pod </a:t>
            </a:r>
            <a:r>
              <a:rPr lang="cs-CZ" dirty="0"/>
              <a:t>zlomkovou čarou je </a:t>
            </a:r>
            <a:r>
              <a:rPr lang="cs-CZ" dirty="0" smtClean="0"/>
              <a:t>………….. </a:t>
            </a:r>
            <a:r>
              <a:rPr lang="cs-CZ" sz="7200" dirty="0" smtClean="0"/>
              <a:t>6</a:t>
            </a:r>
          </a:p>
          <a:p>
            <a:r>
              <a:rPr lang="cs-CZ" sz="6000" dirty="0" smtClean="0"/>
              <a:t>Zlomek přečteme ……….</a:t>
            </a:r>
            <a:endParaRPr lang="cs-CZ" sz="6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910373" y="2852936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799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Agency FB" pitchFamily="34" charset="0"/>
              </a:rPr>
              <a:t>Z kolika zlomků se tento zlomek skládá?</a:t>
            </a:r>
            <a:endParaRPr lang="cs-CZ" sz="3200" dirty="0">
              <a:latin typeface="Agency FB" pitchFamily="34" charset="0"/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2"/>
          </p:nvPr>
        </p:nvSpPr>
        <p:spPr>
          <a:xfrm>
            <a:off x="395536" y="548680"/>
            <a:ext cx="5194920" cy="4800600"/>
          </a:xfrm>
        </p:spPr>
        <p:txBody>
          <a:bodyPr/>
          <a:lstStyle/>
          <a:p>
            <a:r>
              <a:rPr lang="cs-CZ" sz="3200" dirty="0" smtClean="0"/>
              <a:t>Jestli jste přečetli tři šestiny, tak je to zcela správně.</a:t>
            </a:r>
          </a:p>
          <a:p>
            <a:endParaRPr lang="cs-CZ" sz="1800" dirty="0" smtClean="0"/>
          </a:p>
          <a:p>
            <a:r>
              <a:rPr lang="cs-CZ" sz="3600" dirty="0" smtClean="0"/>
              <a:t>Co když budeme mít zlomek, který má zlomek v čitateli a ve jmenovateli bude mít další zlomek. Vypadal by asi takto:</a:t>
            </a:r>
          </a:p>
          <a:p>
            <a:endParaRPr lang="cs-CZ" sz="2800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>
          <a:xfrm>
            <a:off x="6444208" y="609600"/>
            <a:ext cx="2471192" cy="48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     3</a:t>
            </a:r>
          </a:p>
          <a:p>
            <a:pPr marL="0" indent="0">
              <a:buNone/>
            </a:pPr>
            <a:r>
              <a:rPr lang="cs-CZ" sz="6000" dirty="0" smtClean="0"/>
              <a:t>     6</a:t>
            </a:r>
          </a:p>
          <a:p>
            <a:pPr marL="0" indent="0">
              <a:buNone/>
            </a:pPr>
            <a:r>
              <a:rPr lang="cs-CZ" sz="6000" dirty="0" smtClean="0"/>
              <a:t>     3</a:t>
            </a:r>
          </a:p>
          <a:p>
            <a:pPr marL="0" indent="0">
              <a:buNone/>
            </a:pPr>
            <a:r>
              <a:rPr lang="cs-CZ" sz="6000" dirty="0" smtClean="0"/>
              <a:t>     6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7236296" y="162880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236296" y="3861048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840252" y="2780928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Šipka doprava 18"/>
          <p:cNvSpPr/>
          <p:nvPr/>
        </p:nvSpPr>
        <p:spPr>
          <a:xfrm>
            <a:off x="4788024" y="4581128"/>
            <a:ext cx="129614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603648"/>
          </a:xfrm>
        </p:spPr>
        <p:txBody>
          <a:bodyPr/>
          <a:lstStyle/>
          <a:p>
            <a:pPr algn="ctr"/>
            <a:r>
              <a:rPr lang="cs-CZ" cap="none" dirty="0" smtClean="0">
                <a:latin typeface="Bodoni MT" pitchFamily="18" charset="0"/>
                <a:ea typeface="BatangChe" pitchFamily="49" charset="-127"/>
              </a:rPr>
              <a:t>Ano, skládá se ze dvou zlomků. Tři šestiny lomeno tři šestiny</a:t>
            </a:r>
            <a:endParaRPr lang="cs-CZ" cap="none" dirty="0">
              <a:latin typeface="Bodoni MT" pitchFamily="18" charset="0"/>
              <a:ea typeface="BatangChe" pitchFamily="49" charset="-127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2348880"/>
            <a:ext cx="8686800" cy="3731245"/>
          </a:xfrm>
        </p:spPr>
        <p:txBody>
          <a:bodyPr>
            <a:normAutofit/>
          </a:bodyPr>
          <a:lstStyle/>
          <a:p>
            <a:r>
              <a:rPr lang="cs-CZ" dirty="0" smtClean="0"/>
              <a:t>Protože se zlomek SKLÁDÁ z dalších dvou zlomků nazýváme jej SLOŽENÝ ZLOMEK.</a:t>
            </a:r>
          </a:p>
          <a:p>
            <a:endParaRPr lang="cs-CZ" sz="2800" dirty="0"/>
          </a:p>
          <a:p>
            <a:r>
              <a:rPr lang="cs-CZ" sz="2800" dirty="0" smtClean="0"/>
              <a:t>Když si odpovíme na otázku co je to zlomek?</a:t>
            </a:r>
          </a:p>
          <a:p>
            <a:r>
              <a:rPr lang="cs-CZ" sz="2800" dirty="0" smtClean="0"/>
              <a:t>A uvědomíme si co znamená slovo lomeno a co naznačuje zlomková čára, dokážeme jednoduše zapsat tento složený zlomek i jinak.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034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8031" y="836712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3            3</a:t>
            </a:r>
          </a:p>
          <a:p>
            <a:pPr algn="ctr"/>
            <a:r>
              <a:rPr lang="cs-CZ" sz="3200" dirty="0" smtClean="0"/>
              <a:t>:     </a:t>
            </a:r>
            <a:endParaRPr lang="cs-CZ" sz="3200" dirty="0"/>
          </a:p>
          <a:p>
            <a:pPr algn="ctr"/>
            <a:r>
              <a:rPr lang="cs-CZ" sz="3200" dirty="0" smtClean="0"/>
              <a:t>6            6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347864" y="1621542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1621542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403648" y="306896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Takto zapsaný složený zlomek odpovídá: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07063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2" action="ppaction://hlinksldjump"/>
              </a:rPr>
              <a:t>a) Násobení zlomku zlomkem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4980189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3" action="ppaction://hlinksldjump"/>
              </a:rPr>
              <a:t>b) Dělení zlomku zlomkem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8031" y="332656"/>
            <a:ext cx="85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69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3982216" cy="67776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 action="ppaction://hlinksldjump"/>
              </a:rPr>
              <a:t>Špatná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87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13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844824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3            3</a:t>
            </a:r>
          </a:p>
          <a:p>
            <a:r>
              <a:rPr lang="cs-CZ" sz="3200" dirty="0" smtClean="0"/>
              <a:t>        :               =  </a:t>
            </a:r>
            <a:endParaRPr lang="cs-CZ" sz="3200" dirty="0"/>
          </a:p>
          <a:p>
            <a:r>
              <a:rPr lang="cs-CZ" sz="3200" dirty="0" smtClean="0"/>
              <a:t>6            6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2629654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195736" y="2630869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39810" y="3785295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hlinkClick r:id="rId2" action="ppaction://hlinksldjump"/>
              </a:rPr>
              <a:t>a</a:t>
            </a:r>
            <a:r>
              <a:rPr lang="cs-CZ" sz="6000" dirty="0" smtClean="0"/>
              <a:t>)  </a:t>
            </a:r>
            <a:r>
              <a:rPr lang="cs-CZ" sz="6000" u="sng" dirty="0" smtClean="0"/>
              <a:t>3</a:t>
            </a:r>
            <a:r>
              <a:rPr lang="cs-CZ" sz="6000" dirty="0" smtClean="0"/>
              <a:t>  .  </a:t>
            </a:r>
            <a:r>
              <a:rPr lang="cs-CZ" sz="6000" u="sng" dirty="0"/>
              <a:t>3</a:t>
            </a:r>
            <a:r>
              <a:rPr lang="cs-CZ" sz="6000" dirty="0"/>
              <a:t>  </a:t>
            </a:r>
            <a:endParaRPr lang="cs-CZ" sz="6000" u="sng" dirty="0"/>
          </a:p>
          <a:p>
            <a:r>
              <a:rPr lang="cs-CZ" sz="6000" dirty="0"/>
              <a:t>   </a:t>
            </a:r>
            <a:r>
              <a:rPr lang="cs-CZ" sz="6000" dirty="0" smtClean="0"/>
              <a:t>  6     6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8035" y="3785295"/>
            <a:ext cx="3384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hlinkClick r:id="rId3" action="ppaction://hlinksldjump"/>
              </a:rPr>
              <a:t>b</a:t>
            </a:r>
            <a:r>
              <a:rPr lang="cs-CZ" sz="6000" dirty="0" smtClean="0"/>
              <a:t>)</a:t>
            </a:r>
            <a:r>
              <a:rPr lang="cs-CZ" sz="4800" dirty="0" smtClean="0"/>
              <a:t>  </a:t>
            </a:r>
            <a:r>
              <a:rPr lang="cs-CZ" sz="6000" u="sng" dirty="0" smtClean="0"/>
              <a:t>3</a:t>
            </a:r>
            <a:r>
              <a:rPr lang="cs-CZ" sz="6000" dirty="0" smtClean="0"/>
              <a:t>  .  </a:t>
            </a:r>
            <a:r>
              <a:rPr lang="cs-CZ" sz="6000" u="sng" dirty="0" smtClean="0"/>
              <a:t>6</a:t>
            </a:r>
            <a:r>
              <a:rPr lang="cs-CZ" sz="6000" dirty="0" smtClean="0"/>
              <a:t>  </a:t>
            </a:r>
            <a:endParaRPr lang="cs-CZ" sz="6000" u="sng" dirty="0"/>
          </a:p>
          <a:p>
            <a:r>
              <a:rPr lang="cs-CZ" sz="6000" dirty="0"/>
              <a:t>   </a:t>
            </a:r>
            <a:r>
              <a:rPr lang="cs-CZ" sz="6000" dirty="0" smtClean="0"/>
              <a:t>  6     3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9810" y="836712"/>
            <a:ext cx="85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369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3982216" cy="67776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4" action="ppaction://hlinksldjump"/>
              </a:rPr>
              <a:t>Špatná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51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74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9853" y="1412776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3            6              18               </a:t>
            </a:r>
          </a:p>
          <a:p>
            <a:r>
              <a:rPr lang="cs-CZ" sz="3200" dirty="0" smtClean="0"/>
              <a:t>        .               =              =  </a:t>
            </a:r>
            <a:endParaRPr lang="cs-CZ" sz="3200" dirty="0"/>
          </a:p>
          <a:p>
            <a:r>
              <a:rPr lang="cs-CZ" sz="3200" dirty="0" smtClean="0"/>
              <a:t>6            3              18 </a:t>
            </a:r>
            <a:endParaRPr lang="cs-CZ" sz="32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2199071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195736" y="2197606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15248" y="399341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hlinkClick r:id="rId2" action="ppaction://hlinksldjump"/>
              </a:rPr>
              <a:t>a</a:t>
            </a:r>
            <a:r>
              <a:rPr lang="cs-CZ" sz="6000" dirty="0" smtClean="0"/>
              <a:t>)  1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921946"/>
            <a:ext cx="33843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hlinkClick r:id="rId3" action="ppaction://hlinksldjump"/>
              </a:rPr>
              <a:t>b</a:t>
            </a:r>
            <a:r>
              <a:rPr lang="cs-CZ" sz="6000" dirty="0" smtClean="0"/>
              <a:t>)</a:t>
            </a:r>
            <a:r>
              <a:rPr lang="cs-CZ" sz="6000" u="sng" dirty="0" smtClean="0"/>
              <a:t>1</a:t>
            </a:r>
            <a:endParaRPr lang="cs-CZ" sz="6000" dirty="0" smtClean="0"/>
          </a:p>
          <a:p>
            <a:r>
              <a:rPr lang="cs-CZ" sz="6000" dirty="0"/>
              <a:t> </a:t>
            </a:r>
            <a:r>
              <a:rPr lang="cs-CZ" sz="6000" dirty="0" smtClean="0"/>
              <a:t>  2</a:t>
            </a:r>
            <a:endParaRPr lang="cs-CZ" sz="60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923928" y="2189503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15248" y="701988"/>
            <a:ext cx="85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668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3982216" cy="67776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4" action="ppaction://hlinksldjump"/>
              </a:rPr>
              <a:t>Špatná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51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85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Rekapitulace výpočtu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 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6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6</a:t>
            </a:r>
            <a:endParaRPr lang="cs-CZ" dirty="0" smtClean="0"/>
          </a:p>
        </p:txBody>
      </p:sp>
      <p:cxnSp>
        <p:nvCxnSpPr>
          <p:cNvPr id="6" name="Přímá spojnice 5"/>
          <p:cNvCxnSpPr/>
          <p:nvPr/>
        </p:nvCxnSpPr>
        <p:spPr>
          <a:xfrm>
            <a:off x="459836" y="2132856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9836" y="3356992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9816" y="2708920"/>
            <a:ext cx="8718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Je rovno 14"/>
          <p:cNvSpPr/>
          <p:nvPr/>
        </p:nvSpPr>
        <p:spPr>
          <a:xfrm>
            <a:off x="1446069" y="2528900"/>
            <a:ext cx="432048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979712" y="1898444"/>
            <a:ext cx="198567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3  </a:t>
            </a:r>
            <a:r>
              <a:rPr lang="cs-CZ" sz="3200" dirty="0" smtClean="0"/>
              <a:t>        </a:t>
            </a:r>
            <a:r>
              <a:rPr lang="cs-CZ" sz="3200" dirty="0"/>
              <a:t>3</a:t>
            </a:r>
          </a:p>
          <a:p>
            <a:pPr algn="ctr"/>
            <a:r>
              <a:rPr lang="cs-CZ" sz="3200" dirty="0"/>
              <a:t>:     </a:t>
            </a:r>
          </a:p>
          <a:p>
            <a:pPr algn="ctr"/>
            <a:r>
              <a:rPr lang="cs-CZ" sz="3200" dirty="0"/>
              <a:t>6   </a:t>
            </a:r>
            <a:r>
              <a:rPr lang="cs-CZ" sz="3200" dirty="0" smtClean="0"/>
              <a:t>       </a:t>
            </a:r>
            <a:r>
              <a:rPr lang="cs-CZ" sz="3200" dirty="0"/>
              <a:t>6</a:t>
            </a:r>
          </a:p>
        </p:txBody>
      </p:sp>
      <p:sp>
        <p:nvSpPr>
          <p:cNvPr id="18" name="Je rovno 17"/>
          <p:cNvSpPr/>
          <p:nvPr/>
        </p:nvSpPr>
        <p:spPr>
          <a:xfrm>
            <a:off x="5940152" y="2537534"/>
            <a:ext cx="432048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92562" y="1938174"/>
            <a:ext cx="301574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3 </a:t>
            </a:r>
            <a:r>
              <a:rPr lang="cs-CZ" sz="3200" dirty="0" smtClean="0"/>
              <a:t>       </a:t>
            </a:r>
            <a:r>
              <a:rPr lang="cs-CZ" sz="3200" dirty="0"/>
              <a:t>6   </a:t>
            </a:r>
            <a:r>
              <a:rPr lang="cs-CZ" sz="3200" dirty="0" smtClean="0"/>
              <a:t>      18               </a:t>
            </a:r>
            <a:endParaRPr lang="cs-CZ" sz="3200" dirty="0"/>
          </a:p>
          <a:p>
            <a:r>
              <a:rPr lang="cs-CZ" sz="3200" dirty="0"/>
              <a:t>   </a:t>
            </a:r>
            <a:r>
              <a:rPr lang="cs-CZ" sz="3200" dirty="0" smtClean="0"/>
              <a:t>   </a:t>
            </a:r>
            <a:r>
              <a:rPr lang="cs-CZ" sz="3200" dirty="0"/>
              <a:t>.         </a:t>
            </a:r>
            <a:r>
              <a:rPr lang="cs-CZ" sz="3200" dirty="0" smtClean="0"/>
              <a:t>    </a:t>
            </a:r>
            <a:endParaRPr lang="cs-CZ" sz="3200" dirty="0"/>
          </a:p>
          <a:p>
            <a:r>
              <a:rPr lang="cs-CZ" sz="3200" dirty="0"/>
              <a:t>6  </a:t>
            </a:r>
            <a:r>
              <a:rPr lang="cs-CZ" sz="3200" dirty="0" smtClean="0"/>
              <a:t>      </a:t>
            </a:r>
            <a:r>
              <a:rPr lang="cs-CZ" sz="3200" dirty="0"/>
              <a:t>3   </a:t>
            </a:r>
            <a:r>
              <a:rPr lang="cs-CZ" sz="3200" dirty="0" smtClean="0"/>
              <a:t>      </a:t>
            </a:r>
            <a:r>
              <a:rPr lang="cs-CZ" sz="3200" dirty="0"/>
              <a:t>18 </a:t>
            </a:r>
          </a:p>
        </p:txBody>
      </p:sp>
      <p:sp>
        <p:nvSpPr>
          <p:cNvPr id="20" name="Je rovno 19"/>
          <p:cNvSpPr/>
          <p:nvPr/>
        </p:nvSpPr>
        <p:spPr>
          <a:xfrm>
            <a:off x="3860514" y="2503254"/>
            <a:ext cx="432048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Je rovno 20"/>
          <p:cNvSpPr/>
          <p:nvPr/>
        </p:nvSpPr>
        <p:spPr>
          <a:xfrm>
            <a:off x="7318321" y="2542984"/>
            <a:ext cx="432048" cy="36004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84368" y="2132856"/>
            <a:ext cx="9361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1</a:t>
            </a:r>
            <a:endParaRPr lang="cs-CZ" sz="6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9836" y="4509120"/>
            <a:ext cx="80726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Složený zlomek se skládá ze dvou zlomků. Jeho úprava podléhá stejným pravidlům jako dělení zlomku zlomkem. V případě že v čitateli nebo jmenovateli složeného je celé číslo, se pravidla nemění.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2123728" y="2686854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237603" y="2683274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92562" y="2683274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88669" y="2698502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588224" y="2723004"/>
            <a:ext cx="5117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203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467744"/>
          </a:xfrm>
        </p:spPr>
        <p:txBody>
          <a:bodyPr>
            <a:normAutofit/>
          </a:bodyPr>
          <a:lstStyle/>
          <a:p>
            <a:r>
              <a:rPr lang="cs-CZ" cap="none" dirty="0" smtClean="0"/>
              <a:t>Děkuji za pozornost a přeji mnoho zdaru při řešení příkladů se složenými zlomky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3365795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203</TotalTime>
  <Words>374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Prezentace aplikace PowerPoint</vt:lpstr>
      <vt:lpstr>Z čeho se skládá Zlomek ?</vt:lpstr>
      <vt:lpstr>Z kolika zlomků se tento zlomek skládá?</vt:lpstr>
      <vt:lpstr>Ano, skládá se ze dvou zlomků. Tři šestiny lomeno tři šestiny</vt:lpstr>
      <vt:lpstr>Prezentace aplikace PowerPoint</vt:lpstr>
      <vt:lpstr>Špatná odpověď</vt:lpstr>
      <vt:lpstr>Správná odpověď</vt:lpstr>
      <vt:lpstr>Prezentace aplikace PowerPoint</vt:lpstr>
      <vt:lpstr>Špatná odpověď</vt:lpstr>
      <vt:lpstr>Správná odpověď</vt:lpstr>
      <vt:lpstr>Prezentace aplikace PowerPoint</vt:lpstr>
      <vt:lpstr>Špatná odpověď</vt:lpstr>
      <vt:lpstr>Správná odpověď</vt:lpstr>
      <vt:lpstr>Rekapitulace výpočtu</vt:lpstr>
      <vt:lpstr>Děkuji za pozornost a přeji mnoho zdaru při řešení příkladů se složenými zlomky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chytře na složený zlomek</dc:title>
  <dc:creator>Student</dc:creator>
  <cp:lastModifiedBy>PC</cp:lastModifiedBy>
  <cp:revision>21</cp:revision>
  <dcterms:created xsi:type="dcterms:W3CDTF">2011-09-20T09:43:18Z</dcterms:created>
  <dcterms:modified xsi:type="dcterms:W3CDTF">2012-06-11T18:31:52Z</dcterms:modified>
</cp:coreProperties>
</file>