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Poměr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6A7989-EA37-4E74-9B1F-3CBA0E1ABBAA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1B4BD8B-50D1-4606-BB6E-42BBD3DCDA7A}" type="presOf" srcId="{D1B46980-6531-4606-95E6-44980827E919}" destId="{2BE915AB-18AA-4053-B92C-3BFC9ED204BB}" srcOrd="1" destOrd="0" presId="urn:microsoft.com/office/officeart/2005/8/layout/target3"/>
    <dgm:cxn modelId="{30808D4C-581E-41C5-9BF9-AA83CC1B136B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FFDF152-843A-4B48-9372-30948E45383E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5681977-B28C-49B0-BAB1-268D80D7BC8A}" type="presOf" srcId="{757F3AB3-0718-4624-B441-E567A8F0AB56}" destId="{333A1088-737F-45CB-B68E-254E46348037}" srcOrd="0" destOrd="0" presId="urn:microsoft.com/office/officeart/2005/8/layout/target3"/>
    <dgm:cxn modelId="{754D2D37-EAF0-4708-A62F-3637CA4F62F0}" type="presOf" srcId="{D1D4F407-5343-4D3F-B5B9-D407B03CAEB4}" destId="{AED2198E-93D5-4001-81B4-73124B309672}" srcOrd="1" destOrd="0" presId="urn:microsoft.com/office/officeart/2005/8/layout/target3"/>
    <dgm:cxn modelId="{8427054C-C55C-4AF5-867E-202FBDF9ABED}" type="presOf" srcId="{D1D4F407-5343-4D3F-B5B9-D407B03CAEB4}" destId="{D005CE8C-CC26-4C3E-AC11-E15060ECD759}" srcOrd="0" destOrd="0" presId="urn:microsoft.com/office/officeart/2005/8/layout/target3"/>
    <dgm:cxn modelId="{CC9CCF4C-BA50-425D-A2A1-AD534454F99F}" type="presOf" srcId="{D8197B8C-B260-4A16-BDF4-0947B075E274}" destId="{5A5FFA88-C948-4069-8E93-59FA12366E83}" srcOrd="1" destOrd="0" presId="urn:microsoft.com/office/officeart/2005/8/layout/target3"/>
    <dgm:cxn modelId="{E417C4B1-C7A1-497F-A35A-F0957981BD7D}" type="presOf" srcId="{4C35D32F-0EAB-4CD7-82EE-45574DC2A586}" destId="{8BEBB6EC-1DAA-4CAC-8A25-BC0FCBD5DBD5}" srcOrd="0" destOrd="0" presId="urn:microsoft.com/office/officeart/2005/8/layout/target3"/>
    <dgm:cxn modelId="{30C7F49A-CA79-463D-B48E-9C415C81A57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04C3225-91E6-4B69-9423-3CBB4B9C0587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F23EF78-FCAC-410D-90F1-C387AB054AE5}" type="presParOf" srcId="{333A1088-737F-45CB-B68E-254E46348037}" destId="{F5ABB229-8D3B-4694-996A-96F23CF14429}" srcOrd="0" destOrd="0" presId="urn:microsoft.com/office/officeart/2005/8/layout/target3"/>
    <dgm:cxn modelId="{163AC5BA-D055-4760-ACFB-91122B904718}" type="presParOf" srcId="{333A1088-737F-45CB-B68E-254E46348037}" destId="{F41139FD-01EE-4571-8B17-4FB00FC51163}" srcOrd="1" destOrd="0" presId="urn:microsoft.com/office/officeart/2005/8/layout/target3"/>
    <dgm:cxn modelId="{9CBA62C5-3112-43B6-96AC-B7CC03ADBB23}" type="presParOf" srcId="{333A1088-737F-45CB-B68E-254E46348037}" destId="{D005CE8C-CC26-4C3E-AC11-E15060ECD759}" srcOrd="2" destOrd="0" presId="urn:microsoft.com/office/officeart/2005/8/layout/target3"/>
    <dgm:cxn modelId="{93CB7AC6-02F1-4D22-A686-F9A4AADDEADD}" type="presParOf" srcId="{333A1088-737F-45CB-B68E-254E46348037}" destId="{2C702D82-9B77-49B7-9568-BB8EB47C3372}" srcOrd="3" destOrd="0" presId="urn:microsoft.com/office/officeart/2005/8/layout/target3"/>
    <dgm:cxn modelId="{BA19576B-F33B-45C6-82F8-1A3026DD261A}" type="presParOf" srcId="{333A1088-737F-45CB-B68E-254E46348037}" destId="{A52A0455-90FF-4808-ABD0-F02540D31D5A}" srcOrd="4" destOrd="0" presId="urn:microsoft.com/office/officeart/2005/8/layout/target3"/>
    <dgm:cxn modelId="{00E85309-89A8-4337-8152-8DE0BB3D1C99}" type="presParOf" srcId="{333A1088-737F-45CB-B68E-254E46348037}" destId="{6140AFEC-043D-4C43-A2F9-D0F5331DF3A3}" srcOrd="5" destOrd="0" presId="urn:microsoft.com/office/officeart/2005/8/layout/target3"/>
    <dgm:cxn modelId="{A18A3712-3B14-4922-A7DC-CDDB5B218E6B}" type="presParOf" srcId="{333A1088-737F-45CB-B68E-254E46348037}" destId="{9358AC05-5D7D-4327-9F80-1AD486AEA664}" srcOrd="6" destOrd="0" presId="urn:microsoft.com/office/officeart/2005/8/layout/target3"/>
    <dgm:cxn modelId="{7131BB79-4F9F-4D27-9651-75F57D721968}" type="presParOf" srcId="{333A1088-737F-45CB-B68E-254E46348037}" destId="{313FC574-E1CD-4FB4-B054-0B805CE0447D}" srcOrd="7" destOrd="0" presId="urn:microsoft.com/office/officeart/2005/8/layout/target3"/>
    <dgm:cxn modelId="{1F1D11D1-1D81-499F-B72C-03D8D8C3B488}" type="presParOf" srcId="{333A1088-737F-45CB-B68E-254E46348037}" destId="{619D679B-A015-4ECF-8348-D1034C574F40}" srcOrd="8" destOrd="0" presId="urn:microsoft.com/office/officeart/2005/8/layout/target3"/>
    <dgm:cxn modelId="{2EE43C8B-38C2-476C-A72D-BA0FBA7ACC10}" type="presParOf" srcId="{333A1088-737F-45CB-B68E-254E46348037}" destId="{322283A8-4A27-4CDA-BAE3-F381106A9174}" srcOrd="9" destOrd="0" presId="urn:microsoft.com/office/officeart/2005/8/layout/target3"/>
    <dgm:cxn modelId="{BA80CA90-0E12-42FC-8C7C-174B8A27C2EA}" type="presParOf" srcId="{333A1088-737F-45CB-B68E-254E46348037}" destId="{FFC9F71D-1B4F-4AD9-A4A6-86ADEFC8AF5C}" srcOrd="10" destOrd="0" presId="urn:microsoft.com/office/officeart/2005/8/layout/target3"/>
    <dgm:cxn modelId="{3B6C808E-FF8F-48E2-82BB-10DE0E615777}" type="presParOf" srcId="{333A1088-737F-45CB-B68E-254E46348037}" destId="{25B08C86-7E15-44DC-BE7F-FFB55DD49D12}" srcOrd="11" destOrd="0" presId="urn:microsoft.com/office/officeart/2005/8/layout/target3"/>
    <dgm:cxn modelId="{B33C3669-E1B3-440A-90EB-B91614EE1BA8}" type="presParOf" srcId="{333A1088-737F-45CB-B68E-254E46348037}" destId="{76644BE8-9D7C-4C09-B250-3D10AF48CBB7}" srcOrd="12" destOrd="0" presId="urn:microsoft.com/office/officeart/2005/8/layout/target3"/>
    <dgm:cxn modelId="{6B3B8EC2-3781-4241-96A8-600FB8713836}" type="presParOf" srcId="{333A1088-737F-45CB-B68E-254E46348037}" destId="{EE85B701-7295-41C0-BA7A-34D3756A2AE6}" srcOrd="13" destOrd="0" presId="urn:microsoft.com/office/officeart/2005/8/layout/target3"/>
    <dgm:cxn modelId="{902B5830-B88F-417F-A351-D39F597E42B2}" type="presParOf" srcId="{333A1088-737F-45CB-B68E-254E46348037}" destId="{8BEBB6EC-1DAA-4CAC-8A25-BC0FCBD5DBD5}" srcOrd="14" destOrd="0" presId="urn:microsoft.com/office/officeart/2005/8/layout/target3"/>
    <dgm:cxn modelId="{16BBA384-7A8D-4938-9149-8BC2B3A1634D}" type="presParOf" srcId="{333A1088-737F-45CB-B68E-254E46348037}" destId="{AED2198E-93D5-4001-81B4-73124B309672}" srcOrd="15" destOrd="0" presId="urn:microsoft.com/office/officeart/2005/8/layout/target3"/>
    <dgm:cxn modelId="{40B136B7-FA10-408E-8F6D-3CF745F62404}" type="presParOf" srcId="{333A1088-737F-45CB-B68E-254E46348037}" destId="{2BE915AB-18AA-4053-B92C-3BFC9ED204BB}" srcOrd="16" destOrd="0" presId="urn:microsoft.com/office/officeart/2005/8/layout/target3"/>
    <dgm:cxn modelId="{A311DF00-E82B-4C26-9D6A-47D6B0CB22C8}" type="presParOf" srcId="{333A1088-737F-45CB-B68E-254E46348037}" destId="{6BB5E863-4638-4E1D-BFDE-399D028AC4ED}" srcOrd="17" destOrd="0" presId="urn:microsoft.com/office/officeart/2005/8/layout/target3"/>
    <dgm:cxn modelId="{0956EFB1-B229-41B1-8060-AEB19A51EEE3}" type="presParOf" srcId="{333A1088-737F-45CB-B68E-254E46348037}" destId="{5A5FFA88-C948-4069-8E93-59FA12366E83}" srcOrd="18" destOrd="0" presId="urn:microsoft.com/office/officeart/2005/8/layout/target3"/>
    <dgm:cxn modelId="{DA9BDFD8-D4C1-4367-A150-1EF793C72EC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Poměr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71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791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373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194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166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014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802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14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367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313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3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A3698B-F397-42F9-94A2-18E8D94E442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DD01BE-563F-421A-ACE0-36FA1312B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562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6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25398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9330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681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5620736"/>
              </p:ext>
            </p:extLst>
          </p:nvPr>
        </p:nvGraphicFramePr>
        <p:xfrm>
          <a:off x="1816467" y="1600200"/>
          <a:ext cx="5511066" cy="45259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5533"/>
                <a:gridCol w="2755533"/>
              </a:tblGrid>
              <a:tr h="3678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Datum vytvoření projektu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82666" marR="82666" marT="41333" marB="41333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</a:t>
                      </a:r>
                      <a:r>
                        <a:rPr lang="cs-CZ" sz="1600" dirty="0" smtClean="0">
                          <a:effectLst/>
                        </a:rPr>
                        <a:t>červen 2011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82666" marR="82666" marT="41333" marB="41333"/>
                </a:tc>
              </a:tr>
              <a:tr h="3678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82666" marR="82666" marT="41333" marB="41333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7.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82666" marR="82666" marT="41333" marB="41333"/>
                </a:tc>
              </a:tr>
              <a:tr h="37902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Popis </a:t>
                      </a:r>
                      <a:r>
                        <a:rPr lang="cs-CZ" sz="1600" dirty="0" smtClean="0">
                          <a:effectLst/>
                        </a:rPr>
                        <a:t>prezentace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82666" marR="82666" marT="41333" marB="41333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je </a:t>
                      </a:r>
                      <a:r>
                        <a:rPr lang="cs-CZ" sz="1600" dirty="0" smtClean="0">
                          <a:effectLst/>
                        </a:rPr>
                        <a:t>určena </a:t>
                      </a:r>
                      <a:r>
                        <a:rPr lang="cs-CZ" sz="1600" dirty="0">
                          <a:effectLst/>
                        </a:rPr>
                        <a:t>do </a:t>
                      </a:r>
                      <a:r>
                        <a:rPr lang="cs-CZ" sz="1600" dirty="0" smtClean="0">
                          <a:effectLst/>
                        </a:rPr>
                        <a:t>témat zlomky</a:t>
                      </a:r>
                      <a:r>
                        <a:rPr lang="cs-CZ" sz="1600" baseline="0" dirty="0" smtClean="0">
                          <a:effectLst/>
                        </a:rPr>
                        <a:t> a poměr,</a:t>
                      </a:r>
                      <a:r>
                        <a:rPr lang="cs-CZ" sz="1600" dirty="0" smtClean="0">
                          <a:effectLst/>
                        </a:rPr>
                        <a:t> </a:t>
                      </a:r>
                      <a:r>
                        <a:rPr lang="cs-CZ" sz="1600" dirty="0">
                          <a:effectLst/>
                        </a:rPr>
                        <a:t>využívá znalosti a dovednosti žáků s prací v editoru Microsoft </a:t>
                      </a:r>
                      <a:r>
                        <a:rPr lang="cs-CZ" sz="1600" dirty="0" smtClean="0">
                          <a:effectLst/>
                        </a:rPr>
                        <a:t>PowerPoint </a:t>
                      </a:r>
                      <a:r>
                        <a:rPr lang="cs-CZ" sz="1600" dirty="0">
                          <a:effectLst/>
                        </a:rPr>
                        <a:t>a matematické znalosti i dovednosti v oboru racionálních čísel.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může být </a:t>
                      </a:r>
                      <a:r>
                        <a:rPr lang="cs-CZ" sz="1600" dirty="0" smtClean="0">
                          <a:effectLst/>
                        </a:rPr>
                        <a:t>využitá </a:t>
                      </a:r>
                      <a:r>
                        <a:rPr lang="cs-CZ" sz="1600" dirty="0">
                          <a:effectLst/>
                        </a:rPr>
                        <a:t>pro práci malé až tříčlenné skupiny, celé třídy na interaktivní tabuli a také jako práce pro jednotlivce.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82666" marR="82666" marT="41333" marB="4133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8822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Matematika 7.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Zlomek nebo poměr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4777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Máme jednoduchý pravý zlomek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dirty="0" smtClean="0"/>
              <a:t>8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Co je to zlomek 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Co naznačuje zlomková čára?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Můžeme tento zlomek zapsat také jinak?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dirty="0" smtClean="0"/>
              <a:t>     </a:t>
            </a:r>
            <a:r>
              <a:rPr lang="cs-CZ" sz="4400" dirty="0" smtClean="0">
                <a:hlinkClick r:id="rId2" action="ppaction://hlinksldjump"/>
              </a:rPr>
              <a:t>a</a:t>
            </a:r>
            <a:r>
              <a:rPr lang="cs-CZ" sz="4400" dirty="0" smtClean="0"/>
              <a:t>) 4 : 8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</a:t>
            </a:r>
            <a:r>
              <a:rPr lang="cs-CZ" sz="4400" dirty="0" smtClean="0">
                <a:hlinkClick r:id="rId3" action="ppaction://hlinksldjump"/>
              </a:rPr>
              <a:t>b</a:t>
            </a:r>
            <a:r>
              <a:rPr lang="cs-CZ" sz="4400" dirty="0" smtClean="0"/>
              <a:t>) 8 : 4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</a:t>
            </a:r>
            <a:r>
              <a:rPr lang="cs-CZ" sz="4400" dirty="0" smtClean="0">
                <a:hlinkClick r:id="rId3" action="ppaction://hlinksldjump"/>
              </a:rPr>
              <a:t>c</a:t>
            </a:r>
            <a:r>
              <a:rPr lang="cs-CZ" sz="4400" dirty="0" smtClean="0"/>
              <a:t>) 4,8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</a:t>
            </a:r>
            <a:r>
              <a:rPr lang="cs-CZ" sz="4400" dirty="0" smtClean="0">
                <a:hlinkClick r:id="rId3" action="ppaction://hlinksldjump"/>
              </a:rPr>
              <a:t>d</a:t>
            </a:r>
            <a:r>
              <a:rPr lang="cs-CZ" sz="4400" dirty="0" smtClean="0"/>
              <a:t>) 8,4 </a:t>
            </a:r>
            <a:endParaRPr lang="cs-CZ" sz="44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48774" y="2204864"/>
            <a:ext cx="6480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187624" y="2020198"/>
            <a:ext cx="3215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Přečteme jej …………….  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90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82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519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>
            <a:hlinkClick r:id="" action="ppaction://noaction"/>
          </p:cNvPr>
          <p:cNvSpPr/>
          <p:nvPr/>
        </p:nvSpPr>
        <p:spPr>
          <a:xfrm>
            <a:off x="2843808" y="2204864"/>
            <a:ext cx="3312368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515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Zlomek napsaný jako dělení dvou čísel čteme takto a nazýváme jej: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788024" y="1844824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1600" dirty="0" smtClean="0"/>
              <a:t>Odpověď na to jak nazýváme zlomek zapsaný jako dělení najdeš v některé ze tří přesmyček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 </a:t>
            </a:r>
            <a:r>
              <a:rPr lang="cs-CZ" sz="4800" dirty="0" smtClean="0">
                <a:hlinkClick r:id="rId2" action="ppaction://hlinksldjump"/>
              </a:rPr>
              <a:t>A</a:t>
            </a:r>
            <a:r>
              <a:rPr lang="cs-CZ" sz="4800" dirty="0" smtClean="0"/>
              <a:t>) M Ě R P O</a:t>
            </a:r>
          </a:p>
          <a:p>
            <a:pPr marL="0" indent="0">
              <a:buNone/>
            </a:pPr>
            <a:r>
              <a:rPr lang="cs-CZ" sz="1600" dirty="0" smtClean="0"/>
              <a:t>  </a:t>
            </a:r>
            <a:r>
              <a:rPr lang="cs-CZ" sz="4800" dirty="0" smtClean="0">
                <a:hlinkClick r:id="rId3" action="ppaction://hlinksldjump"/>
              </a:rPr>
              <a:t>B</a:t>
            </a:r>
            <a:r>
              <a:rPr lang="cs-CZ" sz="4800" dirty="0" smtClean="0"/>
              <a:t>) N O R P O</a:t>
            </a:r>
          </a:p>
          <a:p>
            <a:pPr marL="0" indent="0">
              <a:buNone/>
            </a:pPr>
            <a:r>
              <a:rPr lang="cs-CZ" sz="1600" dirty="0" smtClean="0"/>
              <a:t>  </a:t>
            </a:r>
            <a:r>
              <a:rPr lang="cs-CZ" sz="4800" dirty="0" smtClean="0">
                <a:hlinkClick r:id="rId3" action="ppaction://hlinksldjump"/>
              </a:rPr>
              <a:t>C</a:t>
            </a:r>
            <a:r>
              <a:rPr lang="cs-CZ" sz="4800" dirty="0" smtClean="0"/>
              <a:t>) Č E T S O U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5536" y="1844824"/>
            <a:ext cx="403860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čtyři ku osmi</a:t>
            </a:r>
          </a:p>
          <a:p>
            <a:r>
              <a:rPr lang="cs-CZ" dirty="0" smtClean="0"/>
              <a:t>Jiný zlomek napsaný jako dělení čteme</a:t>
            </a:r>
          </a:p>
          <a:p>
            <a:r>
              <a:rPr lang="cs-CZ" dirty="0" smtClean="0"/>
              <a:t>  3 : 6   tři ku šesti</a:t>
            </a:r>
          </a:p>
          <a:p>
            <a:r>
              <a:rPr lang="cs-CZ" dirty="0" smtClean="0"/>
              <a:t>10 : 5   deset ku pěti</a:t>
            </a:r>
          </a:p>
          <a:p>
            <a:r>
              <a:rPr lang="cs-CZ" dirty="0" smtClean="0"/>
              <a:t>  7 : 8   sedm ku osmi</a:t>
            </a:r>
          </a:p>
          <a:p>
            <a:r>
              <a:rPr lang="cs-CZ" dirty="0" smtClean="0"/>
              <a:t>  1 : 2   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1641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176"/>
            <a:ext cx="9144000" cy="689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0654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>
            <a:hlinkClick r:id="" action="ppaction://noaction"/>
          </p:cNvPr>
          <p:cNvSpPr/>
          <p:nvPr/>
        </p:nvSpPr>
        <p:spPr>
          <a:xfrm>
            <a:off x="2843808" y="2204864"/>
            <a:ext cx="3312368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30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MĚRPO nebo - </a:t>
            </a:r>
            <a:r>
              <a:rPr lang="cs-CZ" dirty="0" err="1" smtClean="0"/>
              <a:t>li</a:t>
            </a:r>
            <a:r>
              <a:rPr lang="cs-CZ" dirty="0" smtClean="0"/>
              <a:t> Poměr je tedy správná odpověď.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Jestliže je celek složený </a:t>
            </a:r>
            <a:r>
              <a:rPr lang="cs-CZ" dirty="0"/>
              <a:t>ze dvou </a:t>
            </a:r>
            <a:r>
              <a:rPr lang="cs-CZ" dirty="0" smtClean="0"/>
              <a:t>částí </a:t>
            </a:r>
            <a:r>
              <a:rPr lang="cs-CZ" dirty="0"/>
              <a:t>můžeme tyto </a:t>
            </a:r>
            <a:r>
              <a:rPr lang="cs-CZ" dirty="0" smtClean="0"/>
              <a:t>části </a:t>
            </a:r>
            <a:r>
              <a:rPr lang="cs-CZ" dirty="0"/>
              <a:t>popsat </a:t>
            </a:r>
            <a:r>
              <a:rPr lang="cs-CZ" dirty="0" smtClean="0"/>
              <a:t>tak, </a:t>
            </a:r>
            <a:r>
              <a:rPr lang="cs-CZ" dirty="0"/>
              <a:t>že uvedeme v jakém jsou </a:t>
            </a:r>
            <a:r>
              <a:rPr lang="cs-CZ" dirty="0" smtClean="0"/>
              <a:t>poměru</a:t>
            </a:r>
            <a:r>
              <a:rPr lang="cs-CZ" dirty="0"/>
              <a:t>. Poměr </a:t>
            </a:r>
            <a:r>
              <a:rPr lang="cs-CZ" dirty="0" smtClean="0"/>
              <a:t>může být složený </a:t>
            </a:r>
            <a:r>
              <a:rPr lang="cs-CZ" dirty="0"/>
              <a:t>i </a:t>
            </a:r>
            <a:r>
              <a:rPr lang="cs-CZ" dirty="0" smtClean="0"/>
              <a:t>z více částí. </a:t>
            </a:r>
            <a:r>
              <a:rPr lang="cs-CZ" dirty="0"/>
              <a:t>Pro </a:t>
            </a:r>
            <a:r>
              <a:rPr lang="cs-CZ" dirty="0" smtClean="0"/>
              <a:t>lepší pochopení uvedeme příklad. Máme pouzdro kde jsou </a:t>
            </a:r>
            <a:r>
              <a:rPr lang="cs-CZ" dirty="0"/>
              <a:t>2 </a:t>
            </a:r>
            <a:r>
              <a:rPr lang="cs-CZ" dirty="0" smtClean="0"/>
              <a:t>propisky a 8 pastelek. V tom případě říkáme, </a:t>
            </a:r>
            <a:r>
              <a:rPr lang="cs-CZ" dirty="0"/>
              <a:t>že </a:t>
            </a:r>
            <a:r>
              <a:rPr lang="cs-CZ" dirty="0" smtClean="0"/>
              <a:t>propisky </a:t>
            </a:r>
            <a:r>
              <a:rPr lang="cs-CZ" dirty="0"/>
              <a:t>a </a:t>
            </a:r>
            <a:r>
              <a:rPr lang="cs-CZ" dirty="0" smtClean="0"/>
              <a:t>pastelky jsou v pouzdru zastoupeny v poměru 2:8 </a:t>
            </a:r>
            <a:r>
              <a:rPr lang="cs-CZ" dirty="0"/>
              <a:t>nebo </a:t>
            </a:r>
            <a:r>
              <a:rPr lang="cs-CZ" dirty="0" smtClean="0"/>
              <a:t>1:4.</a:t>
            </a:r>
          </a:p>
          <a:p>
            <a:pPr marL="0" indent="0" algn="ctr">
              <a:buNone/>
            </a:pPr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</a:rPr>
              <a:t>Tzn. že 2 : 8 = 1 : 4 </a:t>
            </a:r>
            <a:endParaRPr lang="cs-CZ" sz="4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00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66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312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Matematika 7. ročník</vt:lpstr>
      <vt:lpstr>Máme jednoduchý pravý zlomek</vt:lpstr>
      <vt:lpstr>Prezentace aplikace PowerPoint</vt:lpstr>
      <vt:lpstr>Správná odpověď</vt:lpstr>
      <vt:lpstr>Zlomek napsaný jako dělení dvou čísel čteme takto a nazýváme jej:</vt:lpstr>
      <vt:lpstr>Prezentace aplikace PowerPoint</vt:lpstr>
      <vt:lpstr>Správná odpověď</vt:lpstr>
      <vt:lpstr>MĚRPO nebo - li Poměr je tedy správná odpověď.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Student</dc:creator>
  <cp:lastModifiedBy>PC</cp:lastModifiedBy>
  <cp:revision>16</cp:revision>
  <dcterms:created xsi:type="dcterms:W3CDTF">2011-09-22T07:34:55Z</dcterms:created>
  <dcterms:modified xsi:type="dcterms:W3CDTF">2012-06-11T18:36:50Z</dcterms:modified>
</cp:coreProperties>
</file>