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69" r:id="rId3"/>
    <p:sldId id="270" r:id="rId4"/>
    <p:sldId id="271" r:id="rId5"/>
    <p:sldId id="275" r:id="rId6"/>
    <p:sldId id="276" r:id="rId7"/>
    <p:sldId id="273" r:id="rId8"/>
    <p:sldId id="272" r:id="rId9"/>
    <p:sldId id="26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FFE4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3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20_ 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smtClean="0"/>
            <a:t>ZDRAVÝ  ŽIVOTNÍ  STYL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1767" custLinFactNeighborY="-1538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77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25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24457" custScaleY="64455" custLinFactY="25149" custLinFactNeighborX="646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E98277BC-3D08-483A-BE0C-9709132915D2}" type="presOf" srcId="{4998EED1-9AAF-4045-BAC6-AA54B1A3E015}" destId="{6E27EA9C-C67C-450A-8A3C-DF1F4862AEAB}" srcOrd="0" destOrd="0" presId="urn:microsoft.com/office/officeart/2005/8/layout/pyramid2"/>
    <dgm:cxn modelId="{C546E147-475C-4E82-87A2-CCA2EC129E3D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81D7EC34-EFEC-4355-846D-0533DDC827F5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3F61B2C6-93B7-430E-AB08-A9A7008C3B49}" type="presOf" srcId="{D14199FD-C0E7-4C1B-9738-0FA9E56F2803}" destId="{E915DD33-C422-48D7-A147-9DF518074CD6}" srcOrd="0" destOrd="0" presId="urn:microsoft.com/office/officeart/2005/8/layout/pyramid2"/>
    <dgm:cxn modelId="{6E893B9D-7A64-4CB0-84D4-1D35E1696DB0}" type="presParOf" srcId="{E915DD33-C422-48D7-A147-9DF518074CD6}" destId="{AA8D1857-C2BD-4E9B-945E-6C696E0FAF33}" srcOrd="0" destOrd="0" presId="urn:microsoft.com/office/officeart/2005/8/layout/pyramid2"/>
    <dgm:cxn modelId="{B8837446-A995-4C8C-86E2-335754025D62}" type="presParOf" srcId="{E915DD33-C422-48D7-A147-9DF518074CD6}" destId="{3BAA9B1B-BFD6-4CA9-90A9-730241A0D9F7}" srcOrd="1" destOrd="0" presId="urn:microsoft.com/office/officeart/2005/8/layout/pyramid2"/>
    <dgm:cxn modelId="{25BC7FFD-518E-42B9-BB2E-9AABFEFD341E}" type="presParOf" srcId="{3BAA9B1B-BFD6-4CA9-90A9-730241A0D9F7}" destId="{908BA98C-A95B-4D99-AB45-D03C9BA08086}" srcOrd="0" destOrd="0" presId="urn:microsoft.com/office/officeart/2005/8/layout/pyramid2"/>
    <dgm:cxn modelId="{D1225420-25F9-497C-8D33-E4315CF34828}" type="presParOf" srcId="{3BAA9B1B-BFD6-4CA9-90A9-730241A0D9F7}" destId="{259FFE0E-3104-4C28-90A5-34C9081B2D21}" srcOrd="1" destOrd="0" presId="urn:microsoft.com/office/officeart/2005/8/layout/pyramid2"/>
    <dgm:cxn modelId="{163DDB67-D1E4-42AA-823D-156CAE9FBAF7}" type="presParOf" srcId="{3BAA9B1B-BFD6-4CA9-90A9-730241A0D9F7}" destId="{ED2230FF-1096-48BA-B691-CB70E3195D4E}" srcOrd="2" destOrd="0" presId="urn:microsoft.com/office/officeart/2005/8/layout/pyramid2"/>
    <dgm:cxn modelId="{B9E12AE1-848E-43C4-A181-5F9309090FB1}" type="presParOf" srcId="{3BAA9B1B-BFD6-4CA9-90A9-730241A0D9F7}" destId="{73724FA6-330F-43B7-BA60-483C4E413C56}" srcOrd="3" destOrd="0" presId="urn:microsoft.com/office/officeart/2005/8/layout/pyramid2"/>
    <dgm:cxn modelId="{9EF9D62E-64EA-4530-B6E0-9F87725BC876}" type="presParOf" srcId="{3BAA9B1B-BFD6-4CA9-90A9-730241A0D9F7}" destId="{6E27EA9C-C67C-450A-8A3C-DF1F4862AEAB}" srcOrd="4" destOrd="0" presId="urn:microsoft.com/office/officeart/2005/8/layout/pyramid2"/>
    <dgm:cxn modelId="{3D87B508-9F68-4DC0-A403-5E40F928B3BB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57158" y="1714488"/>
          <a:ext cx="8286808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00430" y="471488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ZDRAVÝ  ŽIVOTNÍ  STYL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  <a:solidFill>
            <a:srgbClr val="7FFE40"/>
          </a:solidFill>
        </p:spPr>
        <p:txBody>
          <a:bodyPr>
            <a:normAutofit lnSpcReduction="10000"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20.12.2011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Přírodověda         </a:t>
            </a:r>
            <a:r>
              <a:rPr lang="cs-CZ" b="1" dirty="0" smtClean="0"/>
              <a:t>ROČNÍK:</a:t>
            </a:r>
            <a:r>
              <a:rPr lang="cs-CZ" dirty="0" smtClean="0"/>
              <a:t> 5.</a:t>
            </a:r>
            <a:endParaRPr lang="cs-CZ" b="1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zdraví, zdravá výživa, zdravý životní styl, potravinová pyramida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uceluje poznatky žáků o zdravém životním stylu. Seznamuje žáky s potravinovou pyramidou. Představuje žákům zdravý životní styl. Vede žáky k přemýšlení o jejich životním stylu.</a:t>
            </a: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58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Jak můžeme podpořit své zdraví?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14348" y="1785926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714348" y="2285992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714348" y="2786058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714348" y="3286124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714348" y="3714752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714348" y="4143380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714348" y="4643446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714348" y="5072074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714348" y="5500702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714348" y="5929330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5400000">
            <a:off x="-1321635" y="3821909"/>
            <a:ext cx="4500594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5400000">
            <a:off x="250001" y="3821909"/>
            <a:ext cx="4500594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6501620" y="1713694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6501620" y="2213760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6501620" y="2713826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6501620" y="3213892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6501620" y="3642520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6501620" y="4071148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6501620" y="4571214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6501620" y="4999842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6501620" y="5428470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6501620" y="5857098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5400000">
            <a:off x="6037273" y="3749677"/>
            <a:ext cx="4500594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 rot="16200000" flipH="1">
            <a:off x="4500562" y="3714752"/>
            <a:ext cx="4500594" cy="714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Zaoblený obdélník 85"/>
          <p:cNvSpPr/>
          <p:nvPr/>
        </p:nvSpPr>
        <p:spPr>
          <a:xfrm>
            <a:off x="500034" y="428604"/>
            <a:ext cx="8143932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Utvořte 2 skupiny. </a:t>
            </a:r>
          </a:p>
          <a:p>
            <a:pPr algn="ctr"/>
            <a:r>
              <a:rPr lang="cs-CZ" sz="2800" b="1" dirty="0" smtClean="0"/>
              <a:t>Kdo napíše více příkladů a postaví tak vyšší žebřík?</a:t>
            </a:r>
            <a:endParaRPr lang="cs-CZ" sz="2800" b="1" dirty="0"/>
          </a:p>
        </p:txBody>
      </p:sp>
      <p:sp>
        <p:nvSpPr>
          <p:cNvPr id="87" name="Zaoblený obdélník 86"/>
          <p:cNvSpPr/>
          <p:nvPr/>
        </p:nvSpPr>
        <p:spPr>
          <a:xfrm>
            <a:off x="3143240" y="1285860"/>
            <a:ext cx="2786082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Zdravá strava</a:t>
            </a:r>
            <a:endParaRPr lang="cs-CZ" sz="2400" b="1" dirty="0"/>
          </a:p>
        </p:txBody>
      </p:sp>
      <p:sp>
        <p:nvSpPr>
          <p:cNvPr id="88" name="Zaoblený obdélník 87"/>
          <p:cNvSpPr/>
          <p:nvPr/>
        </p:nvSpPr>
        <p:spPr>
          <a:xfrm>
            <a:off x="3143240" y="1785926"/>
            <a:ext cx="2786082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Dostatek pohybu</a:t>
            </a:r>
            <a:endParaRPr lang="cs-CZ" sz="2400" b="1" dirty="0"/>
          </a:p>
        </p:txBody>
      </p:sp>
      <p:sp>
        <p:nvSpPr>
          <p:cNvPr id="89" name="Zaoblený obdélník 88"/>
          <p:cNvSpPr/>
          <p:nvPr/>
        </p:nvSpPr>
        <p:spPr>
          <a:xfrm>
            <a:off x="3143240" y="2285992"/>
            <a:ext cx="278608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Dostatek odpočinku</a:t>
            </a:r>
            <a:endParaRPr lang="cs-CZ" sz="2400" b="1" dirty="0"/>
          </a:p>
        </p:txBody>
      </p:sp>
      <p:sp>
        <p:nvSpPr>
          <p:cNvPr id="90" name="Zaoblený obdélník 89"/>
          <p:cNvSpPr/>
          <p:nvPr/>
        </p:nvSpPr>
        <p:spPr>
          <a:xfrm>
            <a:off x="3143240" y="2857496"/>
            <a:ext cx="278608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Pravidelná hygiena</a:t>
            </a:r>
            <a:endParaRPr lang="cs-CZ" sz="2400" b="1" dirty="0"/>
          </a:p>
        </p:txBody>
      </p:sp>
      <p:sp>
        <p:nvSpPr>
          <p:cNvPr id="91" name="Zaoblený obdélník 90"/>
          <p:cNvSpPr/>
          <p:nvPr/>
        </p:nvSpPr>
        <p:spPr>
          <a:xfrm>
            <a:off x="3143240" y="3429000"/>
            <a:ext cx="278608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Dostatek spánku</a:t>
            </a:r>
            <a:endParaRPr lang="cs-CZ" sz="2400" b="1" dirty="0"/>
          </a:p>
        </p:txBody>
      </p:sp>
      <p:sp>
        <p:nvSpPr>
          <p:cNvPr id="92" name="Zaoblený obdélník 91"/>
          <p:cNvSpPr/>
          <p:nvPr/>
        </p:nvSpPr>
        <p:spPr>
          <a:xfrm>
            <a:off x="3143240" y="3857628"/>
            <a:ext cx="278608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Otužování</a:t>
            </a:r>
            <a:endParaRPr lang="cs-CZ" sz="2400" b="1" dirty="0"/>
          </a:p>
        </p:txBody>
      </p:sp>
      <p:sp>
        <p:nvSpPr>
          <p:cNvPr id="93" name="Zaoblený obdélník 92"/>
          <p:cNvSpPr/>
          <p:nvPr/>
        </p:nvSpPr>
        <p:spPr>
          <a:xfrm>
            <a:off x="3143240" y="4286256"/>
            <a:ext cx="2786082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Pravidelné lékařské prohlídky</a:t>
            </a:r>
            <a:endParaRPr lang="cs-CZ" sz="2400" b="1" dirty="0"/>
          </a:p>
        </p:txBody>
      </p:sp>
      <p:sp>
        <p:nvSpPr>
          <p:cNvPr id="94" name="Zaoblený obdélník 93"/>
          <p:cNvSpPr/>
          <p:nvPr/>
        </p:nvSpPr>
        <p:spPr>
          <a:xfrm>
            <a:off x="3143240" y="4929198"/>
            <a:ext cx="2786082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Dobrá nálada</a:t>
            </a:r>
            <a:endParaRPr lang="cs-CZ" sz="2400" b="1" dirty="0"/>
          </a:p>
        </p:txBody>
      </p:sp>
      <p:sp>
        <p:nvSpPr>
          <p:cNvPr id="95" name="Zaoblený obdélník 94"/>
          <p:cNvSpPr/>
          <p:nvPr/>
        </p:nvSpPr>
        <p:spPr>
          <a:xfrm>
            <a:off x="3143240" y="5429264"/>
            <a:ext cx="2786082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Předcházení úrazům a nemocím</a:t>
            </a:r>
            <a:endParaRPr lang="cs-CZ" sz="2400" b="1" dirty="0"/>
          </a:p>
        </p:txBody>
      </p:sp>
      <p:sp>
        <p:nvSpPr>
          <p:cNvPr id="38" name="Zaoblený obdélník 37"/>
          <p:cNvSpPr/>
          <p:nvPr/>
        </p:nvSpPr>
        <p:spPr>
          <a:xfrm>
            <a:off x="3143240" y="6072206"/>
            <a:ext cx="278608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Pravidelné vyprazdňování</a:t>
            </a:r>
            <a:endParaRPr lang="cs-CZ" sz="2400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9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9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0" build="allAtOnce" animBg="1"/>
      <p:bldP spid="87" grpId="0" build="allAtOnce" animBg="1"/>
      <p:bldP spid="88" grpId="0" build="allAtOnce" animBg="1"/>
      <p:bldP spid="89" grpId="0" build="allAtOnce" animBg="1"/>
      <p:bldP spid="90" grpId="0" build="allAtOnce" animBg="1"/>
      <p:bldP spid="91" grpId="0" build="allAtOnce" animBg="1"/>
      <p:bldP spid="92" grpId="0" build="allAtOnce" animBg="1"/>
      <p:bldP spid="93" grpId="0" build="allAtOnce" animBg="1"/>
      <p:bldP spid="94" grpId="0" build="allAtOnce" animBg="1"/>
      <p:bldP spid="95" grpId="0" build="allAtOnce" animBg="1"/>
      <p:bldP spid="38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Zaoblený obdélník 141"/>
          <p:cNvSpPr/>
          <p:nvPr/>
        </p:nvSpPr>
        <p:spPr>
          <a:xfrm>
            <a:off x="4000496" y="2285992"/>
            <a:ext cx="1214446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sladkosti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1" name="Zaoblený obdélník 140"/>
          <p:cNvSpPr/>
          <p:nvPr/>
        </p:nvSpPr>
        <p:spPr>
          <a:xfrm>
            <a:off x="3500430" y="3071810"/>
            <a:ext cx="1214446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Mléčné výrobky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0" name="Zaoblený obdélník 139"/>
          <p:cNvSpPr/>
          <p:nvPr/>
        </p:nvSpPr>
        <p:spPr>
          <a:xfrm>
            <a:off x="4643438" y="3071810"/>
            <a:ext cx="1000132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maso, vejce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71472" y="357166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Zdravá výživa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857356" y="5929330"/>
            <a:ext cx="5715040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6200000" flipH="1" flipV="1">
            <a:off x="1050113" y="2407443"/>
            <a:ext cx="4329130" cy="27146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16200000" flipH="1">
            <a:off x="3907633" y="2264567"/>
            <a:ext cx="4329130" cy="30003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643174" y="4714884"/>
            <a:ext cx="4071966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14678" y="3786190"/>
            <a:ext cx="285752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786182" y="2857496"/>
            <a:ext cx="1643074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4536281" y="4250537"/>
            <a:ext cx="9286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5400000">
            <a:off x="4143372" y="3286124"/>
            <a:ext cx="8572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rot="5400000">
            <a:off x="1643042" y="4929198"/>
            <a:ext cx="1214446" cy="78581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16200000" flipH="1">
            <a:off x="6536545" y="4893479"/>
            <a:ext cx="1214446" cy="857256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16200000" flipH="1" flipV="1">
            <a:off x="3550443" y="1835939"/>
            <a:ext cx="1257296" cy="78581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16200000" flipH="1">
            <a:off x="4371980" y="1800220"/>
            <a:ext cx="1257296" cy="85725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3214678" y="3786190"/>
            <a:ext cx="1785950" cy="1588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5400000">
            <a:off x="4572794" y="4214818"/>
            <a:ext cx="856462" cy="794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rot="5400000">
            <a:off x="2500298" y="3929066"/>
            <a:ext cx="857256" cy="571504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>
            <a:off x="5072066" y="3786190"/>
            <a:ext cx="1000132" cy="1588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 rot="16200000" flipH="1">
            <a:off x="5857884" y="3857628"/>
            <a:ext cx="1000132" cy="714380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/>
          <p:nvPr/>
        </p:nvCxnSpPr>
        <p:spPr>
          <a:xfrm rot="16200000" flipH="1">
            <a:off x="5286380" y="3000372"/>
            <a:ext cx="857256" cy="571504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 rot="5400000">
            <a:off x="4178694" y="3322240"/>
            <a:ext cx="786612" cy="1588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ovací čára 94"/>
          <p:cNvCxnSpPr/>
          <p:nvPr/>
        </p:nvCxnSpPr>
        <p:spPr>
          <a:xfrm rot="5400000">
            <a:off x="3107521" y="3036091"/>
            <a:ext cx="857256" cy="500066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>
          <a:xfrm>
            <a:off x="3786182" y="2928934"/>
            <a:ext cx="785818" cy="1588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ovací čára 103"/>
          <p:cNvCxnSpPr/>
          <p:nvPr/>
        </p:nvCxnSpPr>
        <p:spPr>
          <a:xfrm rot="5400000">
            <a:off x="4108447" y="3321049"/>
            <a:ext cx="785818" cy="1588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/>
          <p:nvPr/>
        </p:nvCxnSpPr>
        <p:spPr>
          <a:xfrm>
            <a:off x="3286116" y="3714752"/>
            <a:ext cx="1214446" cy="1588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ovací čára 117"/>
          <p:cNvCxnSpPr/>
          <p:nvPr/>
        </p:nvCxnSpPr>
        <p:spPr>
          <a:xfrm>
            <a:off x="4572000" y="2928934"/>
            <a:ext cx="928694" cy="1588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ovací čára 123"/>
          <p:cNvCxnSpPr/>
          <p:nvPr/>
        </p:nvCxnSpPr>
        <p:spPr>
          <a:xfrm>
            <a:off x="4572000" y="3714752"/>
            <a:ext cx="1428760" cy="1588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ovací čára 129"/>
          <p:cNvCxnSpPr/>
          <p:nvPr/>
        </p:nvCxnSpPr>
        <p:spPr>
          <a:xfrm rot="5400000">
            <a:off x="4643438" y="4214818"/>
            <a:ext cx="857256" cy="1588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ovací čára 131"/>
          <p:cNvCxnSpPr/>
          <p:nvPr/>
        </p:nvCxnSpPr>
        <p:spPr>
          <a:xfrm>
            <a:off x="5072066" y="4643446"/>
            <a:ext cx="1571636" cy="1588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ovací čára 133"/>
          <p:cNvCxnSpPr/>
          <p:nvPr/>
        </p:nvCxnSpPr>
        <p:spPr>
          <a:xfrm>
            <a:off x="2714612" y="4643446"/>
            <a:ext cx="2286016" cy="1588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Zaoblený obdélník 136"/>
          <p:cNvSpPr/>
          <p:nvPr/>
        </p:nvSpPr>
        <p:spPr>
          <a:xfrm>
            <a:off x="2857488" y="5000636"/>
            <a:ext cx="3857652" cy="71438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pečivo, těstoviny, rýže, vločky, brambory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8" name="Zaoblený obdélník 137"/>
          <p:cNvSpPr/>
          <p:nvPr/>
        </p:nvSpPr>
        <p:spPr>
          <a:xfrm>
            <a:off x="3357554" y="4000504"/>
            <a:ext cx="1428760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zelenina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9" name="Zaoblený obdélník 138"/>
          <p:cNvSpPr/>
          <p:nvPr/>
        </p:nvSpPr>
        <p:spPr>
          <a:xfrm>
            <a:off x="5143504" y="4000504"/>
            <a:ext cx="1000132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ovoce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Proč je důležitý dostatek pohybu?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928794" y="1357298"/>
            <a:ext cx="571504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Vysvětli tato tvrzení:</a:t>
            </a:r>
            <a:endParaRPr lang="cs-CZ" sz="2800" b="1" dirty="0"/>
          </a:p>
        </p:txBody>
      </p:sp>
      <p:sp>
        <p:nvSpPr>
          <p:cNvPr id="5" name="Mrak 4"/>
          <p:cNvSpPr/>
          <p:nvPr/>
        </p:nvSpPr>
        <p:spPr>
          <a:xfrm>
            <a:off x="857224" y="2214554"/>
            <a:ext cx="3000396" cy="1714512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Pohyb přináší odpočinek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 uvolnění.</a:t>
            </a:r>
          </a:p>
        </p:txBody>
      </p:sp>
      <p:sp>
        <p:nvSpPr>
          <p:cNvPr id="6" name="Mrak 5"/>
          <p:cNvSpPr/>
          <p:nvPr/>
        </p:nvSpPr>
        <p:spPr>
          <a:xfrm>
            <a:off x="3571868" y="2143116"/>
            <a:ext cx="4572032" cy="1857388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Pravidelným pohybem předejdeme nadváze a různým nemocem.</a:t>
            </a:r>
          </a:p>
        </p:txBody>
      </p:sp>
      <p:sp>
        <p:nvSpPr>
          <p:cNvPr id="7" name="Mrak 6"/>
          <p:cNvSpPr/>
          <p:nvPr/>
        </p:nvSpPr>
        <p:spPr>
          <a:xfrm>
            <a:off x="571472" y="4143380"/>
            <a:ext cx="3714776" cy="1857388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Pohyb posiluje srdce a cévy, plíce i svaly.</a:t>
            </a:r>
          </a:p>
        </p:txBody>
      </p:sp>
      <p:sp>
        <p:nvSpPr>
          <p:cNvPr id="8" name="Mrak 7"/>
          <p:cNvSpPr/>
          <p:nvPr/>
        </p:nvSpPr>
        <p:spPr>
          <a:xfrm>
            <a:off x="3929058" y="4214818"/>
            <a:ext cx="4286280" cy="1714512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 sportování je důležité dodržovat zásady bezpečnosti.</a:t>
            </a: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600" b="1" dirty="0" smtClean="0"/>
              <a:t>Podle smluvených pravidel vytvořte skupinky. Odpovězte na vylosovanou otázku.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1) Jakým způsobem odpočíváte?</a:t>
            </a:r>
          </a:p>
          <a:p>
            <a:pPr>
              <a:buNone/>
            </a:pPr>
            <a:r>
              <a:rPr lang="cs-CZ" b="1" dirty="0" smtClean="0"/>
              <a:t>2) Kolik hodin denně spíte?</a:t>
            </a:r>
          </a:p>
          <a:p>
            <a:pPr>
              <a:buNone/>
            </a:pPr>
            <a:r>
              <a:rPr lang="cs-CZ" b="1" dirty="0" smtClean="0"/>
              <a:t>3) Jakým sportům se věnujete?</a:t>
            </a:r>
          </a:p>
          <a:p>
            <a:pPr>
              <a:buNone/>
            </a:pPr>
            <a:r>
              <a:rPr lang="cs-CZ" b="1" dirty="0" smtClean="0"/>
              <a:t>4) Jak se cítíte, když jste unavení?</a:t>
            </a:r>
          </a:p>
          <a:p>
            <a:pPr>
              <a:buNone/>
            </a:pPr>
            <a:r>
              <a:rPr lang="cs-CZ" b="1" dirty="0" smtClean="0"/>
              <a:t>5) Jak udržujete hygienu svého těla?</a:t>
            </a:r>
          </a:p>
          <a:p>
            <a:pPr>
              <a:buNone/>
            </a:pPr>
            <a:r>
              <a:rPr lang="cs-CZ" b="1" dirty="0" smtClean="0"/>
              <a:t>6) Jak často chodíte na pravidelné lékařské prohlídky? Jaké lékaře navštěvujete?</a:t>
            </a:r>
          </a:p>
          <a:p>
            <a:pPr>
              <a:buNone/>
            </a:pPr>
            <a:r>
              <a:rPr lang="cs-CZ" b="1" dirty="0" smtClean="0"/>
              <a:t>7) Jakým způsobem se můžete otužovat?</a:t>
            </a:r>
          </a:p>
          <a:p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329612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Přemýšlejte a zdůvodněte, </a:t>
            </a:r>
            <a:br>
              <a:rPr lang="cs-CZ" b="1" dirty="0" smtClean="0"/>
            </a:br>
            <a:r>
              <a:rPr lang="cs-CZ" b="1" dirty="0" smtClean="0"/>
              <a:t>zda pro nás může být nebezpečné:</a:t>
            </a:r>
            <a:endParaRPr lang="cs-CZ" b="1" dirty="0"/>
          </a:p>
        </p:txBody>
      </p:sp>
      <p:sp>
        <p:nvSpPr>
          <p:cNvPr id="4" name="Mrak 3"/>
          <p:cNvSpPr/>
          <p:nvPr/>
        </p:nvSpPr>
        <p:spPr>
          <a:xfrm>
            <a:off x="928662" y="1857364"/>
            <a:ext cx="1714512" cy="8572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slunce</a:t>
            </a:r>
            <a:endParaRPr lang="cs-CZ" sz="2400" b="1" dirty="0"/>
          </a:p>
        </p:txBody>
      </p:sp>
      <p:sp>
        <p:nvSpPr>
          <p:cNvPr id="5" name="Mrak 4"/>
          <p:cNvSpPr/>
          <p:nvPr/>
        </p:nvSpPr>
        <p:spPr>
          <a:xfrm>
            <a:off x="3643306" y="1785926"/>
            <a:ext cx="3929090" cy="9286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alkohol  a kouření</a:t>
            </a:r>
            <a:endParaRPr lang="cs-CZ" sz="2400" b="1" dirty="0"/>
          </a:p>
        </p:txBody>
      </p:sp>
      <p:sp>
        <p:nvSpPr>
          <p:cNvPr id="6" name="Mrak 5"/>
          <p:cNvSpPr/>
          <p:nvPr/>
        </p:nvSpPr>
        <p:spPr>
          <a:xfrm>
            <a:off x="2357422" y="3000372"/>
            <a:ext cx="1428760" cy="10001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mráz</a:t>
            </a:r>
            <a:endParaRPr lang="cs-CZ" sz="2400" b="1" dirty="0"/>
          </a:p>
        </p:txBody>
      </p:sp>
      <p:sp>
        <p:nvSpPr>
          <p:cNvPr id="7" name="Mrak 6"/>
          <p:cNvSpPr/>
          <p:nvPr/>
        </p:nvSpPr>
        <p:spPr>
          <a:xfrm>
            <a:off x="4500562" y="3143248"/>
            <a:ext cx="2428892" cy="9286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znečištěná příroda</a:t>
            </a:r>
            <a:endParaRPr lang="cs-CZ" sz="2400" b="1" dirty="0"/>
          </a:p>
        </p:txBody>
      </p:sp>
      <p:sp>
        <p:nvSpPr>
          <p:cNvPr id="8" name="Mrak 7"/>
          <p:cNvSpPr/>
          <p:nvPr/>
        </p:nvSpPr>
        <p:spPr>
          <a:xfrm>
            <a:off x="928662" y="4286256"/>
            <a:ext cx="1857388" cy="9286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oheň</a:t>
            </a:r>
            <a:endParaRPr lang="cs-CZ" sz="2400" b="1" dirty="0"/>
          </a:p>
        </p:txBody>
      </p:sp>
      <p:sp>
        <p:nvSpPr>
          <p:cNvPr id="9" name="Mrak 8"/>
          <p:cNvSpPr/>
          <p:nvPr/>
        </p:nvSpPr>
        <p:spPr>
          <a:xfrm>
            <a:off x="4071934" y="4643446"/>
            <a:ext cx="1428760" cy="8572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léky</a:t>
            </a:r>
            <a:endParaRPr lang="cs-CZ" sz="2400" b="1" dirty="0"/>
          </a:p>
        </p:txBody>
      </p:sp>
      <p:sp>
        <p:nvSpPr>
          <p:cNvPr id="10" name="Mrak 9"/>
          <p:cNvSpPr/>
          <p:nvPr/>
        </p:nvSpPr>
        <p:spPr>
          <a:xfrm>
            <a:off x="6429388" y="4429132"/>
            <a:ext cx="2000264" cy="9286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petardy</a:t>
            </a:r>
            <a:endParaRPr lang="cs-CZ" sz="2400" b="1" dirty="0"/>
          </a:p>
        </p:txBody>
      </p:sp>
      <p:sp>
        <p:nvSpPr>
          <p:cNvPr id="11" name="Mrak 10"/>
          <p:cNvSpPr/>
          <p:nvPr/>
        </p:nvSpPr>
        <p:spPr>
          <a:xfrm>
            <a:off x="2500298" y="5143512"/>
            <a:ext cx="1285884" cy="8572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voda</a:t>
            </a:r>
            <a:endParaRPr lang="cs-CZ" sz="2400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Podtrhni, co zdraví nepodporuje: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329642" cy="500066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b="1" dirty="0" smtClean="0"/>
              <a:t>očkování, vysedávání u televize a počítače,</a:t>
            </a:r>
          </a:p>
          <a:p>
            <a:pPr>
              <a:buNone/>
            </a:pPr>
            <a:r>
              <a:rPr lang="cs-CZ" sz="3600" b="1" dirty="0" smtClean="0"/>
              <a:t>velmi teplé oblékání, kouření,čištění zubů,</a:t>
            </a:r>
          </a:p>
          <a:p>
            <a:pPr>
              <a:buNone/>
            </a:pPr>
            <a:r>
              <a:rPr lang="cs-CZ" sz="3600" b="1" dirty="0" smtClean="0"/>
              <a:t>zeleninová strava, okusování nehtů, </a:t>
            </a:r>
          </a:p>
          <a:p>
            <a:pPr>
              <a:buNone/>
            </a:pPr>
            <a:r>
              <a:rPr lang="cs-CZ" sz="3600" b="1" dirty="0" smtClean="0"/>
              <a:t>pobyt na čerstvém vzduchu, sportování, </a:t>
            </a:r>
          </a:p>
          <a:p>
            <a:pPr>
              <a:buNone/>
            </a:pPr>
            <a:r>
              <a:rPr lang="cs-CZ" sz="3600" b="1" dirty="0" smtClean="0"/>
              <a:t>přijímání velkých porcí jídla, hygiena těla, </a:t>
            </a:r>
          </a:p>
          <a:p>
            <a:pPr>
              <a:buNone/>
            </a:pPr>
            <a:r>
              <a:rPr lang="cs-CZ" sz="3600" b="1" dirty="0" smtClean="0"/>
              <a:t>lékařské kontroly, mytí rukou,pití limonád,</a:t>
            </a:r>
          </a:p>
          <a:p>
            <a:pPr>
              <a:buNone/>
            </a:pPr>
            <a:r>
              <a:rPr lang="cs-CZ" sz="3600" b="1" dirty="0" smtClean="0"/>
              <a:t>pití malého množství tekutin, masáže, </a:t>
            </a:r>
          </a:p>
          <a:p>
            <a:pPr>
              <a:buNone/>
            </a:pPr>
            <a:r>
              <a:rPr lang="cs-CZ" sz="3600" b="1" dirty="0" smtClean="0"/>
              <a:t>konzumování alkoholu či drog, diety</a:t>
            </a:r>
            <a:endParaRPr lang="cs-CZ" sz="3600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Co je prospěšné našemu zdraví: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rgbClr val="7FFE40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zdravá výživa</a:t>
            </a:r>
          </a:p>
          <a:p>
            <a:r>
              <a:rPr lang="cs-CZ" b="1" dirty="0" smtClean="0"/>
              <a:t>přiměřené množství potravy a tekutin</a:t>
            </a:r>
          </a:p>
          <a:p>
            <a:r>
              <a:rPr lang="cs-CZ" b="1" dirty="0" smtClean="0"/>
              <a:t>dostatek pohybu, odpočinku i spánku</a:t>
            </a:r>
          </a:p>
          <a:p>
            <a:r>
              <a:rPr lang="cs-CZ" b="1" dirty="0" smtClean="0"/>
              <a:t>hygiena  a otužování</a:t>
            </a:r>
          </a:p>
          <a:p>
            <a:r>
              <a:rPr lang="cs-CZ" b="1" dirty="0" smtClean="0"/>
              <a:t>pravidelné lékařské prohlídky a očkování</a:t>
            </a:r>
          </a:p>
          <a:p>
            <a:r>
              <a:rPr lang="cs-CZ" b="1" dirty="0" smtClean="0"/>
              <a:t>dobrá nálada, optimismus</a:t>
            </a:r>
          </a:p>
          <a:p>
            <a:r>
              <a:rPr lang="cs-CZ" b="1" dirty="0" smtClean="0"/>
              <a:t>předcházení úrazům a nemocem</a:t>
            </a:r>
          </a:p>
          <a:p>
            <a:r>
              <a:rPr lang="cs-CZ" b="1" dirty="0" smtClean="0"/>
              <a:t>vyhýbání se alkoholu a drogám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562</TotalTime>
  <Words>371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ZDRAVÝ  ŽIVOTNÍ  STYL</vt:lpstr>
      <vt:lpstr>Jak můžeme podpořit své zdraví?</vt:lpstr>
      <vt:lpstr>Zdravá výživa</vt:lpstr>
      <vt:lpstr>Proč je důležitý dostatek pohybu?</vt:lpstr>
      <vt:lpstr> Podle smluvených pravidel vytvořte skupinky. Odpovězte na vylosovanou otázku. </vt:lpstr>
      <vt:lpstr>Přemýšlejte a zdůvodněte,  zda pro nás může být nebezpečné:</vt:lpstr>
      <vt:lpstr>Podtrhni, co zdraví nepodporuje:</vt:lpstr>
      <vt:lpstr>Co je prospěšné našemu zdraví: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13</cp:revision>
  <dcterms:created xsi:type="dcterms:W3CDTF">2011-07-24T08:19:55Z</dcterms:created>
  <dcterms:modified xsi:type="dcterms:W3CDTF">2012-01-25T21:46:29Z</dcterms:modified>
</cp:coreProperties>
</file>