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Druhá mocnina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Druhá mocnina čísla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ruh%C3%A1_mocn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153656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19872" y="378904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DRUHÁ MOCNINA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681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5000"/>
    </mc:Choice>
    <mc:Fallback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09336828"/>
              </p:ext>
            </p:extLst>
          </p:nvPr>
        </p:nvGraphicFramePr>
        <p:xfrm>
          <a:off x="1763688" y="908720"/>
          <a:ext cx="5325496" cy="4983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748"/>
                <a:gridCol w="2662748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 prosinec 2011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Popis 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určen </a:t>
                      </a:r>
                      <a:r>
                        <a:rPr lang="cs-CZ" sz="1600" dirty="0" smtClean="0">
                          <a:effectLst/>
                        </a:rPr>
                        <a:t>               do </a:t>
                      </a:r>
                      <a:r>
                        <a:rPr lang="cs-CZ" sz="1600" dirty="0">
                          <a:effectLst/>
                        </a:rPr>
                        <a:t>tématu druhá mocnina, 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využita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</a:t>
                      </a:r>
                      <a:r>
                        <a:rPr lang="cs-CZ" sz="1600" dirty="0" smtClean="0">
                          <a:effectLst/>
                        </a:rPr>
                        <a:t>                   pro </a:t>
                      </a:r>
                      <a:r>
                        <a:rPr lang="cs-CZ" sz="1600" dirty="0">
                          <a:effectLst/>
                        </a:rPr>
                        <a:t>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392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Algebraická operace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Druhá mocnina</a:t>
            </a:r>
          </a:p>
        </p:txBody>
      </p:sp>
    </p:spTree>
    <p:extLst>
      <p:ext uri="{BB962C8B-B14F-4D97-AF65-F5344CB8AC3E}">
        <p14:creationId xmlns:p14="http://schemas.microsoft.com/office/powerpoint/2010/main" xmlns="" val="260700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je to druhá mocnina?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r>
              <a:rPr lang="cs-CZ" dirty="0"/>
              <a:t>Jak nám napověděl úvodní </a:t>
            </a:r>
            <a:r>
              <a:rPr lang="cs-CZ" dirty="0" smtClean="0"/>
              <a:t>snímek, </a:t>
            </a:r>
            <a:r>
              <a:rPr lang="cs-CZ" dirty="0"/>
              <a:t>je to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ALGEBRAICKÁ OPERACE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Vyjadřuje součin neboli NÁSOBENÍ, 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kdy číslo násobíme samo sebou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PŘÍKLAD: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5 . 5</a:t>
            </a:r>
          </a:p>
        </p:txBody>
      </p:sp>
    </p:spTree>
    <p:extLst>
      <p:ext uri="{BB962C8B-B14F-4D97-AF65-F5344CB8AC3E}">
        <p14:creationId xmlns:p14="http://schemas.microsoft.com/office/powerpoint/2010/main" xmlns="" val="326439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/>
              <a:t>Jak druhou mocninu zapisujeme?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993900" y="1600200"/>
            <a:ext cx="5900738" cy="4530725"/>
          </a:xfrm>
        </p:spPr>
        <p:txBody>
          <a:bodyPr/>
          <a:lstStyle/>
          <a:p>
            <a:endParaRPr lang="cs-CZ" sz="1200">
              <a:latin typeface="Comic Sans MS" pitchFamily="66" charset="0"/>
            </a:endParaRPr>
          </a:p>
          <a:p>
            <a:r>
              <a:rPr lang="cs-CZ" sz="1200">
                <a:latin typeface="Comic Sans MS" pitchFamily="66" charset="0"/>
              </a:rPr>
              <a:t>Z minulého snímku víme, že 5 . 5 je algebraická operace druhá mocnina.</a:t>
            </a:r>
          </a:p>
          <a:p>
            <a:endParaRPr lang="cs-CZ" sz="1200">
              <a:latin typeface="Comic Sans MS" pitchFamily="66" charset="0"/>
            </a:endParaRPr>
          </a:p>
          <a:p>
            <a:endParaRPr lang="cs-CZ" sz="1200">
              <a:latin typeface="Comic Sans MS" pitchFamily="66" charset="0"/>
            </a:endParaRPr>
          </a:p>
          <a:p>
            <a:r>
              <a:rPr lang="cs-CZ" sz="1200">
                <a:latin typeface="Comic Sans MS" pitchFamily="66" charset="0"/>
              </a:rPr>
              <a:t>Její zápis je však odlišný.</a:t>
            </a:r>
          </a:p>
          <a:p>
            <a:endParaRPr lang="cs-CZ" sz="1200">
              <a:latin typeface="Comic Sans MS" pitchFamily="66" charset="0"/>
            </a:endParaRPr>
          </a:p>
          <a:p>
            <a:endParaRPr lang="cs-CZ" sz="1200">
              <a:latin typeface="Comic Sans MS" pitchFamily="66" charset="0"/>
            </a:endParaRPr>
          </a:p>
          <a:p>
            <a:r>
              <a:rPr lang="cs-CZ" sz="1200">
                <a:latin typeface="Comic Sans MS" pitchFamily="66" charset="0"/>
              </a:rPr>
              <a:t>Použijeme zápis 5</a:t>
            </a:r>
            <a:r>
              <a:rPr lang="cs-CZ" sz="1200" baseline="30000">
                <a:latin typeface="Comic Sans MS" pitchFamily="66" charset="0"/>
              </a:rPr>
              <a:t>2 </a:t>
            </a:r>
            <a:r>
              <a:rPr lang="cs-CZ" sz="1200">
                <a:latin typeface="Comic Sans MS" pitchFamily="66" charset="0"/>
              </a:rPr>
              <a:t>a přečteme : pět na druhou.</a:t>
            </a:r>
          </a:p>
          <a:p>
            <a:endParaRPr lang="cs-CZ" sz="1200">
              <a:latin typeface="Comic Sans MS" pitchFamily="66" charset="0"/>
            </a:endParaRPr>
          </a:p>
          <a:p>
            <a:endParaRPr lang="cs-CZ" sz="1200">
              <a:latin typeface="Comic Sans MS" pitchFamily="66" charset="0"/>
            </a:endParaRPr>
          </a:p>
          <a:p>
            <a:r>
              <a:rPr lang="cs-CZ" sz="1200">
                <a:latin typeface="Comic Sans MS" pitchFamily="66" charset="0"/>
              </a:rPr>
              <a:t>Výpočet této druhé mocniny čísla 5 se rovná číslu 25.</a:t>
            </a:r>
          </a:p>
          <a:p>
            <a:endParaRPr lang="cs-CZ" sz="1200">
              <a:latin typeface="Comic Sans MS" pitchFamily="66" charset="0"/>
            </a:endParaRPr>
          </a:p>
          <a:p>
            <a:endParaRPr lang="cs-CZ" sz="1200">
              <a:latin typeface="Comic Sans MS" pitchFamily="66" charset="0"/>
            </a:endParaRPr>
          </a:p>
          <a:p>
            <a:r>
              <a:rPr lang="cs-CZ" sz="1200">
                <a:latin typeface="Comic Sans MS" pitchFamily="66" charset="0"/>
              </a:rPr>
              <a:t>Celý příklad zapíšeme takto: 5</a:t>
            </a:r>
            <a:r>
              <a:rPr lang="cs-CZ" sz="1200" baseline="30000">
                <a:latin typeface="Comic Sans MS" pitchFamily="66" charset="0"/>
              </a:rPr>
              <a:t>2 </a:t>
            </a:r>
            <a:r>
              <a:rPr lang="cs-CZ" sz="1200">
                <a:latin typeface="Comic Sans MS" pitchFamily="66" charset="0"/>
              </a:rPr>
              <a:t>= 25 a přečteme pět na druhou se rovná 25.</a:t>
            </a:r>
          </a:p>
          <a:p>
            <a:endParaRPr lang="cs-CZ" sz="12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76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>
                <a:latin typeface="Comic Sans MS" pitchFamily="66" charset="0"/>
              </a:rPr>
              <a:t>Přečtěte zápis druhé mocniny: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1582738" cy="4424363"/>
          </a:xfrm>
        </p:spPr>
        <p:txBody>
          <a:bodyPr/>
          <a:lstStyle/>
          <a:p>
            <a:r>
              <a:rPr lang="cs-CZ" sz="3600">
                <a:latin typeface="Comic Sans MS" pitchFamily="66" charset="0"/>
              </a:rPr>
              <a:t>2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3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4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5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6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7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endParaRPr lang="cs-CZ" sz="3600" baseline="30000">
              <a:latin typeface="Comic Sans MS" pitchFamily="66" charset="0"/>
            </a:endParaRPr>
          </a:p>
          <a:p>
            <a:endParaRPr lang="cs-CZ" sz="1000" baseline="3000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2497138" y="1600200"/>
            <a:ext cx="6189662" cy="4424363"/>
          </a:xfrm>
        </p:spPr>
        <p:txBody>
          <a:bodyPr/>
          <a:lstStyle/>
          <a:p>
            <a:r>
              <a:rPr lang="cs-CZ" sz="3400"/>
              <a:t>Dvě na druhou</a:t>
            </a:r>
          </a:p>
          <a:p>
            <a:r>
              <a:rPr lang="cs-CZ" sz="3400"/>
              <a:t>Tři na druhou</a:t>
            </a:r>
          </a:p>
          <a:p>
            <a:r>
              <a:rPr lang="cs-CZ" sz="3400"/>
              <a:t>Čtyři na druhou</a:t>
            </a:r>
          </a:p>
          <a:p>
            <a:r>
              <a:rPr lang="cs-CZ" sz="3400"/>
              <a:t>Pět na druhou</a:t>
            </a:r>
          </a:p>
          <a:p>
            <a:r>
              <a:rPr lang="cs-CZ" sz="3400"/>
              <a:t>Šest na druhou</a:t>
            </a:r>
          </a:p>
          <a:p>
            <a:r>
              <a:rPr lang="cs-CZ" sz="3400"/>
              <a:t>Sedm na druhou</a:t>
            </a:r>
          </a:p>
          <a:p>
            <a:endParaRPr lang="cs-CZ" sz="2400"/>
          </a:p>
          <a:p>
            <a:endParaRPr lang="cs-CZ" sz="2400"/>
          </a:p>
          <a:p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xmlns="" val="25581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>
                <a:latin typeface="Comic Sans MS" pitchFamily="66" charset="0"/>
              </a:rPr>
              <a:t>Opět přečtěte zápis druhé mocniny a  tentokrát také vypočítejte: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1582738" cy="4424363"/>
          </a:xfrm>
        </p:spPr>
        <p:txBody>
          <a:bodyPr/>
          <a:lstStyle/>
          <a:p>
            <a:r>
              <a:rPr lang="cs-CZ" sz="3600">
                <a:latin typeface="Comic Sans MS" pitchFamily="66" charset="0"/>
              </a:rPr>
              <a:t>2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3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4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5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6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7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endParaRPr lang="cs-CZ" sz="3600" baseline="30000">
              <a:latin typeface="Comic Sans MS" pitchFamily="66" charset="0"/>
            </a:endParaRPr>
          </a:p>
          <a:p>
            <a:endParaRPr lang="cs-CZ" sz="1000" baseline="30000">
              <a:latin typeface="Comic Sans MS" pitchFamily="66" charset="0"/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1905000" y="1600200"/>
            <a:ext cx="7010400" cy="4419600"/>
          </a:xfrm>
        </p:spPr>
        <p:txBody>
          <a:bodyPr/>
          <a:lstStyle/>
          <a:p>
            <a:r>
              <a:rPr lang="cs-CZ" sz="3400"/>
              <a:t>Dvě na druhou se rovná </a:t>
            </a:r>
            <a:r>
              <a:rPr lang="cs-CZ" sz="3400">
                <a:solidFill>
                  <a:srgbClr val="CC3300"/>
                </a:solidFill>
              </a:rPr>
              <a:t>4</a:t>
            </a:r>
            <a:r>
              <a:rPr lang="cs-CZ" sz="3400"/>
              <a:t>.</a:t>
            </a:r>
          </a:p>
          <a:p>
            <a:r>
              <a:rPr lang="cs-CZ" sz="3400"/>
              <a:t>Tři na druhou se rovná </a:t>
            </a:r>
            <a:r>
              <a:rPr lang="cs-CZ" sz="3400">
                <a:solidFill>
                  <a:srgbClr val="CC3300"/>
                </a:solidFill>
              </a:rPr>
              <a:t>9</a:t>
            </a:r>
            <a:r>
              <a:rPr lang="cs-CZ" sz="3400"/>
              <a:t>.</a:t>
            </a:r>
          </a:p>
          <a:p>
            <a:r>
              <a:rPr lang="cs-CZ" sz="3400"/>
              <a:t>Čtyři na druhou se rovná </a:t>
            </a:r>
            <a:r>
              <a:rPr lang="cs-CZ" sz="3400">
                <a:solidFill>
                  <a:srgbClr val="CC3300"/>
                </a:solidFill>
              </a:rPr>
              <a:t>16</a:t>
            </a:r>
            <a:r>
              <a:rPr lang="cs-CZ" sz="3400"/>
              <a:t>.</a:t>
            </a:r>
          </a:p>
          <a:p>
            <a:r>
              <a:rPr lang="cs-CZ" sz="3400"/>
              <a:t>Pět na druhou se rovná </a:t>
            </a:r>
            <a:r>
              <a:rPr lang="cs-CZ" sz="3400">
                <a:solidFill>
                  <a:srgbClr val="CC3300"/>
                </a:solidFill>
              </a:rPr>
              <a:t>25</a:t>
            </a:r>
            <a:r>
              <a:rPr lang="cs-CZ" sz="3400"/>
              <a:t>.</a:t>
            </a:r>
          </a:p>
          <a:p>
            <a:r>
              <a:rPr lang="cs-CZ" sz="3400"/>
              <a:t>Šest na druhou se rovná </a:t>
            </a:r>
            <a:r>
              <a:rPr lang="cs-CZ" sz="3400">
                <a:solidFill>
                  <a:srgbClr val="CC3300"/>
                </a:solidFill>
              </a:rPr>
              <a:t>36</a:t>
            </a:r>
            <a:r>
              <a:rPr lang="cs-CZ" sz="3400"/>
              <a:t>.</a:t>
            </a:r>
          </a:p>
          <a:p>
            <a:r>
              <a:rPr lang="cs-CZ" sz="3400"/>
              <a:t>Sedm na druhou se rovná </a:t>
            </a:r>
            <a:r>
              <a:rPr lang="cs-CZ" sz="3400">
                <a:solidFill>
                  <a:srgbClr val="CC3300"/>
                </a:solidFill>
              </a:rPr>
              <a:t>49</a:t>
            </a:r>
            <a:r>
              <a:rPr lang="cs-CZ" sz="3400"/>
              <a:t>.</a:t>
            </a:r>
          </a:p>
          <a:p>
            <a:endParaRPr lang="cs-CZ" sz="2400"/>
          </a:p>
          <a:p>
            <a:endParaRPr lang="cs-CZ" sz="2400"/>
          </a:p>
          <a:p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xmlns="" val="96865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000"/>
              <a:t>Druhá mocnina čísla se někdy označuje jako „čtverec“.</a:t>
            </a:r>
            <a:r>
              <a:rPr lang="cs-CZ" sz="3800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Obsah čtverce vypočítáme právě jako druhou mocninu jeho </a:t>
            </a:r>
            <a:r>
              <a:rPr lang="cs-CZ" dirty="0" smtClean="0"/>
              <a:t>strany: a . a = a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Říkáme například </a:t>
            </a:r>
            <a:r>
              <a:rPr lang="cs-CZ" dirty="0"/>
              <a:t>čtverec </a:t>
            </a:r>
            <a:r>
              <a:rPr lang="cs-CZ" dirty="0" smtClean="0"/>
              <a:t>vzdálenosti, </a:t>
            </a:r>
            <a:r>
              <a:rPr lang="cs-CZ" dirty="0"/>
              <a:t>tj. druhá mocnina vzdálenosti.</a:t>
            </a:r>
          </a:p>
          <a:p>
            <a:r>
              <a:rPr lang="cs-CZ" dirty="0"/>
              <a:t>Někdy se pod označením „mocnina“ myslí právě jen druhá mocnina.</a:t>
            </a:r>
          </a:p>
          <a:p>
            <a:r>
              <a:rPr lang="cs-CZ" dirty="0"/>
              <a:t>Druhá mocnina nuly se rovná nule.</a:t>
            </a:r>
          </a:p>
        </p:txBody>
      </p:sp>
    </p:spTree>
    <p:extLst>
      <p:ext uri="{BB962C8B-B14F-4D97-AF65-F5344CB8AC3E}">
        <p14:creationId xmlns:p14="http://schemas.microsoft.com/office/powerpoint/2010/main" xmlns="" val="357150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Vypočtěte: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1366838" cy="4530725"/>
          </a:xfrm>
        </p:spPr>
        <p:txBody>
          <a:bodyPr/>
          <a:lstStyle/>
          <a:p>
            <a:r>
              <a:rPr lang="cs-CZ" sz="3600">
                <a:latin typeface="Comic Sans MS" pitchFamily="66" charset="0"/>
              </a:rPr>
              <a:t>3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5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7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9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10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  <a:p>
            <a:r>
              <a:rPr lang="cs-CZ" sz="3600">
                <a:latin typeface="Comic Sans MS" pitchFamily="66" charset="0"/>
              </a:rPr>
              <a:t>0</a:t>
            </a:r>
            <a:r>
              <a:rPr lang="cs-CZ" sz="3600" baseline="30000">
                <a:latin typeface="Comic Sans MS" pitchFamily="66" charset="0"/>
              </a:rPr>
              <a:t>2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2362200" y="1447800"/>
            <a:ext cx="4648200" cy="4678363"/>
          </a:xfrm>
        </p:spPr>
        <p:txBody>
          <a:bodyPr/>
          <a:lstStyle/>
          <a:p>
            <a:r>
              <a:rPr lang="cs-CZ" sz="3600">
                <a:latin typeface="Comic Sans MS" pitchFamily="66" charset="0"/>
              </a:rPr>
              <a:t>3</a:t>
            </a:r>
            <a:r>
              <a:rPr lang="cs-CZ" sz="3600" baseline="30000">
                <a:latin typeface="Comic Sans MS" pitchFamily="66" charset="0"/>
              </a:rPr>
              <a:t>2   </a:t>
            </a:r>
            <a:r>
              <a:rPr lang="cs-CZ" sz="3600">
                <a:latin typeface="Comic Sans MS" pitchFamily="66" charset="0"/>
              </a:rPr>
              <a:t>= 3 . 3  =    9</a:t>
            </a:r>
          </a:p>
          <a:p>
            <a:r>
              <a:rPr lang="cs-CZ" sz="3600">
                <a:latin typeface="Comic Sans MS" pitchFamily="66" charset="0"/>
              </a:rPr>
              <a:t>5</a:t>
            </a:r>
            <a:r>
              <a:rPr lang="cs-CZ" sz="3600" baseline="30000">
                <a:latin typeface="Comic Sans MS" pitchFamily="66" charset="0"/>
              </a:rPr>
              <a:t>2   </a:t>
            </a:r>
            <a:r>
              <a:rPr lang="cs-CZ" sz="3600">
                <a:latin typeface="Comic Sans MS" pitchFamily="66" charset="0"/>
              </a:rPr>
              <a:t>= 5 . 5  =  25</a:t>
            </a:r>
          </a:p>
          <a:p>
            <a:r>
              <a:rPr lang="cs-CZ" sz="3600">
                <a:latin typeface="Comic Sans MS" pitchFamily="66" charset="0"/>
              </a:rPr>
              <a:t>7</a:t>
            </a:r>
            <a:r>
              <a:rPr lang="cs-CZ" sz="3600" baseline="30000">
                <a:latin typeface="Comic Sans MS" pitchFamily="66" charset="0"/>
              </a:rPr>
              <a:t>2   </a:t>
            </a:r>
            <a:r>
              <a:rPr lang="cs-CZ" sz="3600">
                <a:latin typeface="Comic Sans MS" pitchFamily="66" charset="0"/>
              </a:rPr>
              <a:t>= 7 . 7  =  49</a:t>
            </a:r>
          </a:p>
          <a:p>
            <a:r>
              <a:rPr lang="cs-CZ" sz="3600">
                <a:latin typeface="Comic Sans MS" pitchFamily="66" charset="0"/>
              </a:rPr>
              <a:t>9</a:t>
            </a:r>
            <a:r>
              <a:rPr lang="cs-CZ" sz="3600" baseline="30000">
                <a:latin typeface="Comic Sans MS" pitchFamily="66" charset="0"/>
              </a:rPr>
              <a:t>2   </a:t>
            </a:r>
            <a:r>
              <a:rPr lang="cs-CZ" sz="3600">
                <a:latin typeface="Comic Sans MS" pitchFamily="66" charset="0"/>
              </a:rPr>
              <a:t>= 9 . 9  =  81</a:t>
            </a:r>
          </a:p>
          <a:p>
            <a:r>
              <a:rPr lang="cs-CZ" sz="3600">
                <a:latin typeface="Comic Sans MS" pitchFamily="66" charset="0"/>
              </a:rPr>
              <a:t>10</a:t>
            </a:r>
            <a:r>
              <a:rPr lang="cs-CZ" sz="3600" baseline="30000">
                <a:latin typeface="Comic Sans MS" pitchFamily="66" charset="0"/>
              </a:rPr>
              <a:t>2 </a:t>
            </a:r>
            <a:r>
              <a:rPr lang="cs-CZ" sz="3600">
                <a:latin typeface="Comic Sans MS" pitchFamily="66" charset="0"/>
              </a:rPr>
              <a:t>=10 .10 =100</a:t>
            </a:r>
          </a:p>
          <a:p>
            <a:r>
              <a:rPr lang="cs-CZ" sz="3600">
                <a:latin typeface="Comic Sans MS" pitchFamily="66" charset="0"/>
              </a:rPr>
              <a:t>0</a:t>
            </a:r>
            <a:r>
              <a:rPr lang="cs-CZ" sz="3600" baseline="30000">
                <a:latin typeface="Comic Sans MS" pitchFamily="66" charset="0"/>
              </a:rPr>
              <a:t>2 </a:t>
            </a:r>
            <a:r>
              <a:rPr lang="cs-CZ" sz="3600">
                <a:latin typeface="Comic Sans MS" pitchFamily="66" charset="0"/>
              </a:rPr>
              <a:t>=  0 .  0 =  0</a:t>
            </a:r>
          </a:p>
          <a:p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xmlns="" val="370632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 závěr: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>
                <a:latin typeface="Comic Sans MS" pitchFamily="66" charset="0"/>
              </a:rPr>
              <a:t>Druhá mocnina čísla 1 se rovná 1:</a:t>
            </a:r>
          </a:p>
          <a:p>
            <a:r>
              <a:rPr lang="cs-CZ" sz="4000">
                <a:latin typeface="Comic Sans MS" pitchFamily="66" charset="0"/>
              </a:rPr>
              <a:t>1</a:t>
            </a:r>
            <a:r>
              <a:rPr lang="cs-CZ" sz="4000" baseline="30000">
                <a:latin typeface="Comic Sans MS" pitchFamily="66" charset="0"/>
              </a:rPr>
              <a:t>2   </a:t>
            </a:r>
            <a:r>
              <a:rPr lang="cs-CZ" sz="4000">
                <a:latin typeface="Comic Sans MS" pitchFamily="66" charset="0"/>
              </a:rPr>
              <a:t>= 1 . 1  = 1</a:t>
            </a:r>
          </a:p>
          <a:p>
            <a:r>
              <a:rPr lang="cs-CZ" sz="2400">
                <a:latin typeface="Comic Sans MS" pitchFamily="66" charset="0"/>
              </a:rPr>
              <a:t>Umocňování na druhou je algebraická operace výpočtu druhé mocniny.</a:t>
            </a:r>
          </a:p>
          <a:p>
            <a:r>
              <a:rPr lang="cs-CZ" sz="2400">
                <a:latin typeface="Comic Sans MS" pitchFamily="66" charset="0"/>
              </a:rPr>
              <a:t>Jestliže umocníme číslo 4 na druhou, provedeme jeho druhou mocninu:</a:t>
            </a:r>
          </a:p>
          <a:p>
            <a:r>
              <a:rPr lang="cs-CZ" sz="4000">
                <a:latin typeface="Comic Sans MS" pitchFamily="66" charset="0"/>
              </a:rPr>
              <a:t>4</a:t>
            </a:r>
            <a:r>
              <a:rPr lang="cs-CZ" sz="4000" baseline="30000">
                <a:latin typeface="Comic Sans MS" pitchFamily="66" charset="0"/>
              </a:rPr>
              <a:t>2</a:t>
            </a:r>
            <a:r>
              <a:rPr lang="cs-CZ" sz="2400">
                <a:latin typeface="Comic Sans MS" pitchFamily="66" charset="0"/>
              </a:rPr>
              <a:t> </a:t>
            </a:r>
            <a:r>
              <a:rPr lang="cs-CZ" sz="4000">
                <a:latin typeface="Comic Sans MS" pitchFamily="66" charset="0"/>
              </a:rPr>
              <a:t>= 4 . 4  = 16</a:t>
            </a:r>
          </a:p>
          <a:p>
            <a:r>
              <a:rPr lang="cs-CZ">
                <a:latin typeface="Comic Sans MS" pitchFamily="66" charset="0"/>
              </a:rPr>
              <a:t>Umocnit na druhou můžeme každé reálné číslo</a:t>
            </a:r>
          </a:p>
          <a:p>
            <a:endParaRPr lang="cs-CZ" sz="2400">
              <a:latin typeface="Comic Sans MS" pitchFamily="66" charset="0"/>
            </a:endParaRPr>
          </a:p>
          <a:p>
            <a:endParaRPr lang="cs-CZ" sz="240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4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idx="1"/>
          </p:nvPr>
        </p:nvSpPr>
        <p:spPr>
          <a:xfrm>
            <a:off x="914400" y="2895600"/>
            <a:ext cx="7772400" cy="1981200"/>
          </a:xfrm>
        </p:spPr>
        <p:txBody>
          <a:bodyPr/>
          <a:lstStyle/>
          <a:p>
            <a:r>
              <a:rPr lang="cs-CZ"/>
              <a:t>Použité zdroje.</a:t>
            </a:r>
          </a:p>
          <a:p>
            <a:r>
              <a:rPr lang="cs-CZ">
                <a:hlinkClick r:id="rId2"/>
              </a:rPr>
              <a:t>http://cs.wikipedia.org/wiki/Druh%C3%A1_mocnina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77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80</TotalTime>
  <Words>442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Snímek 1</vt:lpstr>
      <vt:lpstr>Snímek 2</vt:lpstr>
      <vt:lpstr>Druhá mocnina</vt:lpstr>
      <vt:lpstr>Co je to druhá mocnina?</vt:lpstr>
      <vt:lpstr>Jak druhou mocninu zapisujeme?</vt:lpstr>
      <vt:lpstr>Přečtěte zápis druhé mocniny:</vt:lpstr>
      <vt:lpstr>Opět přečtěte zápis druhé mocniny a  tentokrát také vypočítejte:</vt:lpstr>
      <vt:lpstr>Druhá mocnina čísla se někdy označuje jako „čtverec“. </vt:lpstr>
      <vt:lpstr>Vypočtěte:</vt:lpstr>
      <vt:lpstr>Na závěr: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Dum</cp:lastModifiedBy>
  <cp:revision>15</cp:revision>
  <dcterms:created xsi:type="dcterms:W3CDTF">2011-09-22T07:34:55Z</dcterms:created>
  <dcterms:modified xsi:type="dcterms:W3CDTF">2012-06-11T19:04:02Z</dcterms:modified>
</cp:coreProperties>
</file>