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5659EF-76E3-4119-9B3D-F3A17BAB6F5A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D274FE-18FF-42AB-B379-C19D91839F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DAAE421-E752-45F4-90D9-360775F4B9C9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D7D8CAD-DBFA-419C-B11B-58B981612A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7544" y="260649"/>
            <a:ext cx="7772400" cy="2304256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Mgr</a:t>
            </a: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Ivana Blažková</a:t>
            </a: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cap="none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cap="none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VY_32_INOVACE_03_15_ </a:t>
            </a:r>
            <a:r>
              <a:rPr lang="cs-CZ" sz="2800" b="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b="0" i="1" cap="none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řídavná </a:t>
            </a:r>
            <a:r>
              <a:rPr lang="cs-CZ" sz="2800" b="0" i="1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jména </a:t>
            </a: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b="0" cap="none" dirty="0" smtClean="0">
                <a:solidFill>
                  <a:schemeClr val="bg1"/>
                </a:solidFill>
                <a:effectLst/>
                <a:latin typeface="Times New Roman" pitchFamily="18" charset="0"/>
                <a:cs typeface="Times New Roman" pitchFamily="18" charset="0"/>
              </a:rPr>
              <a:t>CZ.1.07/1.4./00/21.1115 </a:t>
            </a:r>
            <a:r>
              <a:rPr lang="cs-CZ" sz="2800" cap="none" dirty="0" smtClean="0"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cap="none" dirty="0" smtClean="0">
                <a:effectLst/>
                <a:latin typeface="Times New Roman" pitchFamily="18" charset="0"/>
                <a:cs typeface="Times New Roman" pitchFamily="18" charset="0"/>
              </a:rPr>
            </a:br>
            <a:endParaRPr lang="cs-CZ" sz="2800" cap="none" dirty="0" smtClean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ročník, předmět český jazyk. Žák se seznámí s přídavnými jmény. Naučí se na ně zeptat a vyhledat ve větě. Obohacuje si slovní zásobu.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 Č. 2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PŘÍDAVNÁ  JMÉNA</a:t>
            </a:r>
            <a:endParaRPr lang="cs-CZ" sz="3600" b="1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PŘÍDAVNÁ  JMÉNA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u="sng" dirty="0" smtClean="0"/>
              <a:t>VYJADŘUJÍ  VLASTNOSTI</a:t>
            </a:r>
            <a:r>
              <a:rPr lang="cs-CZ" sz="3600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OSOB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ZVÍŘAT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 smtClean="0"/>
              <a:t>VĚCÍ</a:t>
            </a:r>
          </a:p>
          <a:p>
            <a:pPr>
              <a:buNone/>
            </a:pPr>
            <a:r>
              <a:rPr lang="cs-CZ" sz="3600" u="sng" dirty="0" smtClean="0"/>
              <a:t>PTÁME   SE  OTÁZKAMI</a:t>
            </a:r>
            <a:r>
              <a:rPr lang="cs-CZ" sz="3600" dirty="0" smtClean="0"/>
              <a:t>:</a:t>
            </a:r>
          </a:p>
          <a:p>
            <a:pPr>
              <a:buNone/>
            </a:pPr>
            <a:r>
              <a:rPr lang="cs-CZ" sz="3600" dirty="0" smtClean="0"/>
              <a:t>Jaký?  Jaká?  Jaké?</a:t>
            </a:r>
          </a:p>
          <a:p>
            <a:pPr>
              <a:buNone/>
            </a:pPr>
            <a:r>
              <a:rPr lang="cs-CZ" sz="3600" dirty="0" smtClean="0"/>
              <a:t>Který? Která? Které?        Čí?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VYTVOŘ SLOVA OPAČNÁ.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/>
              <a:t>Pomalý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Chytrý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Levá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Obutá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Vysoký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Plný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Tmavé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600" dirty="0" smtClean="0"/>
              <a:t>Rychlý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Hloupý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Pravá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Bosá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Nízký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Prázdný</a:t>
            </a:r>
          </a:p>
          <a:p>
            <a:pPr>
              <a:buFont typeface="Wingdings" pitchFamily="2" charset="2"/>
              <a:buChar char="§"/>
            </a:pPr>
            <a:r>
              <a:rPr lang="cs-CZ" sz="3600" dirty="0" smtClean="0"/>
              <a:t>Světlé</a:t>
            </a:r>
            <a:endParaRPr lang="cs-CZ" sz="36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PŘÍDAVNÁ JMÉNA.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Počítačová                    košile</a:t>
            </a:r>
          </a:p>
          <a:p>
            <a:r>
              <a:rPr lang="cs-CZ" sz="3600" dirty="0" smtClean="0"/>
              <a:t>Televizní                       les</a:t>
            </a:r>
          </a:p>
          <a:p>
            <a:r>
              <a:rPr lang="cs-CZ" sz="3600" dirty="0" smtClean="0"/>
              <a:t>Linkovaný                    budka                     </a:t>
            </a:r>
          </a:p>
          <a:p>
            <a:r>
              <a:rPr lang="cs-CZ" sz="3600" dirty="0" smtClean="0"/>
              <a:t>Vyžehlená                     zpráva</a:t>
            </a:r>
          </a:p>
          <a:p>
            <a:r>
              <a:rPr lang="cs-CZ" sz="3600" dirty="0" smtClean="0"/>
              <a:t>Jehličnatý                      hra</a:t>
            </a:r>
          </a:p>
          <a:p>
            <a:r>
              <a:rPr lang="cs-CZ" sz="3600" dirty="0" smtClean="0"/>
              <a:t>Dobrá                            sešit</a:t>
            </a:r>
          </a:p>
          <a:p>
            <a:r>
              <a:rPr lang="cs-CZ" sz="3600" dirty="0" smtClean="0"/>
              <a:t>Ptačí                               pořad</a:t>
            </a:r>
            <a:endParaRPr lang="cs-CZ" sz="36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275856" y="1988840"/>
            <a:ext cx="2304256" cy="252028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915816" y="2564904"/>
            <a:ext cx="2592288" cy="316835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275856" y="3356992"/>
            <a:ext cx="2232248" cy="165618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V="1">
            <a:off x="3275856" y="1844824"/>
            <a:ext cx="2304256" cy="208823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3059832" y="2564904"/>
            <a:ext cx="2520280" cy="2088232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2483768" y="4077072"/>
            <a:ext cx="3096344" cy="108012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2123728" y="3356992"/>
            <a:ext cx="3456384" cy="252028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 PŘÍDAVNÁ JMÉNA.</a:t>
            </a:r>
            <a:endParaRPr lang="cs-CZ" dirty="0"/>
          </a:p>
        </p:txBody>
      </p:sp>
      <p:pic>
        <p:nvPicPr>
          <p:cNvPr id="1026" name="Picture 2" descr="C:\Documents and Settings\Maminka\Plocha\obrázky\1194985053141572908umbrella.svg.thumb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636912"/>
            <a:ext cx="1296144" cy="1717640"/>
          </a:xfrm>
          <a:prstGeom prst="rect">
            <a:avLst/>
          </a:prstGeom>
          <a:noFill/>
        </p:spPr>
      </p:pic>
      <p:pic>
        <p:nvPicPr>
          <p:cNvPr id="1027" name="Picture 3" descr="C:\Documents and Settings\Maminka\Plocha\obrázky\1194989601543022112rocket.svg.thumb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581128"/>
            <a:ext cx="1944216" cy="1584176"/>
          </a:xfrm>
          <a:prstGeom prst="rect">
            <a:avLst/>
          </a:prstGeom>
          <a:noFill/>
        </p:spPr>
      </p:pic>
      <p:pic>
        <p:nvPicPr>
          <p:cNvPr id="1028" name="Picture 4" descr="C:\Documents and Settings\Maminka\Plocha\obrázky\smiling-girl-with-glasses-th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556792"/>
            <a:ext cx="1224136" cy="1231577"/>
          </a:xfrm>
          <a:prstGeom prst="rect">
            <a:avLst/>
          </a:prstGeom>
          <a:noFill/>
        </p:spPr>
      </p:pic>
      <p:pic>
        <p:nvPicPr>
          <p:cNvPr id="1029" name="Picture 5" descr="C:\Documents and Settings\Maminka\Plocha\obrázky\11971248081016414504jbaldus_Beach_Ball.svg.thumb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3" y="4437113"/>
            <a:ext cx="1368152" cy="1152128"/>
          </a:xfrm>
          <a:prstGeom prst="rect">
            <a:avLst/>
          </a:prstGeom>
          <a:noFill/>
        </p:spPr>
      </p:pic>
      <p:pic>
        <p:nvPicPr>
          <p:cNvPr id="1030" name="Picture 6" descr="C:\Documents and Settings\Maminka\Plocha\obrázky\1227974557455141889pitr_Candy_icon.svg.thumb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1556792"/>
            <a:ext cx="1246187" cy="1258887"/>
          </a:xfrm>
          <a:prstGeom prst="rect">
            <a:avLst/>
          </a:prstGeom>
          <a:noFill/>
        </p:spPr>
      </p:pic>
      <p:pic>
        <p:nvPicPr>
          <p:cNvPr id="1031" name="Picture 7" descr="C:\Documents and Settings\Maminka\Plocha\obrázky\11954457111772974386guitar_hago_ziegler_01.svg.thumb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11760" y="4725144"/>
            <a:ext cx="2105595" cy="1728192"/>
          </a:xfrm>
          <a:prstGeom prst="rect">
            <a:avLst/>
          </a:prstGeom>
          <a:noFill/>
        </p:spPr>
      </p:pic>
      <p:pic>
        <p:nvPicPr>
          <p:cNvPr id="1032" name="Picture 8" descr="C:\Documents and Settings\Maminka\Plocha\obrázky\11949861281545333574lemon.svg.med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932040" y="2060848"/>
            <a:ext cx="1584175" cy="992261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HLEDEJ PŘÍDAVNÁ JMÉNA.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Vyhledej přídavná jména a zapiš počáteční písmeno.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vaří   auto  dlouhá  tunel  osm  ostré</a:t>
            </a:r>
          </a:p>
          <a:p>
            <a:pPr>
              <a:buNone/>
            </a:pPr>
            <a:r>
              <a:rPr lang="cs-CZ" sz="3600" dirty="0" smtClean="0"/>
              <a:t>peklo umí  bílá  cink  plot  řídký  žula</a:t>
            </a:r>
          </a:p>
          <a:p>
            <a:pPr>
              <a:buNone/>
            </a:pPr>
            <a:r>
              <a:rPr lang="cs-CZ" sz="3600" dirty="0" smtClean="0"/>
              <a:t>čte  </a:t>
            </a:r>
            <a:r>
              <a:rPr lang="cs-CZ" sz="3600" dirty="0" err="1" smtClean="0"/>
              <a:t>bum</a:t>
            </a:r>
            <a:r>
              <a:rPr lang="cs-CZ" sz="3600" dirty="0" smtClean="0"/>
              <a:t>  koza  váza  ementálský  kus</a:t>
            </a:r>
          </a:p>
          <a:p>
            <a:pPr algn="ctr">
              <a:buNone/>
            </a:pPr>
            <a:r>
              <a:rPr lang="cs-CZ" sz="3600" dirty="0" smtClean="0"/>
              <a:t>        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2915816" y="3212976"/>
            <a:ext cx="504056" cy="36004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6804248" y="3284984"/>
            <a:ext cx="504056" cy="36004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2843808" y="3933056"/>
            <a:ext cx="504056" cy="36004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868144" y="3933056"/>
            <a:ext cx="504056" cy="36004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4860032" y="4653136"/>
            <a:ext cx="504056" cy="360040"/>
          </a:xfrm>
          <a:prstGeom prst="smileyFace">
            <a:avLst>
              <a:gd name="adj" fmla="val 465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áček 8"/>
          <p:cNvSpPr/>
          <p:nvPr/>
        </p:nvSpPr>
        <p:spPr>
          <a:xfrm>
            <a:off x="3275856" y="5445224"/>
            <a:ext cx="2736304" cy="828672"/>
          </a:xfrm>
          <a:prstGeom prst="cloud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DOBŘE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0" dirty="0" smtClean="0"/>
              <a:t>DOPLŇ PŘÍDAVNÁ JMÉNA.</a:t>
            </a:r>
            <a:endParaRPr lang="cs-CZ" sz="40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7091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Moudrý jako sova.</a:t>
            </a:r>
          </a:p>
          <a:p>
            <a:r>
              <a:rPr lang="cs-CZ" sz="3600" dirty="0" smtClean="0"/>
              <a:t>Mazaný jako liška.</a:t>
            </a:r>
          </a:p>
          <a:p>
            <a:r>
              <a:rPr lang="cs-CZ" sz="3600" dirty="0" smtClean="0"/>
              <a:t>Rychlý jako raketa.</a:t>
            </a:r>
          </a:p>
          <a:p>
            <a:r>
              <a:rPr lang="cs-CZ" sz="3600" dirty="0" smtClean="0"/>
              <a:t>Lehký jako pírko.</a:t>
            </a:r>
          </a:p>
          <a:p>
            <a:r>
              <a:rPr lang="cs-CZ" sz="3600" dirty="0" smtClean="0"/>
              <a:t>Hezká jako panenka.</a:t>
            </a:r>
          </a:p>
          <a:p>
            <a:r>
              <a:rPr lang="cs-CZ" sz="3600" dirty="0" smtClean="0"/>
              <a:t>Studený jako led.</a:t>
            </a:r>
          </a:p>
          <a:p>
            <a:r>
              <a:rPr lang="cs-CZ" sz="3600" dirty="0" smtClean="0"/>
              <a:t>Těžký jako slon.</a:t>
            </a:r>
          </a:p>
          <a:p>
            <a:endParaRPr lang="cs-CZ" sz="3600" dirty="0"/>
          </a:p>
        </p:txBody>
      </p:sp>
      <p:sp>
        <p:nvSpPr>
          <p:cNvPr id="6" name="Zkosené hrany 5"/>
          <p:cNvSpPr/>
          <p:nvPr/>
        </p:nvSpPr>
        <p:spPr>
          <a:xfrm>
            <a:off x="1115616" y="1556792"/>
            <a:ext cx="1656184" cy="648072"/>
          </a:xfrm>
          <a:prstGeom prst="bevel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1043608" y="2348880"/>
            <a:ext cx="1690488" cy="504056"/>
          </a:xfrm>
          <a:prstGeom prst="bevel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1043608" y="2996952"/>
            <a:ext cx="1512168" cy="576064"/>
          </a:xfrm>
          <a:prstGeom prst="bevel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1043608" y="3645024"/>
            <a:ext cx="1368152" cy="576064"/>
          </a:xfrm>
          <a:prstGeom prst="bevel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1115616" y="4293096"/>
            <a:ext cx="1296144" cy="576064"/>
          </a:xfrm>
          <a:prstGeom prst="bevel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1115616" y="4941168"/>
            <a:ext cx="1690488" cy="576064"/>
          </a:xfrm>
          <a:prstGeom prst="bevel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1115616" y="5661248"/>
            <a:ext cx="1224136" cy="576064"/>
          </a:xfrm>
          <a:prstGeom prst="bevel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PŘÍDAVNÁ JMÉNA VE VĚTĚ.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Naše hlavní město je Praha.</a:t>
            </a:r>
          </a:p>
          <a:p>
            <a:r>
              <a:rPr lang="cs-CZ" sz="3600" dirty="0" smtClean="0"/>
              <a:t>Maminka upekla tvarohové buchty.</a:t>
            </a:r>
          </a:p>
          <a:p>
            <a:r>
              <a:rPr lang="cs-CZ" sz="3600" dirty="0" smtClean="0"/>
              <a:t>Tatínek opravuje staré auto.</a:t>
            </a:r>
          </a:p>
          <a:p>
            <a:r>
              <a:rPr lang="cs-CZ" sz="3600" dirty="0" smtClean="0"/>
              <a:t>Jezdím na plavecké závody.</a:t>
            </a:r>
          </a:p>
          <a:p>
            <a:r>
              <a:rPr lang="cs-CZ" sz="3600" dirty="0" smtClean="0"/>
              <a:t>Slunečné počasí máme rádi.</a:t>
            </a:r>
          </a:p>
          <a:p>
            <a:r>
              <a:rPr lang="cs-CZ" sz="3600" dirty="0" smtClean="0"/>
              <a:t>Mám spolehlivého kamaráda.</a:t>
            </a:r>
          </a:p>
          <a:p>
            <a:r>
              <a:rPr lang="cs-CZ" sz="3600" dirty="0" smtClean="0"/>
              <a:t>Věžní hodiny ukazují poledne.</a:t>
            </a:r>
            <a:endParaRPr lang="cs-CZ" sz="3600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411760" y="1412776"/>
            <a:ext cx="91440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ukončení 5"/>
          <p:cNvSpPr/>
          <p:nvPr/>
        </p:nvSpPr>
        <p:spPr>
          <a:xfrm>
            <a:off x="4644008" y="2780928"/>
            <a:ext cx="91440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ukončení 6"/>
          <p:cNvSpPr/>
          <p:nvPr/>
        </p:nvSpPr>
        <p:spPr>
          <a:xfrm>
            <a:off x="5076056" y="2132856"/>
            <a:ext cx="91440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ukončení 7"/>
          <p:cNvSpPr/>
          <p:nvPr/>
        </p:nvSpPr>
        <p:spPr>
          <a:xfrm>
            <a:off x="3707904" y="3429000"/>
            <a:ext cx="91440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ukončení 8"/>
          <p:cNvSpPr/>
          <p:nvPr/>
        </p:nvSpPr>
        <p:spPr>
          <a:xfrm>
            <a:off x="1331640" y="5373216"/>
            <a:ext cx="91440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ukončení 9"/>
          <p:cNvSpPr/>
          <p:nvPr/>
        </p:nvSpPr>
        <p:spPr>
          <a:xfrm>
            <a:off x="3203848" y="4725144"/>
            <a:ext cx="914400" cy="30175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ukončení 10"/>
          <p:cNvSpPr/>
          <p:nvPr/>
        </p:nvSpPr>
        <p:spPr>
          <a:xfrm>
            <a:off x="1475656" y="4149080"/>
            <a:ext cx="914400" cy="288032"/>
          </a:xfrm>
          <a:prstGeom prst="flowChartTerminator">
            <a:avLst/>
          </a:prstGeom>
          <a:solidFill>
            <a:srgbClr val="92D05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3645024"/>
            <a:ext cx="611195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-4597.html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4077072"/>
            <a:ext cx="61839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-2935.html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11560" y="4437112"/>
            <a:ext cx="61839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-3991.html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11560" y="4797152"/>
            <a:ext cx="61744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candy</a:t>
            </a:r>
            <a:r>
              <a:rPr lang="cs-CZ" dirty="0" smtClean="0"/>
              <a:t>-</a:t>
            </a:r>
            <a:r>
              <a:rPr lang="cs-CZ" dirty="0" err="1" smtClean="0"/>
              <a:t>icon.html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11560" y="5157192"/>
            <a:ext cx="61696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-12444.html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11560" y="5517232"/>
            <a:ext cx="618396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-6878.html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11560" y="5877272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smiling</a:t>
            </a:r>
            <a:r>
              <a:rPr lang="cs-CZ" dirty="0" smtClean="0"/>
              <a:t>-girl-</a:t>
            </a:r>
            <a:r>
              <a:rPr lang="cs-CZ" dirty="0" err="1" smtClean="0"/>
              <a:t>with</a:t>
            </a:r>
            <a:r>
              <a:rPr lang="cs-CZ" dirty="0" smtClean="0"/>
              <a:t>-</a:t>
            </a:r>
            <a:r>
              <a:rPr lang="cs-CZ" dirty="0" err="1" smtClean="0"/>
              <a:t>glasses.html</a:t>
            </a:r>
            <a:endParaRPr lang="cs-CZ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95536" y="826931"/>
            <a:ext cx="8748464" cy="2492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POUŽITÁ LITERATURA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</a:t>
            </a: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B.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Havránek, A. Jedlička: STRUČNÁ MLUVNICE ČESKÁ, SPN , 1987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Potůčková: PRACOVNÍ SEŠIT 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 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ČESKÉHO JAZYKA PRO 3.ROČNÍK ZŠ, 2.DÍL,     STUDIO 1+1, 2001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80-86252-221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Mikulenková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kol. : ČESKÝ JAZYK PRO 3.ROČNÍK 2. DÍL, PRODOS, 2006,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80-7230-164-0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251520" y="1372216"/>
            <a:ext cx="9009582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 28.5. </a:t>
            </a: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2012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–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185</TotalTime>
  <Words>330</Words>
  <Application>Microsoft Office PowerPoint</Application>
  <PresentationFormat>Předvádění na obrazovce (4:3)</PresentationFormat>
  <Paragraphs>81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Název školy: ZŠ Klášterec nad Ohří, Krátká 676 Autor: Mgr. Ivana Blažková Název materiálu: VY_32_INOVACE_03_15_ Přídavná jména  Číslo projektu: CZ.1.07/1.4./00/21.1115  </vt:lpstr>
      <vt:lpstr>SLOVNÍ  DRUH Č. 2</vt:lpstr>
      <vt:lpstr>PŘÍDAVNÁ  JMÉNA</vt:lpstr>
      <vt:lpstr>VYTVOŘ SLOVA OPAČNÁ.</vt:lpstr>
      <vt:lpstr>SPOJ PŘÍDAVNÁ JMÉNA.</vt:lpstr>
      <vt:lpstr>TVOŘ PŘÍDAVNÁ JMÉNA.</vt:lpstr>
      <vt:lpstr>HLEDEJ PŘÍDAVNÁ JMÉNA.</vt:lpstr>
      <vt:lpstr>DOPLŇ PŘÍDAVNÁ JMÉNA.</vt:lpstr>
      <vt:lpstr>VYHLEDEJ PŘÍDAVNÁ JMÉNA VE VĚTĚ.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 Název materiálu: VY_32_INOVACE_?_?_?  Číslo projektu: CZ.1.07/1.4.00/21.1115  </dc:title>
  <dc:creator>Maminka</dc:creator>
  <cp:lastModifiedBy>Maminka</cp:lastModifiedBy>
  <cp:revision>26</cp:revision>
  <dcterms:created xsi:type="dcterms:W3CDTF">2012-05-04T20:42:52Z</dcterms:created>
  <dcterms:modified xsi:type="dcterms:W3CDTF">2012-06-11T19:52:26Z</dcterms:modified>
</cp:coreProperties>
</file>