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1E5A97-B0FC-475C-A67A-96C3BF5AD4E9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B685E3-C180-4CE8-9355-7E3FC5CFC8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637285-A24A-4AEE-B05A-3F8AC9156837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5EBC8-3F81-4D5D-BFF7-30E088D5E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Mgr. Ivana Blažková</a:t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VY_32_INOVACE_06_15_Slovesa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CZ.1.07/1.4./00/21.1115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 Prezentace je určena pro 3. ročník, předmět </a:t>
            </a:r>
            <a:r>
              <a:rPr lang="cs-CZ" sz="2400" smtClean="0">
                <a:solidFill>
                  <a:schemeClr val="bg1"/>
                </a:solidFill>
              </a:rPr>
              <a:t>český jazyk. </a:t>
            </a:r>
            <a:r>
              <a:rPr lang="cs-CZ" sz="2400" dirty="0" smtClean="0">
                <a:solidFill>
                  <a:schemeClr val="bg1"/>
                </a:solidFill>
              </a:rPr>
              <a:t>Žák se seznámí se slovesy. Naučí se na ně zeptat, vyhledat ve větě. Obohacuje si slovní zásobu.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  Č. 5</a:t>
            </a:r>
            <a:endParaRPr lang="cs-CZ" sz="4000" b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SLOVESA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SLOVESA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FF00"/>
                </a:solidFill>
              </a:rPr>
              <a:t>Slova, která vyjadřují děj.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Říkají nám, co osoby, zvířata a věci </a:t>
            </a:r>
            <a:r>
              <a:rPr lang="cs-CZ" sz="3600" dirty="0" smtClean="0">
                <a:solidFill>
                  <a:srgbClr val="FFFF00"/>
                </a:solidFill>
              </a:rPr>
              <a:t>dělají,</a:t>
            </a:r>
            <a:endParaRPr lang="cs-CZ" sz="36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3600" dirty="0"/>
              <a:t>n</a:t>
            </a:r>
            <a:r>
              <a:rPr lang="cs-CZ" sz="3600" dirty="0" smtClean="0"/>
              <a:t>ebo co se s nimi děje.</a:t>
            </a:r>
            <a:endParaRPr lang="cs-CZ" sz="3600" dirty="0"/>
          </a:p>
        </p:txBody>
      </p:sp>
      <p:pic>
        <p:nvPicPr>
          <p:cNvPr id="1026" name="Picture 2" descr="C:\Documents and Settings\Maminka\Dokumenty\Obrázky\pink-and-green-daisy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764704"/>
            <a:ext cx="837610" cy="86409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SLOVESA  DĚLÍME: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u="sng" dirty="0" smtClean="0"/>
              <a:t>TVARY  URČITÉ</a:t>
            </a:r>
          </a:p>
          <a:p>
            <a:pPr>
              <a:buNone/>
            </a:pPr>
            <a:endParaRPr lang="cs-CZ" sz="3600" u="sng" dirty="0"/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u</a:t>
            </a:r>
            <a:r>
              <a:rPr lang="cs-CZ" sz="3600" dirty="0" smtClean="0"/>
              <a:t>rčujeme osobu,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číslo, čas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u="sng" dirty="0" smtClean="0"/>
              <a:t>TVARY  NEURČITÉ</a:t>
            </a:r>
          </a:p>
          <a:p>
            <a:pPr>
              <a:buNone/>
            </a:pPr>
            <a:endParaRPr lang="cs-CZ" sz="3600" u="sng" dirty="0"/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n</a:t>
            </a:r>
            <a:r>
              <a:rPr lang="cs-CZ" sz="3600" dirty="0" smtClean="0"/>
              <a:t>evyjadřují osobu,</a:t>
            </a:r>
          </a:p>
          <a:p>
            <a:pPr>
              <a:buNone/>
            </a:pPr>
            <a:r>
              <a:rPr lang="cs-CZ" sz="3600" dirty="0" smtClean="0"/>
              <a:t>   číslo ani čas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 smtClean="0"/>
              <a:t>NEURČITEK – končí </a:t>
            </a:r>
            <a:r>
              <a:rPr lang="cs-CZ" sz="3600" dirty="0" smtClean="0">
                <a:solidFill>
                  <a:srgbClr val="FFFF00"/>
                </a:solidFill>
              </a:rPr>
              <a:t>t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539552" y="1124744"/>
            <a:ext cx="3024336" cy="1224136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dorovný svitek 7"/>
          <p:cNvSpPr/>
          <p:nvPr/>
        </p:nvSpPr>
        <p:spPr>
          <a:xfrm>
            <a:off x="4644008" y="1196752"/>
            <a:ext cx="3600400" cy="1224136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hnutý roh 6"/>
          <p:cNvSpPr/>
          <p:nvPr/>
        </p:nvSpPr>
        <p:spPr>
          <a:xfrm>
            <a:off x="755576" y="1484784"/>
            <a:ext cx="2066528" cy="1850504"/>
          </a:xfrm>
          <a:prstGeom prst="foldedCorne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URČITÁ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8" name="Ohnutý roh 7"/>
          <p:cNvSpPr/>
          <p:nvPr/>
        </p:nvSpPr>
        <p:spPr>
          <a:xfrm>
            <a:off x="6372200" y="1412776"/>
            <a:ext cx="2138536" cy="1922512"/>
          </a:xfrm>
          <a:prstGeom prst="foldedCorner">
            <a:avLst>
              <a:gd name="adj" fmla="val 21429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NEURČITÁ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11960" y="2636912"/>
            <a:ext cx="13128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zvonit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1835696" y="4077072"/>
            <a:ext cx="15121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píská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588224" y="5085184"/>
            <a:ext cx="17567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lepit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043608" y="5517232"/>
            <a:ext cx="20279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půjdeme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ROZDĚL  SLOVESA.</a:t>
            </a:r>
            <a:endParaRPr lang="cs-CZ" sz="4000" b="1" dirty="0"/>
          </a:p>
        </p:txBody>
      </p:sp>
      <p:sp>
        <p:nvSpPr>
          <p:cNvPr id="16" name="Obdélník 15"/>
          <p:cNvSpPr/>
          <p:nvPr/>
        </p:nvSpPr>
        <p:spPr>
          <a:xfrm>
            <a:off x="7812360" y="5949280"/>
            <a:ext cx="6254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š</a:t>
            </a:r>
            <a:r>
              <a:rPr lang="cs-CZ" sz="3600" dirty="0" smtClean="0"/>
              <a:t>ít</a:t>
            </a:r>
            <a:endParaRPr lang="cs-CZ" sz="3600" dirty="0"/>
          </a:p>
        </p:txBody>
      </p:sp>
      <p:sp>
        <p:nvSpPr>
          <p:cNvPr id="17" name="Obdélník 16"/>
          <p:cNvSpPr/>
          <p:nvPr/>
        </p:nvSpPr>
        <p:spPr>
          <a:xfrm>
            <a:off x="7380312" y="4221088"/>
            <a:ext cx="9981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taje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355976" y="5733256"/>
            <a:ext cx="9200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číst </a:t>
            </a: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3923928" y="436510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cvičíte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2195736" y="2924944"/>
            <a:ext cx="144016" cy="144016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>
            <a:off x="5292080" y="2708920"/>
            <a:ext cx="1296144" cy="14401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771800" y="2996952"/>
            <a:ext cx="1800200" cy="144016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H="1">
            <a:off x="7020272" y="2708920"/>
            <a:ext cx="144016" cy="2592288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619672" y="3068960"/>
            <a:ext cx="72008" cy="266429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H="1" flipV="1">
            <a:off x="2483768" y="2564904"/>
            <a:ext cx="5328592" cy="194421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4860032" y="2708920"/>
            <a:ext cx="2016224" cy="324036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H="1">
            <a:off x="8100392" y="2636912"/>
            <a:ext cx="288032" cy="360040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VYTVOŘ  NEURČITEK.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3600" dirty="0"/>
              <a:t> j</a:t>
            </a:r>
            <a:r>
              <a:rPr lang="cs-CZ" sz="3600" dirty="0" smtClean="0"/>
              <a:t>íme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z</a:t>
            </a:r>
            <a:r>
              <a:rPr lang="cs-CZ" sz="3600" dirty="0" smtClean="0"/>
              <a:t>pívá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m</a:t>
            </a:r>
            <a:r>
              <a:rPr lang="cs-CZ" sz="3600" dirty="0" smtClean="0"/>
              <a:t>aluje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č</a:t>
            </a:r>
            <a:r>
              <a:rPr lang="cs-CZ" sz="3600" dirty="0" smtClean="0"/>
              <a:t>te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h</a:t>
            </a:r>
            <a:r>
              <a:rPr lang="cs-CZ" sz="3600" dirty="0" smtClean="0"/>
              <a:t>rajeme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čekají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600" dirty="0"/>
              <a:t>j</a:t>
            </a:r>
            <a:r>
              <a:rPr lang="cs-CZ" sz="3600" dirty="0" smtClean="0"/>
              <a:t>íst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z</a:t>
            </a:r>
            <a:r>
              <a:rPr lang="cs-CZ" sz="3600" dirty="0" smtClean="0"/>
              <a:t>pívat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m</a:t>
            </a:r>
            <a:r>
              <a:rPr lang="cs-CZ" sz="3600" dirty="0" smtClean="0"/>
              <a:t>alovat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č</a:t>
            </a:r>
            <a:r>
              <a:rPr lang="cs-CZ" sz="3600" dirty="0" smtClean="0"/>
              <a:t>íst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h</a:t>
            </a:r>
            <a:r>
              <a:rPr lang="cs-CZ" sz="3600" dirty="0" smtClean="0"/>
              <a:t>rát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čekat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SLOVESNÉ  TVARY DĚLÍME.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sz="3900" u="sng" dirty="0" smtClean="0"/>
              <a:t>TVARY JEDNODUCHÉ</a:t>
            </a:r>
          </a:p>
          <a:p>
            <a:pPr>
              <a:buNone/>
            </a:pPr>
            <a:endParaRPr lang="cs-CZ" sz="3900" dirty="0"/>
          </a:p>
          <a:p>
            <a:pPr>
              <a:buFontTx/>
              <a:buChar char="-"/>
            </a:pPr>
            <a:r>
              <a:rPr lang="cs-CZ" sz="3900" dirty="0" smtClean="0"/>
              <a:t>tvořeny jedním slovem</a:t>
            </a:r>
          </a:p>
          <a:p>
            <a:pPr>
              <a:buNone/>
            </a:pPr>
            <a:endParaRPr lang="cs-CZ" sz="3900" dirty="0"/>
          </a:p>
          <a:p>
            <a:pPr>
              <a:buNone/>
            </a:pPr>
            <a:r>
              <a:rPr lang="cs-CZ" sz="3900" dirty="0" smtClean="0"/>
              <a:t>plave, cvičíme, šla</a:t>
            </a:r>
            <a:endParaRPr lang="cs-CZ" sz="3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68051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u="sng" dirty="0" smtClean="0"/>
              <a:t>TVARY  SLOŽENÉ</a:t>
            </a:r>
          </a:p>
          <a:p>
            <a:pPr>
              <a:buNone/>
            </a:pPr>
            <a:endParaRPr lang="cs-CZ" sz="3600" u="sng" dirty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- skládají se ze dvou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nebo více slov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šel bych, psali jsme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DOPLŇ  SLOVESA  K  OBRÁZKŮM.</a:t>
            </a:r>
            <a:endParaRPr lang="cs-CZ" sz="4000" b="1" dirty="0"/>
          </a:p>
        </p:txBody>
      </p:sp>
      <p:pic>
        <p:nvPicPr>
          <p:cNvPr id="18434" name="Picture 2" descr="C:\Documents and Settings\Maminka\Plocha\obrázky\12755790427089683schoollogo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000250"/>
            <a:ext cx="1728192" cy="1644774"/>
          </a:xfrm>
          <a:prstGeom prst="rect">
            <a:avLst/>
          </a:prstGeom>
          <a:noFill/>
        </p:spPr>
      </p:pic>
      <p:pic>
        <p:nvPicPr>
          <p:cNvPr id="18435" name="Picture 3" descr="C:\Documents and Settings\Maminka\Plocha\obrázky\1194985533695551966dog_on_leash_gerald_g._01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3" y="2276872"/>
            <a:ext cx="2016225" cy="1584176"/>
          </a:xfrm>
          <a:prstGeom prst="rect">
            <a:avLst/>
          </a:prstGeom>
          <a:noFill/>
        </p:spPr>
      </p:pic>
      <p:pic>
        <p:nvPicPr>
          <p:cNvPr id="18436" name="Picture 4" descr="C:\Documents and Settings\Maminka\Plocha\obrázky\1194989003961231260clock08.svg.thumb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1916832"/>
            <a:ext cx="1872208" cy="1728192"/>
          </a:xfrm>
          <a:prstGeom prst="rect">
            <a:avLst/>
          </a:prstGeom>
          <a:noFill/>
        </p:spPr>
      </p:pic>
      <p:pic>
        <p:nvPicPr>
          <p:cNvPr id="18437" name="Picture 5" descr="C:\Documents and Settings\Maminka\Plocha\obrázky\1194989208455806859snowstorm.svg.thumb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149080"/>
            <a:ext cx="1872208" cy="1584176"/>
          </a:xfrm>
          <a:prstGeom prst="rect">
            <a:avLst/>
          </a:prstGeom>
          <a:noFill/>
        </p:spPr>
      </p:pic>
      <p:pic>
        <p:nvPicPr>
          <p:cNvPr id="18438" name="Picture 6" descr="C:\Documents and Settings\Maminka\Plocha\obrázky\12115447392054621007house-fire-insurance.svg.med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3717032"/>
            <a:ext cx="2454725" cy="2585143"/>
          </a:xfrm>
          <a:prstGeom prst="rect">
            <a:avLst/>
          </a:prstGeom>
          <a:noFill/>
        </p:spPr>
      </p:pic>
      <p:pic>
        <p:nvPicPr>
          <p:cNvPr id="18439" name="Picture 7" descr="C:\Documents and Settings\Maminka\Plocha\obrázky\1216137653542424074narrowhouse_cartoon_eye.svg.thumb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4365104"/>
            <a:ext cx="2448272" cy="168282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VYBER  SLOVESA.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4239216" y="3244334"/>
            <a:ext cx="11432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Mele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83768" y="5229200"/>
            <a:ext cx="81785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spí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724128" y="5373216"/>
            <a:ext cx="97218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kolo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35896" y="4797152"/>
            <a:ext cx="12121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ucho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19672" y="4005064"/>
            <a:ext cx="86023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pět</a:t>
            </a:r>
            <a:r>
              <a:rPr lang="cs-CZ" dirty="0"/>
              <a:t>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148064" y="4293096"/>
            <a:ext cx="67037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on</a:t>
            </a:r>
          </a:p>
        </p:txBody>
      </p:sp>
      <p:sp>
        <p:nvSpPr>
          <p:cNvPr id="9" name="Obdélník 8"/>
          <p:cNvSpPr/>
          <p:nvPr/>
        </p:nvSpPr>
        <p:spPr>
          <a:xfrm>
            <a:off x="2987824" y="3501008"/>
            <a:ext cx="9076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Fičí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012160" y="4077072"/>
            <a:ext cx="101431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kuře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067944" y="5445224"/>
            <a:ext cx="78239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řve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971600" y="3212976"/>
            <a:ext cx="11735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lezou</a:t>
            </a:r>
          </a:p>
        </p:txBody>
      </p:sp>
      <p:pic>
        <p:nvPicPr>
          <p:cNvPr id="19458" name="Picture 2" descr="C:\Documents and Settings\Maminka\Plocha\obrázky\1245640476622156268badaman_treasure_chest.svg.me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708920"/>
            <a:ext cx="7128792" cy="396044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-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29 -0.00717 L 0.24671 -0.3405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135 -0.10949 L -0.38628 -0.4245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-1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5 -0.00463 L 0.08438 -0.3615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" y="-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4 0.00348 L 0.00034 -0.3298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39 -0.09907 L 0.16788 -0.4034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" y="-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871 -0.04653 L 0.41684 -0.10949 " pathEditMode="relative" ptsTypes="AA">
                                      <p:cBhvr>
                                        <p:cTn id="3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42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NAJDI </a:t>
            </a:r>
            <a:r>
              <a:rPr lang="cs-CZ" sz="4000" b="1" dirty="0" smtClean="0"/>
              <a:t>SLOVESA</a:t>
            </a:r>
            <a:r>
              <a:rPr lang="cs-CZ" b="1" dirty="0" smtClean="0"/>
              <a:t> VE VĚTÁCH.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Zítra odpoledne pojedeme na výlet.</a:t>
            </a:r>
          </a:p>
          <a:p>
            <a:r>
              <a:rPr lang="cs-CZ" sz="3600" dirty="0" smtClean="0"/>
              <a:t>Namaluj dlouhou housenku.</a:t>
            </a:r>
          </a:p>
          <a:p>
            <a:r>
              <a:rPr lang="cs-CZ" sz="3600" dirty="0" smtClean="0"/>
              <a:t>Hodiny  na věži odbíjí půlnoc.</a:t>
            </a:r>
          </a:p>
          <a:p>
            <a:r>
              <a:rPr lang="cs-CZ" sz="3600" dirty="0" smtClean="0"/>
              <a:t>Rád hraji tenis i fotbal.</a:t>
            </a:r>
          </a:p>
          <a:p>
            <a:r>
              <a:rPr lang="cs-CZ" sz="3600" dirty="0" smtClean="0"/>
              <a:t>Zuby si pravidelně čistíme.</a:t>
            </a:r>
          </a:p>
          <a:p>
            <a:r>
              <a:rPr lang="cs-CZ" sz="3600" dirty="0" smtClean="0"/>
              <a:t>Karel rozbil nový talíř.</a:t>
            </a:r>
          </a:p>
          <a:p>
            <a:r>
              <a:rPr lang="cs-CZ" sz="3600" dirty="0" smtClean="0"/>
              <a:t>Co máme dnes k obědu?</a:t>
            </a:r>
            <a:endParaRPr lang="cs-CZ" sz="3600" dirty="0"/>
          </a:p>
        </p:txBody>
      </p:sp>
      <p:sp>
        <p:nvSpPr>
          <p:cNvPr id="5" name="Slunce 4"/>
          <p:cNvSpPr/>
          <p:nvPr/>
        </p:nvSpPr>
        <p:spPr>
          <a:xfrm>
            <a:off x="3995936" y="2492896"/>
            <a:ext cx="576064" cy="576064"/>
          </a:xfrm>
          <a:prstGeom prst="sun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1403648" y="1916832"/>
            <a:ext cx="576064" cy="576064"/>
          </a:xfrm>
          <a:prstGeom prst="sun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4427984" y="1268760"/>
            <a:ext cx="576064" cy="576064"/>
          </a:xfrm>
          <a:prstGeom prst="sun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1907704" y="3140968"/>
            <a:ext cx="576064" cy="576064"/>
          </a:xfrm>
          <a:prstGeom prst="sun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4860032" y="3717032"/>
            <a:ext cx="576064" cy="576064"/>
          </a:xfrm>
          <a:prstGeom prst="sun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2267744" y="4365104"/>
            <a:ext cx="576064" cy="576064"/>
          </a:xfrm>
          <a:prstGeom prst="sun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1835696" y="4941168"/>
            <a:ext cx="576064" cy="576064"/>
          </a:xfrm>
          <a:prstGeom prst="sun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323528" y="2780928"/>
            <a:ext cx="151216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OBRÁZKY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: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3284984"/>
            <a:ext cx="61206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search</a:t>
            </a:r>
            <a:r>
              <a:rPr lang="cs-CZ" dirty="0" smtClean="0"/>
              <a:t>/</a:t>
            </a:r>
            <a:r>
              <a:rPr lang="cs-CZ" dirty="0" err="1" smtClean="0"/>
              <a:t>schoollogo</a:t>
            </a:r>
            <a:r>
              <a:rPr lang="cs-CZ" dirty="0" smtClean="0"/>
              <a:t>/1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3645024"/>
            <a:ext cx="60061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-3467.html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4005064"/>
            <a:ext cx="60061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-6242.html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4365104"/>
            <a:ext cx="60061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-6490.html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3528" y="4725144"/>
            <a:ext cx="6318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-house-</a:t>
            </a:r>
            <a:r>
              <a:rPr lang="cs-CZ" dirty="0" err="1" smtClean="0"/>
              <a:t>fire</a:t>
            </a:r>
            <a:r>
              <a:rPr lang="cs-CZ" dirty="0" smtClean="0"/>
              <a:t>-</a:t>
            </a:r>
            <a:r>
              <a:rPr lang="cs-CZ" dirty="0" err="1" smtClean="0"/>
              <a:t>insurance.html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5085184"/>
            <a:ext cx="62086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-23244.html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23528" y="5517232"/>
            <a:ext cx="60086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-28738.html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3528" y="5877272"/>
            <a:ext cx="4644008" cy="6480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-pink-</a:t>
            </a:r>
            <a:r>
              <a:rPr lang="cs-CZ" dirty="0" err="1" smtClean="0"/>
              <a:t>and</a:t>
            </a:r>
            <a:r>
              <a:rPr lang="cs-CZ" dirty="0" smtClean="0"/>
              <a:t>-green-</a:t>
            </a:r>
            <a:r>
              <a:rPr lang="cs-CZ" dirty="0" err="1" smtClean="0"/>
              <a:t>daisy.html</a:t>
            </a:r>
            <a:endParaRPr lang="cs-CZ" dirty="0"/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251520" y="667525"/>
            <a:ext cx="7916270" cy="2523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POUŽITÁ LITERATURA A ODKAZY: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B. Havránek, A. Jedlička: STRUČNÁ MLUVNICE ČESKÁ, SPN , 1987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Potůčková: PRACOVNÍ SEŠIT Z ČESKÉHO JAZYKA PRO 3.ROČNÍK ZŠ, 2.DÍL,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STUDIO 1+1, 2001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80-86252-221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Mikulenková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kol. : ČESKÝ JAZYK PRO 3.ROČNÍK 2. DÍL, PRODOS, 2006,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80-7230-164-0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959912"/>
            <a:ext cx="8510087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jinak,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je materiál dílem autorky podle učebních osnov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odpovídajících ŠVP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30.5. 2012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–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2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334</Words>
  <Application>Microsoft Office PowerPoint</Application>
  <PresentationFormat>Předvádění na obrazovce (4:3)</PresentationFormat>
  <Paragraphs>99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ZŠ Klášterec nad Ohří, Krátká 676 Autor: Mgr. Ivana Blažková Název materiálu: VY_32_INOVACE_06_15_Slovesa  Číslo projektu: CZ.1.07/1.4./00/21.1115  </vt:lpstr>
      <vt:lpstr>SLOVNÍ  DRUH  Č. 5</vt:lpstr>
      <vt:lpstr>SLOVESA</vt:lpstr>
      <vt:lpstr>SLOVESA  DĚLÍME:</vt:lpstr>
      <vt:lpstr>ROZDĚL  SLOVESA.</vt:lpstr>
      <vt:lpstr>VYTVOŘ  NEURČITEK.</vt:lpstr>
      <vt:lpstr>SLOVESNÉ  TVARY DĚLÍME.</vt:lpstr>
      <vt:lpstr>DOPLŇ  SLOVESA  K  OBRÁZKŮM.</vt:lpstr>
      <vt:lpstr>VYBER  SLOVESA.</vt:lpstr>
      <vt:lpstr>NAJDI SLOVESA VE VĚTÁCH.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Dum</cp:lastModifiedBy>
  <cp:revision>23</cp:revision>
  <dcterms:created xsi:type="dcterms:W3CDTF">2012-05-08T19:59:11Z</dcterms:created>
  <dcterms:modified xsi:type="dcterms:W3CDTF">2012-06-12T04:51:25Z</dcterms:modified>
</cp:coreProperties>
</file>