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57" r:id="rId13"/>
    <p:sldId id="268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240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94337DAB-974E-475B-B1E5-325A44DF0C6F}" type="datetimeFigureOut">
              <a:rPr lang="cs-CZ" smtClean="0"/>
              <a:pPr/>
              <a:t>2.7.2014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CBF20A40-AEA2-4136-941B-329D17640EA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4337DAB-974E-475B-B1E5-325A44DF0C6F}" type="datetimeFigureOut">
              <a:rPr lang="cs-CZ" smtClean="0"/>
              <a:pPr/>
              <a:t>2.7.2014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BF20A40-AEA2-4136-941B-329D17640EA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4337DAB-974E-475B-B1E5-325A44DF0C6F}" type="datetimeFigureOut">
              <a:rPr lang="cs-CZ" smtClean="0"/>
              <a:pPr/>
              <a:t>2.7.2014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BF20A40-AEA2-4136-941B-329D17640EA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4337DAB-974E-475B-B1E5-325A44DF0C6F}" type="datetimeFigureOut">
              <a:rPr lang="cs-CZ" smtClean="0"/>
              <a:pPr/>
              <a:t>2.7.2014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BF20A40-AEA2-4136-941B-329D17640EA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4337DAB-974E-475B-B1E5-325A44DF0C6F}" type="datetimeFigureOut">
              <a:rPr lang="cs-CZ" smtClean="0"/>
              <a:pPr/>
              <a:t>2.7.2014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BF20A40-AEA2-4136-941B-329D17640EA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4337DAB-974E-475B-B1E5-325A44DF0C6F}" type="datetimeFigureOut">
              <a:rPr lang="cs-CZ" smtClean="0"/>
              <a:pPr/>
              <a:t>2.7.2014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BF20A40-AEA2-4136-941B-329D17640EA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4337DAB-974E-475B-B1E5-325A44DF0C6F}" type="datetimeFigureOut">
              <a:rPr lang="cs-CZ" smtClean="0"/>
              <a:pPr/>
              <a:t>2.7.2014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BF20A40-AEA2-4136-941B-329D17640EA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94337DAB-974E-475B-B1E5-325A44DF0C6F}" type="datetimeFigureOut">
              <a:rPr lang="cs-CZ" smtClean="0"/>
              <a:pPr/>
              <a:t>2.7.2014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BF20A40-AEA2-4136-941B-329D17640EA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94337DAB-974E-475B-B1E5-325A44DF0C6F}" type="datetimeFigureOut">
              <a:rPr lang="cs-CZ" smtClean="0"/>
              <a:pPr/>
              <a:t>2.7.2014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CBF20A40-AEA2-4136-941B-329D17640EA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4337DAB-974E-475B-B1E5-325A44DF0C6F}" type="datetimeFigureOut">
              <a:rPr lang="cs-CZ" smtClean="0"/>
              <a:pPr/>
              <a:t>2.7.2014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BF20A40-AEA2-4136-941B-329D17640EA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4337DAB-974E-475B-B1E5-325A44DF0C6F}" type="datetimeFigureOut">
              <a:rPr lang="cs-CZ" smtClean="0"/>
              <a:pPr/>
              <a:t>2.7.2014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BF20A40-AEA2-4136-941B-329D17640EA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94337DAB-974E-475B-B1E5-325A44DF0C6F}" type="datetimeFigureOut">
              <a:rPr lang="cs-CZ" smtClean="0"/>
              <a:pPr/>
              <a:t>2.7.2014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CBF20A40-AEA2-4136-941B-329D17640EA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7" Type="http://schemas.openxmlformats.org/officeDocument/2006/relationships/image" Target="../media/image8.wmf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wmf"/><Relationship Id="rId5" Type="http://schemas.openxmlformats.org/officeDocument/2006/relationships/image" Target="../media/image6.wmf"/><Relationship Id="rId4" Type="http://schemas.openxmlformats.org/officeDocument/2006/relationships/image" Target="../media/image5.wmf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wmf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wmf"/><Relationship Id="rId2" Type="http://schemas.openxmlformats.org/officeDocument/2006/relationships/image" Target="../media/image15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7.wm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wmf"/><Relationship Id="rId2" Type="http://schemas.openxmlformats.org/officeDocument/2006/relationships/image" Target="../media/image18.wm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wmf"/><Relationship Id="rId2" Type="http://schemas.openxmlformats.org/officeDocument/2006/relationships/image" Target="../media/image20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2.wmf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wmf"/><Relationship Id="rId2" Type="http://schemas.openxmlformats.org/officeDocument/2006/relationships/image" Target="../media/image23.wmf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obzor.cz/foto/produkty/zasuvka-bez_seda.jpg" TargetMode="External"/><Relationship Id="rId2" Type="http://schemas.openxmlformats.org/officeDocument/2006/relationships/hyperlink" Target="http://elektrika.cz/obr/obo_070814_6v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www.e-safetyshop.eu/uploads/images_products/763.jpg" TargetMode="External"/><Relationship Id="rId4" Type="http://schemas.openxmlformats.org/officeDocument/2006/relationships/hyperlink" Target="http://www.vysavace-domacnost.cz/images/vysavace/zelmer/DSC08914.JPG" TargetMode="Externa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ubtitle 1"/>
          <p:cNvSpPr txBox="1">
            <a:spLocks/>
          </p:cNvSpPr>
          <p:nvPr/>
        </p:nvSpPr>
        <p:spPr>
          <a:xfrm>
            <a:off x="642910" y="4286256"/>
            <a:ext cx="7421478" cy="1857388"/>
          </a:xfrm>
          <a:prstGeom prst="rect">
            <a:avLst/>
          </a:prstGeom>
        </p:spPr>
        <p:txBody>
          <a:bodyPr>
            <a:norm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65760" marR="0" lvl="0" indent="-256032" algn="just" defTabSz="914400" rtl="0" eaLnBrk="1" fontAlgn="auto" latinLnBrk="0" hangingPunct="1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buFont typeface="Wingdings 3"/>
              <a:buChar char=""/>
              <a:tabLst/>
              <a:defRPr/>
            </a:pP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Anotace: </a:t>
            </a:r>
            <a:r>
              <a:rPr lang="cs-CZ" sz="1600" b="1" noProof="0" dirty="0" smtClean="0">
                <a:solidFill>
                  <a:srgbClr val="00B0F0"/>
                </a:solidFill>
              </a:rPr>
              <a:t>Materiál je určen pro žáky 9. ročníku. </a:t>
            </a:r>
            <a:r>
              <a:rPr lang="cs-CZ" sz="1600" b="1" dirty="0" smtClean="0">
                <a:solidFill>
                  <a:srgbClr val="00B0F0"/>
                </a:solidFill>
              </a:rPr>
              <a:t>Žáci si zopakují  pravidla bezpečného zacházení s elektrickými spotřebiči, se kterými se již setkali. Doplnění dalších pravidel, protože jejich neznalost a nedbalost při dodržování jsou nejčastější příčinou smrtelných úrazů elektrickým proudem.</a:t>
            </a:r>
            <a:endParaRPr kumimoji="0" lang="cs-CZ" sz="1600" b="1" i="0" u="none" strike="noStrike" kern="1200" cap="none" spc="0" normalizeH="0" baseline="0" noProof="0" dirty="0">
              <a:ln>
                <a:noFill/>
              </a:ln>
              <a:solidFill>
                <a:srgbClr val="00B0F0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5" name="Title 2"/>
          <p:cNvSpPr txBox="1">
            <a:spLocks/>
          </p:cNvSpPr>
          <p:nvPr/>
        </p:nvSpPr>
        <p:spPr>
          <a:xfrm>
            <a:off x="857224" y="3643314"/>
            <a:ext cx="7587028" cy="571504"/>
          </a:xfrm>
          <a:prstGeom prst="rect">
            <a:avLst/>
          </a:prstGeom>
        </p:spPr>
        <p:txBody>
          <a:bodyPr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800" b="1" i="0" u="none" strike="noStrike" kern="1200" cap="none" spc="0" normalizeH="0" baseline="0" noProof="0" dirty="0" smtClean="0">
                <a:ln>
                  <a:noFill/>
                </a:ln>
                <a:solidFill>
                  <a:srgbClr val="0070C0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Elektrické</a:t>
            </a:r>
            <a:r>
              <a:rPr kumimoji="0" lang="cs-CZ" sz="2800" b="1" i="0" u="none" strike="noStrike" kern="1200" cap="none" spc="0" normalizeH="0" noProof="0" dirty="0" smtClean="0">
                <a:ln>
                  <a:noFill/>
                </a:ln>
                <a:solidFill>
                  <a:srgbClr val="0070C0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 spotřebiče v </a:t>
            </a:r>
            <a:r>
              <a:rPr lang="cs-CZ" sz="2800" b="1" dirty="0" smtClean="0">
                <a:solidFill>
                  <a:srgbClr val="0070C0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+mj-cs"/>
              </a:rPr>
              <a:t>domácnosti</a:t>
            </a:r>
            <a:endParaRPr kumimoji="0" lang="cs-CZ" sz="2800" b="1" i="0" u="none" strike="noStrike" kern="1200" cap="none" spc="0" normalizeH="0" baseline="0" noProof="0" dirty="0">
              <a:ln>
                <a:noFill/>
              </a:ln>
              <a:solidFill>
                <a:srgbClr val="0070C0"/>
              </a:solidFill>
              <a:effectLst>
                <a:outerShdw blurRad="31750" dist="25400" dir="5400000" algn="tl" rotWithShape="0">
                  <a:srgbClr val="000000">
                    <a:alpha val="25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857488" y="857232"/>
            <a:ext cx="5890406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>
                <a:solidFill>
                  <a:srgbClr val="002060"/>
                </a:solidFill>
              </a:rPr>
              <a:t>Název školy: </a:t>
            </a:r>
            <a:r>
              <a:rPr lang="cs-CZ" b="1" dirty="0" smtClean="0">
                <a:solidFill>
                  <a:srgbClr val="002060"/>
                </a:solidFill>
              </a:rPr>
              <a:t>ZŠ Štětí, Ostrovní 300</a:t>
            </a:r>
            <a:r>
              <a:rPr lang="cs-CZ" dirty="0" smtClean="0">
                <a:solidFill>
                  <a:srgbClr val="002060"/>
                </a:solidFill>
              </a:rPr>
              <a:t/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Autor: </a:t>
            </a:r>
            <a:r>
              <a:rPr lang="cs-CZ" b="1" dirty="0" smtClean="0">
                <a:solidFill>
                  <a:srgbClr val="002060"/>
                </a:solidFill>
              </a:rPr>
              <a:t>Francová Alena</a:t>
            </a:r>
          </a:p>
          <a:p>
            <a:r>
              <a:rPr lang="cs-CZ" b="1" dirty="0" smtClean="0">
                <a:solidFill>
                  <a:srgbClr val="002060"/>
                </a:solidFill>
              </a:rPr>
              <a:t>Vzdělávací oblast: Člověk a příroda_Fyzika</a:t>
            </a:r>
          </a:p>
          <a:p>
            <a:r>
              <a:rPr lang="cs-CZ" b="1" dirty="0" smtClean="0">
                <a:solidFill>
                  <a:srgbClr val="002060"/>
                </a:solidFill>
              </a:rPr>
              <a:t>Datum: 12/2011</a:t>
            </a:r>
            <a:r>
              <a:rPr lang="cs-CZ" dirty="0" smtClean="0">
                <a:solidFill>
                  <a:srgbClr val="002060"/>
                </a:solidFill>
              </a:rPr>
              <a:t/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Název materiálu: </a:t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b="1" dirty="0" smtClean="0">
                <a:solidFill>
                  <a:srgbClr val="002060"/>
                </a:solidFill>
              </a:rPr>
              <a:t>VY_32_INOVACE_ FY.9.A.14_Fyzika pro 9. ročník</a:t>
            </a:r>
            <a:r>
              <a:rPr lang="cs-CZ" dirty="0" smtClean="0">
                <a:solidFill>
                  <a:srgbClr val="002060"/>
                </a:solidFill>
              </a:rPr>
              <a:t/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Název: </a:t>
            </a:r>
            <a:r>
              <a:rPr lang="cs-CZ" b="1" dirty="0" smtClean="0">
                <a:solidFill>
                  <a:srgbClr val="002060"/>
                </a:solidFill>
              </a:rPr>
              <a:t>Elektrické spotřebiče v domácnosti</a:t>
            </a:r>
            <a:r>
              <a:rPr lang="cs-CZ" dirty="0" smtClean="0">
                <a:solidFill>
                  <a:srgbClr val="002060"/>
                </a:solidFill>
              </a:rPr>
              <a:t/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Číslo operačního programu: </a:t>
            </a:r>
            <a:r>
              <a:rPr lang="cs-CZ" b="1" dirty="0" smtClean="0">
                <a:solidFill>
                  <a:srgbClr val="002060"/>
                </a:solidFill>
              </a:rPr>
              <a:t>CZ.1.07/1.4.00/21.1693</a:t>
            </a:r>
          </a:p>
          <a:p>
            <a:r>
              <a:rPr lang="cs-CZ" dirty="0" smtClean="0">
                <a:solidFill>
                  <a:srgbClr val="002060"/>
                </a:solidFill>
              </a:rPr>
              <a:t>Název projektu: </a:t>
            </a:r>
            <a:r>
              <a:rPr lang="cs-CZ" b="1" dirty="0" smtClean="0">
                <a:solidFill>
                  <a:srgbClr val="002060"/>
                </a:solidFill>
              </a:rPr>
              <a:t>PRIMA ŠKOLA</a:t>
            </a:r>
            <a:endParaRPr lang="cs-CZ" b="1" dirty="0">
              <a:solidFill>
                <a:srgbClr val="002060"/>
              </a:solidFill>
            </a:endParaRPr>
          </a:p>
        </p:txBody>
      </p:sp>
      <p:pic>
        <p:nvPicPr>
          <p:cNvPr id="7" name="Picture 4" descr="log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45486" y="641778"/>
            <a:ext cx="1811936" cy="1728192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214422"/>
            <a:ext cx="5829312" cy="4792869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C00000"/>
                </a:solidFill>
              </a:rPr>
              <a:t>  spotřebiče, ve kterých se elektrická energie přeměňuje:</a:t>
            </a:r>
          </a:p>
          <a:p>
            <a:pPr marL="624078" indent="-514350">
              <a:buAutoNum type="arabicParenR"/>
            </a:pPr>
            <a:r>
              <a:rPr lang="cs-CZ" sz="2800" b="1" u="sng" dirty="0" smtClean="0">
                <a:solidFill>
                  <a:srgbClr val="002060"/>
                </a:solidFill>
              </a:rPr>
              <a:t>na energii světelnou</a:t>
            </a:r>
            <a:r>
              <a:rPr lang="cs-CZ" sz="2800" b="1" dirty="0" smtClean="0">
                <a:solidFill>
                  <a:srgbClr val="C00000"/>
                </a:solidFill>
              </a:rPr>
              <a:t>: žárovky, zářivky</a:t>
            </a:r>
          </a:p>
          <a:p>
            <a:pPr marL="624078" indent="-514350">
              <a:buAutoNum type="arabicParenR"/>
            </a:pPr>
            <a:r>
              <a:rPr lang="cs-CZ" sz="2800" b="1" u="sng" dirty="0" smtClean="0">
                <a:solidFill>
                  <a:srgbClr val="002060"/>
                </a:solidFill>
              </a:rPr>
              <a:t>na energii vnitřní</a:t>
            </a:r>
            <a:r>
              <a:rPr lang="cs-CZ" sz="2800" b="1" dirty="0" smtClean="0">
                <a:solidFill>
                  <a:srgbClr val="C00000"/>
                </a:solidFill>
              </a:rPr>
              <a:t>: teplomet, varná konvice, vařič</a:t>
            </a:r>
          </a:p>
          <a:p>
            <a:pPr marL="624078" indent="-514350">
              <a:buAutoNum type="arabicParenR"/>
            </a:pPr>
            <a:r>
              <a:rPr lang="cs-CZ" sz="2800" b="1" u="sng" dirty="0" smtClean="0">
                <a:solidFill>
                  <a:srgbClr val="002060"/>
                </a:solidFill>
              </a:rPr>
              <a:t>na energii pohybovou</a:t>
            </a:r>
            <a:r>
              <a:rPr lang="cs-CZ" sz="2800" b="1" dirty="0" smtClean="0">
                <a:solidFill>
                  <a:srgbClr val="C00000"/>
                </a:solidFill>
              </a:rPr>
              <a:t>: vysavač, mixér, holící strojek</a:t>
            </a:r>
          </a:p>
          <a:p>
            <a:pPr marL="624078" indent="-514350">
              <a:buAutoNum type="arabicParenR"/>
            </a:pPr>
            <a:r>
              <a:rPr lang="cs-CZ" sz="2800" b="1" u="sng" dirty="0" smtClean="0">
                <a:solidFill>
                  <a:srgbClr val="002060"/>
                </a:solidFill>
              </a:rPr>
              <a:t>kombinované</a:t>
            </a:r>
            <a:r>
              <a:rPr lang="cs-CZ" sz="2800" b="1" dirty="0" smtClean="0">
                <a:solidFill>
                  <a:srgbClr val="C00000"/>
                </a:solidFill>
              </a:rPr>
              <a:t>: vysoušeč vlasů</a:t>
            </a:r>
          </a:p>
          <a:p>
            <a:pPr marL="624078" indent="-514350">
              <a:buAutoNum type="arabicParenR"/>
            </a:pPr>
            <a:endParaRPr lang="cs-CZ" sz="2800" b="1" dirty="0">
              <a:solidFill>
                <a:srgbClr val="C0000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0070C0"/>
                </a:solidFill>
                <a:effectLst/>
              </a:rPr>
              <a:t>Elektrické spotřebiče v domácnosti:</a:t>
            </a:r>
            <a:endParaRPr lang="cs-CZ" sz="3600" dirty="0">
              <a:solidFill>
                <a:srgbClr val="0070C0"/>
              </a:solidFill>
              <a:effectLst/>
            </a:endParaRPr>
          </a:p>
        </p:txBody>
      </p:sp>
      <p:pic>
        <p:nvPicPr>
          <p:cNvPr id="1026" name="Picture 2" descr="C:\Documents and Settings\radek\Local Settings\Temporary Internet Files\Content.IE5\KTIJ0HEZ\MP900430994[2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786710" y="1285860"/>
            <a:ext cx="619416" cy="928670"/>
          </a:xfrm>
          <a:prstGeom prst="rect">
            <a:avLst/>
          </a:prstGeom>
          <a:noFill/>
        </p:spPr>
      </p:pic>
      <p:pic>
        <p:nvPicPr>
          <p:cNvPr id="1027" name="Picture 3" descr="C:\Documents and Settings\radek\Local Settings\Temporary Internet Files\Content.IE5\2TM785QB\MC900214939[2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215074" y="1643050"/>
            <a:ext cx="1305410" cy="1352033"/>
          </a:xfrm>
          <a:prstGeom prst="rect">
            <a:avLst/>
          </a:prstGeom>
          <a:noFill/>
        </p:spPr>
      </p:pic>
      <p:pic>
        <p:nvPicPr>
          <p:cNvPr id="1028" name="Picture 4" descr="C:\Documents and Settings\radek\Local Settings\Temporary Internet Files\Content.IE5\WHQ7CXMN\MC900250955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530974" y="2714620"/>
            <a:ext cx="1558400" cy="2038019"/>
          </a:xfrm>
          <a:prstGeom prst="rect">
            <a:avLst/>
          </a:prstGeom>
          <a:noFill/>
        </p:spPr>
      </p:pic>
      <p:pic>
        <p:nvPicPr>
          <p:cNvPr id="1031" name="Picture 7" descr="C:\Documents and Settings\radek\Local Settings\Temporary Internet Files\Content.IE5\496NW9QJ\MC900250495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286380" y="5000636"/>
            <a:ext cx="1643074" cy="1663097"/>
          </a:xfrm>
          <a:prstGeom prst="rect">
            <a:avLst/>
          </a:prstGeom>
          <a:noFill/>
        </p:spPr>
      </p:pic>
      <p:pic>
        <p:nvPicPr>
          <p:cNvPr id="1032" name="Picture 8" descr="C:\Documents and Settings\radek\Local Settings\Temporary Internet Files\Content.IE5\KTIJ0HEZ\MC900234085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7143768" y="5286388"/>
            <a:ext cx="1382003" cy="1298750"/>
          </a:xfrm>
          <a:prstGeom prst="rect">
            <a:avLst/>
          </a:prstGeom>
          <a:noFill/>
        </p:spPr>
      </p:pic>
      <p:pic>
        <p:nvPicPr>
          <p:cNvPr id="1034" name="Picture 10" descr="C:\Documents and Settings\radek\Local Settings\Temporary Internet Files\Content.IE5\WHQ7CXMN\MC900252207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572264" y="3643314"/>
            <a:ext cx="623792" cy="112734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  <p:bldP spid="3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481328"/>
            <a:ext cx="4757742" cy="4525963"/>
          </a:xfrm>
        </p:spPr>
        <p:txBody>
          <a:bodyPr>
            <a:normAutofit lnSpcReduction="10000"/>
          </a:bodyPr>
          <a:lstStyle/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7030A0"/>
                </a:solidFill>
              </a:rPr>
              <a:t>  el. energie se přivádí ke spotřebiteli zpravidla dvěma vodiči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7030A0"/>
                </a:solidFill>
              </a:rPr>
              <a:t>  jeden vodič je vodivě spojen se zemí, je uzemněn a nazývá se </a:t>
            </a:r>
            <a:r>
              <a:rPr lang="cs-CZ" sz="2800" b="1" u="sng" dirty="0" smtClean="0">
                <a:solidFill>
                  <a:srgbClr val="002060"/>
                </a:solidFill>
              </a:rPr>
              <a:t>nulovací vodič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7030A0"/>
                </a:solidFill>
              </a:rPr>
              <a:t>  druhý vodič se nazývá </a:t>
            </a:r>
            <a:r>
              <a:rPr lang="cs-CZ" sz="2800" b="1" u="sng" dirty="0" smtClean="0">
                <a:solidFill>
                  <a:srgbClr val="002060"/>
                </a:solidFill>
              </a:rPr>
              <a:t>fázový vodič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7030A0"/>
                </a:solidFill>
              </a:rPr>
              <a:t>  mezi nimi je napětí 230 V</a:t>
            </a:r>
            <a:endParaRPr lang="cs-CZ" sz="2800" b="1" dirty="0">
              <a:solidFill>
                <a:srgbClr val="7030A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00B050"/>
                </a:solidFill>
                <a:effectLst/>
              </a:rPr>
              <a:t>Nulovací a fázový vodič</a:t>
            </a:r>
            <a:endParaRPr lang="cs-CZ" sz="3600" dirty="0">
              <a:solidFill>
                <a:srgbClr val="00B050"/>
              </a:solidFill>
              <a:effectLst/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57818" y="1357298"/>
            <a:ext cx="3593012" cy="348615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  <p:bldP spid="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481328"/>
            <a:ext cx="6400816" cy="4525963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0070C0"/>
                </a:solidFill>
              </a:rPr>
              <a:t>  vedení, kterým se el. energie přivádí do domácnosti, je zakončeno zásuvkou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0070C0"/>
                </a:solidFill>
              </a:rPr>
              <a:t>  zásuvka může být jednoduchá nebo dvojitá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0070C0"/>
                </a:solidFill>
              </a:rPr>
              <a:t>  při pohledu na zásuvku vidíte, že v horní části je vodivý kolík a pod ním dvě zdířky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0070C0"/>
                </a:solidFill>
              </a:rPr>
              <a:t>  na kolíku nesmí být vzhledem k zemi žádné napětí</a:t>
            </a:r>
            <a:endParaRPr lang="cs-CZ" sz="2800" b="1" dirty="0">
              <a:solidFill>
                <a:srgbClr val="0070C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C00000"/>
                </a:solidFill>
                <a:effectLst/>
              </a:rPr>
              <a:t>Zásuvka</a:t>
            </a:r>
            <a:endParaRPr lang="cs-CZ" sz="3600" dirty="0">
              <a:solidFill>
                <a:srgbClr val="C00000"/>
              </a:solidFill>
              <a:effectLst/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429388" y="214290"/>
            <a:ext cx="2281264" cy="212540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3075" name="Picture 3" descr="C:\Documents and Settings\radek\Local Settings\Temporary Internet Files\Content.IE5\2TM785QB\MC900384314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929454" y="4714884"/>
            <a:ext cx="1820570" cy="1593799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  <p:bldP spid="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00B050"/>
                </a:solidFill>
              </a:rPr>
              <a:t>  kolík je spojen s ochranným nulovacím vodičem (barva izolace je kombinací žluté a zelené)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00B050"/>
                </a:solidFill>
              </a:rPr>
              <a:t>  pravá zdířka s pracovním nulovacím vodičem (barva izolace modrá)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00B050"/>
                </a:solidFill>
              </a:rPr>
              <a:t>  levá zdířka s fázovým vodičem (barva izolace hnědá nebo černá)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00B050"/>
                </a:solidFill>
              </a:rPr>
              <a:t>  do zásuvky zasunujeme zástrčku neboli vidlici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00B050"/>
                </a:solidFill>
              </a:rPr>
              <a:t>  na její dva kolíky a zdířku jsou připojeny vodiče, které mají odpovídající barevnou izolaci</a:t>
            </a:r>
            <a:endParaRPr lang="cs-CZ" sz="2800" b="1" dirty="0">
              <a:solidFill>
                <a:srgbClr val="00B05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00B0F0"/>
                </a:solidFill>
                <a:effectLst/>
              </a:rPr>
              <a:t>Zásuvka zapojená podle nových předpisů</a:t>
            </a:r>
            <a:endParaRPr lang="cs-CZ" sz="3200" dirty="0">
              <a:solidFill>
                <a:srgbClr val="00B0F0"/>
              </a:solidFill>
              <a:effectLst/>
            </a:endParaRPr>
          </a:p>
        </p:txBody>
      </p:sp>
      <p:pic>
        <p:nvPicPr>
          <p:cNvPr id="4099" name="Picture 3" descr="C:\Documents and Settings\radek\Local Settings\Temporary Internet Files\Content.IE5\WHQ7CXMN\MC900360680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260336" y="0"/>
            <a:ext cx="1883664" cy="153253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  <p:bldP spid="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q"/>
            </a:pPr>
            <a:r>
              <a:rPr lang="cs-CZ" b="1" dirty="0" smtClean="0">
                <a:solidFill>
                  <a:srgbClr val="00B0F0"/>
                </a:solidFill>
              </a:rPr>
              <a:t>  vycházíme z údajů, které najdeme na štítku spotřebiče a v návodu k jeho používání</a:t>
            </a:r>
          </a:p>
          <a:p>
            <a:pPr>
              <a:buFont typeface="Wingdings" pitchFamily="2" charset="2"/>
              <a:buChar char="q"/>
            </a:pPr>
            <a:r>
              <a:rPr lang="cs-CZ" b="1" dirty="0" smtClean="0">
                <a:solidFill>
                  <a:srgbClr val="00B0F0"/>
                </a:solidFill>
              </a:rPr>
              <a:t>  spotřebiče připojujeme jen na napětí, které je vyznačeno na štítku</a:t>
            </a:r>
            <a:endParaRPr lang="cs-CZ" b="1" dirty="0">
              <a:solidFill>
                <a:srgbClr val="00B0F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C00000"/>
                </a:solidFill>
                <a:effectLst/>
              </a:rPr>
              <a:t>Pravidla, která je nutná dodržovat při práci s elektrickými spotřebiči:</a:t>
            </a:r>
            <a:endParaRPr lang="cs-CZ" sz="3200" dirty="0">
              <a:solidFill>
                <a:srgbClr val="C00000"/>
              </a:solidFill>
              <a:effectLst/>
            </a:endParaRP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786314" y="3214686"/>
            <a:ext cx="3714776" cy="278608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TextovéPole 4"/>
          <p:cNvSpPr txBox="1"/>
          <p:nvPr/>
        </p:nvSpPr>
        <p:spPr>
          <a:xfrm>
            <a:off x="571472" y="3929066"/>
            <a:ext cx="342902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002060"/>
                </a:solidFill>
              </a:rPr>
              <a:t>Štítek na elektrickém vysavači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  <p:bldP spid="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481329"/>
            <a:ext cx="7829576" cy="3376431"/>
          </a:xfrm>
        </p:spPr>
        <p:txBody>
          <a:bodyPr>
            <a:normAutofit lnSpcReduction="10000"/>
          </a:bodyPr>
          <a:lstStyle/>
          <a:p>
            <a:pPr>
              <a:buFont typeface="Wingdings" pitchFamily="2" charset="2"/>
              <a:buChar char="q"/>
            </a:pPr>
            <a:r>
              <a:rPr lang="cs-CZ" sz="2400" dirty="0" smtClean="0"/>
              <a:t>  </a:t>
            </a:r>
            <a:r>
              <a:rPr lang="cs-CZ" sz="2400" b="1" dirty="0" smtClean="0">
                <a:solidFill>
                  <a:srgbClr val="00B050"/>
                </a:solidFill>
              </a:rPr>
              <a:t>u všech spotřebičů zkontrolujeme přívodní šňůru (prodřená nebo popraskaná)</a:t>
            </a:r>
          </a:p>
          <a:p>
            <a:pPr>
              <a:buFont typeface="Wingdings" pitchFamily="2" charset="2"/>
              <a:buChar char="q"/>
            </a:pPr>
            <a:r>
              <a:rPr lang="cs-CZ" sz="2400" b="1" dirty="0" smtClean="0">
                <a:solidFill>
                  <a:srgbClr val="00B050"/>
                </a:solidFill>
              </a:rPr>
              <a:t>  pokud je spotřebič opatřen vypínačem, připojujeme ho k el. síti vždy nezapojený</a:t>
            </a:r>
          </a:p>
          <a:p>
            <a:pPr>
              <a:buFont typeface="Wingdings" pitchFamily="2" charset="2"/>
              <a:buChar char="q"/>
            </a:pPr>
            <a:r>
              <a:rPr lang="cs-CZ" sz="2400" b="1" dirty="0" smtClean="0">
                <a:solidFill>
                  <a:srgbClr val="00B050"/>
                </a:solidFill>
              </a:rPr>
              <a:t>  na přívodní šňůry nepokládáme horké předměty ani těžké předměty, které mají ostré hrany</a:t>
            </a:r>
          </a:p>
          <a:p>
            <a:pPr>
              <a:buFont typeface="Wingdings" pitchFamily="2" charset="2"/>
              <a:buChar char="q"/>
            </a:pPr>
            <a:r>
              <a:rPr lang="cs-CZ" sz="2400" b="1" dirty="0" smtClean="0">
                <a:solidFill>
                  <a:srgbClr val="00B050"/>
                </a:solidFill>
              </a:rPr>
              <a:t>  při vytahování přívodní šňůry ze zásuvky ji VŽDY DRŽÍME ZA ZÁSTRČKU, NIKOLI ZA ŠŇŮRU!</a:t>
            </a:r>
            <a:endParaRPr lang="cs-CZ" sz="24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C00000"/>
                </a:solidFill>
                <a:effectLst/>
              </a:rPr>
              <a:t>Pravidla, která je nutná dodržovat při práci s elektrickými spotřebiči:</a:t>
            </a:r>
            <a:endParaRPr lang="cs-CZ" sz="3200" dirty="0">
              <a:effectLst/>
            </a:endParaRPr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714876" y="4789180"/>
            <a:ext cx="3714760" cy="17830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TextovéPole 4"/>
          <p:cNvSpPr txBox="1"/>
          <p:nvPr/>
        </p:nvSpPr>
        <p:spPr>
          <a:xfrm>
            <a:off x="1571604" y="5143512"/>
            <a:ext cx="300039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>
                <a:solidFill>
                  <a:srgbClr val="002060"/>
                </a:solidFill>
              </a:rPr>
              <a:t>b</a:t>
            </a:r>
            <a:r>
              <a:rPr lang="cs-CZ" b="1" dirty="0" smtClean="0">
                <a:solidFill>
                  <a:srgbClr val="002060"/>
                </a:solidFill>
              </a:rPr>
              <a:t>ezpečnostní krytka do zásuvky</a:t>
            </a:r>
            <a:endParaRPr lang="cs-CZ" b="1" dirty="0">
              <a:solidFill>
                <a:srgbClr val="00206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  <p:bldP spid="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481328"/>
            <a:ext cx="6543692" cy="4525963"/>
          </a:xfrm>
        </p:spPr>
        <p:txBody>
          <a:bodyPr>
            <a:normAutofit lnSpcReduction="10000"/>
          </a:bodyPr>
          <a:lstStyle/>
          <a:p>
            <a:pPr>
              <a:buFont typeface="Wingdings" pitchFamily="2" charset="2"/>
              <a:buChar char="q"/>
            </a:pPr>
            <a:r>
              <a:rPr lang="cs-CZ" sz="2400" b="1" dirty="0" smtClean="0">
                <a:solidFill>
                  <a:srgbClr val="002060"/>
                </a:solidFill>
              </a:rPr>
              <a:t>  některé spotřebiče mají většinou zesílenou, tzv. dvojitou izolaci (např. mixér nebo holící strojek)</a:t>
            </a:r>
          </a:p>
          <a:p>
            <a:pPr>
              <a:buFont typeface="Wingdings" pitchFamily="2" charset="2"/>
              <a:buChar char="q"/>
            </a:pPr>
            <a:r>
              <a:rPr lang="cs-CZ" sz="2400" b="1" dirty="0" smtClean="0">
                <a:solidFill>
                  <a:srgbClr val="002060"/>
                </a:solidFill>
              </a:rPr>
              <a:t>  dvojitá izolace je na štítku spotřebiče znázorněna pomocí dvou soustředných čtverečků</a:t>
            </a:r>
          </a:p>
          <a:p>
            <a:pPr>
              <a:buFont typeface="Wingdings" pitchFamily="2" charset="2"/>
              <a:buChar char="q"/>
            </a:pPr>
            <a:r>
              <a:rPr lang="cs-CZ" sz="2400" b="1" dirty="0" smtClean="0">
                <a:solidFill>
                  <a:srgbClr val="002060"/>
                </a:solidFill>
              </a:rPr>
              <a:t>  kryt z izolantu však nevyhovuje u všech spotřebičů, např. u žehličky (žehlící plocha je kovová) nebo u pračky…k připojení na síť se musí používat trojpramenná šňůra, která zajistí spojení těchto částí s ochranným nulovacím vodičem </a:t>
            </a:r>
            <a:endParaRPr lang="cs-CZ" sz="2400" b="1" dirty="0">
              <a:solidFill>
                <a:srgbClr val="00206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C00000"/>
                </a:solidFill>
                <a:effectLst/>
              </a:rPr>
              <a:t>Pravidla, která je nutná dodržovat při práci s elektrickými spotřebiči:</a:t>
            </a:r>
            <a:endParaRPr lang="cs-CZ" sz="3200" dirty="0">
              <a:effectLst/>
            </a:endParaRPr>
          </a:p>
        </p:txBody>
      </p:sp>
      <p:pic>
        <p:nvPicPr>
          <p:cNvPr id="7171" name="Picture 3" descr="C:\Documents and Settings\radek\Local Settings\Temporary Internet Files\Content.IE5\WHQ7CXMN\MC900370700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215206" y="3562350"/>
            <a:ext cx="1571636" cy="2550877"/>
          </a:xfrm>
          <a:prstGeom prst="rect">
            <a:avLst/>
          </a:prstGeom>
          <a:noFill/>
        </p:spPr>
      </p:pic>
      <p:pic>
        <p:nvPicPr>
          <p:cNvPr id="7174" name="Picture 6" descr="C:\Documents and Settings\radek\Local Settings\Temporary Internet Files\Content.IE5\KTIJ0HEZ\MC900320252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715008" y="5643578"/>
            <a:ext cx="1827886" cy="996696"/>
          </a:xfrm>
          <a:prstGeom prst="rect">
            <a:avLst/>
          </a:prstGeom>
          <a:noFill/>
        </p:spPr>
      </p:pic>
      <p:pic>
        <p:nvPicPr>
          <p:cNvPr id="7175" name="Picture 7" descr="C:\Documents and Settings\radek\Local Settings\Temporary Internet Files\Content.IE5\WHQ7CXMN\MC900340988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000892" y="1000108"/>
            <a:ext cx="1632204" cy="180594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  <p:bldP spid="3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624078" indent="-514350">
              <a:buAutoNum type="arabicParenR"/>
            </a:pPr>
            <a:r>
              <a:rPr lang="cs-CZ" sz="2800" b="1" dirty="0" smtClean="0">
                <a:solidFill>
                  <a:srgbClr val="7030A0"/>
                </a:solidFill>
              </a:rPr>
              <a:t>Proč se nesmí hasit vodou požár vzniklý zkratem elektrického vedení?</a:t>
            </a:r>
          </a:p>
          <a:p>
            <a:pPr marL="624078" indent="-514350">
              <a:buAutoNum type="arabicParenR"/>
            </a:pPr>
            <a:endParaRPr lang="cs-CZ" sz="2800" b="1" dirty="0" smtClean="0">
              <a:solidFill>
                <a:srgbClr val="7030A0"/>
              </a:solidFill>
            </a:endParaRPr>
          </a:p>
          <a:p>
            <a:pPr marL="624078" indent="-514350">
              <a:buAutoNum type="arabicParenR"/>
            </a:pPr>
            <a:r>
              <a:rPr lang="cs-CZ" sz="2800" b="1" dirty="0" smtClean="0">
                <a:solidFill>
                  <a:srgbClr val="7030A0"/>
                </a:solidFill>
              </a:rPr>
              <a:t>Proč je nebezpečné používat vysoušeč vlasů ve vaně, i když je kryt vysoušeče z plastu (izolantu)?</a:t>
            </a:r>
            <a:endParaRPr lang="cs-CZ" sz="2800" b="1" dirty="0">
              <a:solidFill>
                <a:srgbClr val="7030A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002060"/>
                </a:solidFill>
                <a:effectLst/>
              </a:rPr>
              <a:t>Odpovězte na otázky:</a:t>
            </a:r>
            <a:endParaRPr lang="cs-CZ" sz="3600" dirty="0">
              <a:solidFill>
                <a:srgbClr val="002060"/>
              </a:solidFill>
              <a:effectLst/>
            </a:endParaRPr>
          </a:p>
        </p:txBody>
      </p:sp>
      <p:pic>
        <p:nvPicPr>
          <p:cNvPr id="8194" name="Picture 2" descr="C:\Documents and Settings\radek\Local Settings\Temporary Internet Files\Content.IE5\KTIJ0HEZ\MC900286516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286512" y="4429132"/>
            <a:ext cx="1852574" cy="1438351"/>
          </a:xfrm>
          <a:prstGeom prst="rect">
            <a:avLst/>
          </a:prstGeom>
          <a:noFill/>
        </p:spPr>
      </p:pic>
      <p:pic>
        <p:nvPicPr>
          <p:cNvPr id="8197" name="Picture 5" descr="C:\Documents and Settings\radek\Local Settings\Temporary Internet Files\Content.IE5\WHQ7CXMN\MC900237661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571868" y="4857760"/>
            <a:ext cx="1388816" cy="1357298"/>
          </a:xfrm>
          <a:prstGeom prst="rect">
            <a:avLst/>
          </a:prstGeom>
          <a:noFill/>
        </p:spPr>
      </p:pic>
      <p:sp>
        <p:nvSpPr>
          <p:cNvPr id="8" name="TextovéPole 7"/>
          <p:cNvSpPr txBox="1"/>
          <p:nvPr/>
        </p:nvSpPr>
        <p:spPr>
          <a:xfrm>
            <a:off x="5143504" y="5072074"/>
            <a:ext cx="928694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>
                <a:solidFill>
                  <a:srgbClr val="002060"/>
                </a:solidFill>
              </a:rPr>
              <a:t>n</a:t>
            </a:r>
            <a:r>
              <a:rPr lang="cs-CZ" sz="3200" b="1" dirty="0" smtClean="0">
                <a:solidFill>
                  <a:srgbClr val="002060"/>
                </a:solidFill>
              </a:rPr>
              <a:t>e</a:t>
            </a:r>
          </a:p>
          <a:p>
            <a:endParaRPr lang="cs-CZ" sz="3200" b="1" dirty="0">
              <a:solidFill>
                <a:srgbClr val="00206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  <p:bldP spid="3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571480"/>
            <a:ext cx="8229600" cy="5435811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800" b="1" dirty="0" smtClean="0">
                <a:solidFill>
                  <a:srgbClr val="002060"/>
                </a:solidFill>
              </a:rPr>
              <a:t>3) Zdůvodni nebezpečí, které může ohrozit člověka, jestliže se při zapojování přístroje do zásuvky druhou rukou opírá o ústřední topení nebo kohoutek vodovodu?</a:t>
            </a:r>
          </a:p>
          <a:p>
            <a:pPr>
              <a:buNone/>
            </a:pPr>
            <a:endParaRPr lang="cs-CZ" sz="2800" b="1" dirty="0" smtClean="0">
              <a:solidFill>
                <a:srgbClr val="002060"/>
              </a:solidFill>
            </a:endParaRPr>
          </a:p>
          <a:p>
            <a:pPr>
              <a:buNone/>
            </a:pPr>
            <a:r>
              <a:rPr lang="cs-CZ" sz="2800" b="1" dirty="0" smtClean="0">
                <a:solidFill>
                  <a:srgbClr val="002060"/>
                </a:solidFill>
              </a:rPr>
              <a:t>4) Proč nemá být v koupelně nebo prádelně vypínač? </a:t>
            </a:r>
            <a:endParaRPr lang="cs-CZ" sz="2800" b="1" dirty="0">
              <a:solidFill>
                <a:srgbClr val="002060"/>
              </a:solidFill>
            </a:endParaRPr>
          </a:p>
        </p:txBody>
      </p:sp>
      <p:pic>
        <p:nvPicPr>
          <p:cNvPr id="9219" name="Picture 3" descr="C:\Documents and Settings\radek\Local Settings\Temporary Internet Files\Content.IE5\KTIJ0HEZ\MC900332946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42910" y="4143380"/>
            <a:ext cx="1802282" cy="1766621"/>
          </a:xfrm>
          <a:prstGeom prst="rect">
            <a:avLst/>
          </a:prstGeom>
          <a:noFill/>
        </p:spPr>
      </p:pic>
      <p:pic>
        <p:nvPicPr>
          <p:cNvPr id="9220" name="Picture 4" descr="C:\Documents and Settings\radek\Local Settings\Temporary Internet Files\Content.IE5\2TM785QB\MC900332928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643174" y="4214818"/>
            <a:ext cx="1804111" cy="1757477"/>
          </a:xfrm>
          <a:prstGeom prst="rect">
            <a:avLst/>
          </a:prstGeom>
          <a:noFill/>
        </p:spPr>
      </p:pic>
      <p:pic>
        <p:nvPicPr>
          <p:cNvPr id="9222" name="Picture 6" descr="C:\Documents and Settings\radek\Local Settings\Temporary Internet Files\Content.IE5\WHQ7CXMN\MC900361026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786578" y="4214818"/>
            <a:ext cx="1805940" cy="1807769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785794"/>
            <a:ext cx="8229600" cy="5221497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800" b="1" dirty="0" smtClean="0">
                <a:solidFill>
                  <a:srgbClr val="C00000"/>
                </a:solidFill>
              </a:rPr>
              <a:t>5) Proč musí mít ponorný vařič trojpramennou šňůru?</a:t>
            </a:r>
          </a:p>
          <a:p>
            <a:pPr>
              <a:buNone/>
            </a:pPr>
            <a:endParaRPr lang="cs-CZ" sz="2800" b="1" dirty="0" smtClean="0">
              <a:solidFill>
                <a:srgbClr val="C00000"/>
              </a:solidFill>
            </a:endParaRPr>
          </a:p>
          <a:p>
            <a:pPr>
              <a:buNone/>
            </a:pPr>
            <a:endParaRPr lang="cs-CZ" sz="2800" b="1" dirty="0" smtClean="0">
              <a:solidFill>
                <a:srgbClr val="C00000"/>
              </a:solidFill>
            </a:endParaRPr>
          </a:p>
          <a:p>
            <a:pPr>
              <a:buNone/>
            </a:pPr>
            <a:endParaRPr lang="cs-CZ" sz="2800" b="1" dirty="0" smtClean="0">
              <a:solidFill>
                <a:srgbClr val="C00000"/>
              </a:solidFill>
            </a:endParaRPr>
          </a:p>
          <a:p>
            <a:pPr>
              <a:buNone/>
            </a:pPr>
            <a:r>
              <a:rPr lang="cs-CZ" sz="2800" b="1" dirty="0" smtClean="0">
                <a:solidFill>
                  <a:srgbClr val="C00000"/>
                </a:solidFill>
              </a:rPr>
              <a:t>6) Vysvětli, jaké nebezpečí hrozí člověku, který seká mokrou trávu elektrickou sekačkou.</a:t>
            </a:r>
            <a:endParaRPr lang="cs-CZ" sz="2800" b="1" dirty="0">
              <a:solidFill>
                <a:srgbClr val="C00000"/>
              </a:solidFill>
            </a:endParaRPr>
          </a:p>
        </p:txBody>
      </p:sp>
      <p:pic>
        <p:nvPicPr>
          <p:cNvPr id="10245" name="Picture 5" descr="C:\Documents and Settings\radek\Local Settings\Temporary Internet Files\Content.IE5\496NW9QJ\MC90028750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928926" y="4214818"/>
            <a:ext cx="2261857" cy="2151707"/>
          </a:xfrm>
          <a:prstGeom prst="rect">
            <a:avLst/>
          </a:prstGeom>
          <a:noFill/>
        </p:spPr>
      </p:pic>
      <p:pic>
        <p:nvPicPr>
          <p:cNvPr id="10246" name="Picture 6" descr="C:\Documents and Settings\radek\Local Settings\Temporary Internet Files\Content.IE5\2TM785QB\MC900199314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929454" y="1071546"/>
            <a:ext cx="993460" cy="194993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400" b="1" dirty="0" smtClean="0">
                <a:solidFill>
                  <a:srgbClr val="0070C0"/>
                </a:solidFill>
              </a:rPr>
              <a:t>doc. RNDr. Růžena  Kolářová, CSc., PaedDr. Jiří Bohuněk, Fyzika pro 9. ročník základní školy, nakladatelství Prometheus, 2008, ISBN 978-80-7196-193-2.</a:t>
            </a:r>
          </a:p>
          <a:p>
            <a:r>
              <a:rPr lang="cs-CZ" sz="1400" b="1" dirty="0" smtClean="0">
                <a:solidFill>
                  <a:srgbClr val="0070C0"/>
                </a:solidFill>
              </a:rPr>
              <a:t>galerie office </a:t>
            </a:r>
          </a:p>
          <a:p>
            <a:r>
              <a:rPr lang="en-US" sz="1400" b="1" dirty="0" smtClean="0">
                <a:solidFill>
                  <a:srgbClr val="0070C0"/>
                </a:solidFill>
                <a:hlinkClick r:id="rId2"/>
              </a:rPr>
              <a:t>http://elektrika.cz/obr/obo_070814_6v.jpg</a:t>
            </a:r>
            <a:r>
              <a:rPr lang="cs-CZ" sz="1400" b="1" dirty="0" smtClean="0">
                <a:solidFill>
                  <a:srgbClr val="0070C0"/>
                </a:solidFill>
              </a:rPr>
              <a:t> </a:t>
            </a:r>
            <a:r>
              <a:rPr lang="en-US" sz="1400" b="1" dirty="0" smtClean="0">
                <a:solidFill>
                  <a:srgbClr val="0070C0"/>
                </a:solidFill>
              </a:rPr>
              <a:t>[</a:t>
            </a:r>
            <a:r>
              <a:rPr lang="cs-CZ" sz="1400" b="1" dirty="0" smtClean="0">
                <a:solidFill>
                  <a:srgbClr val="0070C0"/>
                </a:solidFill>
              </a:rPr>
              <a:t>cit: 2011-12-09</a:t>
            </a:r>
            <a:r>
              <a:rPr lang="en-US" sz="1400" b="1" dirty="0" smtClean="0">
                <a:solidFill>
                  <a:srgbClr val="0070C0"/>
                </a:solidFill>
              </a:rPr>
              <a:t>]</a:t>
            </a:r>
            <a:endParaRPr lang="cs-CZ" sz="1400" b="1" dirty="0" smtClean="0">
              <a:solidFill>
                <a:srgbClr val="0070C0"/>
              </a:solidFill>
            </a:endParaRPr>
          </a:p>
          <a:p>
            <a:r>
              <a:rPr lang="cs-CZ" sz="1400" dirty="0" smtClean="0">
                <a:hlinkClick r:id="rId3"/>
              </a:rPr>
              <a:t>http://www.obzor.cz/foto/produkty/</a:t>
            </a:r>
            <a:r>
              <a:rPr lang="cs-CZ" sz="1400" dirty="0" err="1" smtClean="0">
                <a:hlinkClick r:id="rId3"/>
              </a:rPr>
              <a:t>zasuvka</a:t>
            </a:r>
            <a:r>
              <a:rPr lang="cs-CZ" sz="1400" dirty="0" smtClean="0">
                <a:hlinkClick r:id="rId3"/>
              </a:rPr>
              <a:t>-bez_</a:t>
            </a:r>
            <a:r>
              <a:rPr lang="cs-CZ" sz="1400" dirty="0" err="1" smtClean="0">
                <a:hlinkClick r:id="rId3"/>
              </a:rPr>
              <a:t>seda.jpg</a:t>
            </a:r>
            <a:r>
              <a:rPr lang="cs-CZ" sz="1400" dirty="0" smtClean="0"/>
              <a:t> </a:t>
            </a:r>
            <a:r>
              <a:rPr lang="en-US" sz="1400" b="1" dirty="0" smtClean="0">
                <a:solidFill>
                  <a:srgbClr val="0070C0"/>
                </a:solidFill>
              </a:rPr>
              <a:t>[</a:t>
            </a:r>
            <a:r>
              <a:rPr lang="cs-CZ" sz="1400" b="1" dirty="0" smtClean="0">
                <a:solidFill>
                  <a:srgbClr val="0070C0"/>
                </a:solidFill>
              </a:rPr>
              <a:t>cit: 2011-12-09</a:t>
            </a:r>
            <a:r>
              <a:rPr lang="en-US" sz="1400" b="1" dirty="0" smtClean="0">
                <a:solidFill>
                  <a:srgbClr val="0070C0"/>
                </a:solidFill>
              </a:rPr>
              <a:t>]</a:t>
            </a:r>
            <a:endParaRPr lang="cs-CZ" sz="1400" b="1" dirty="0" smtClean="0">
              <a:solidFill>
                <a:srgbClr val="0070C0"/>
              </a:solidFill>
            </a:endParaRPr>
          </a:p>
          <a:p>
            <a:r>
              <a:rPr lang="cs-CZ" sz="1400" b="1" dirty="0" smtClean="0">
                <a:solidFill>
                  <a:srgbClr val="0070C0"/>
                </a:solidFill>
                <a:hlinkClick r:id="rId4"/>
              </a:rPr>
              <a:t>http://www.</a:t>
            </a:r>
            <a:r>
              <a:rPr lang="cs-CZ" sz="1400" b="1" dirty="0" err="1" smtClean="0">
                <a:solidFill>
                  <a:srgbClr val="0070C0"/>
                </a:solidFill>
                <a:hlinkClick r:id="rId4"/>
              </a:rPr>
              <a:t>vysavace</a:t>
            </a:r>
            <a:r>
              <a:rPr lang="cs-CZ" sz="1400" b="1" dirty="0" smtClean="0">
                <a:solidFill>
                  <a:srgbClr val="0070C0"/>
                </a:solidFill>
                <a:hlinkClick r:id="rId4"/>
              </a:rPr>
              <a:t>-</a:t>
            </a:r>
            <a:r>
              <a:rPr lang="cs-CZ" sz="1400" b="1" dirty="0" err="1" smtClean="0">
                <a:solidFill>
                  <a:srgbClr val="0070C0"/>
                </a:solidFill>
                <a:hlinkClick r:id="rId4"/>
              </a:rPr>
              <a:t>domacnost.cz</a:t>
            </a:r>
            <a:r>
              <a:rPr lang="cs-CZ" sz="1400" b="1" dirty="0" smtClean="0">
                <a:solidFill>
                  <a:srgbClr val="0070C0"/>
                </a:solidFill>
                <a:hlinkClick r:id="rId4"/>
              </a:rPr>
              <a:t>/images/</a:t>
            </a:r>
            <a:r>
              <a:rPr lang="cs-CZ" sz="1400" b="1" dirty="0" err="1" smtClean="0">
                <a:solidFill>
                  <a:srgbClr val="0070C0"/>
                </a:solidFill>
                <a:hlinkClick r:id="rId4"/>
              </a:rPr>
              <a:t>vysavace</a:t>
            </a:r>
            <a:r>
              <a:rPr lang="cs-CZ" sz="1400" b="1" dirty="0" smtClean="0">
                <a:solidFill>
                  <a:srgbClr val="0070C0"/>
                </a:solidFill>
                <a:hlinkClick r:id="rId4"/>
              </a:rPr>
              <a:t>/</a:t>
            </a:r>
            <a:r>
              <a:rPr lang="cs-CZ" sz="1400" b="1" dirty="0" err="1" smtClean="0">
                <a:solidFill>
                  <a:srgbClr val="0070C0"/>
                </a:solidFill>
                <a:hlinkClick r:id="rId4"/>
              </a:rPr>
              <a:t>zelmer</a:t>
            </a:r>
            <a:r>
              <a:rPr lang="cs-CZ" sz="1400" b="1" dirty="0" smtClean="0">
                <a:solidFill>
                  <a:srgbClr val="0070C0"/>
                </a:solidFill>
                <a:hlinkClick r:id="rId4"/>
              </a:rPr>
              <a:t>/DSC08914.JPG</a:t>
            </a:r>
            <a:r>
              <a:rPr lang="cs-CZ" sz="1400" b="1" dirty="0" smtClean="0">
                <a:solidFill>
                  <a:srgbClr val="0070C0"/>
                </a:solidFill>
              </a:rPr>
              <a:t> </a:t>
            </a:r>
            <a:r>
              <a:rPr lang="en-US" sz="1400" b="1" dirty="0" smtClean="0">
                <a:solidFill>
                  <a:srgbClr val="0070C0"/>
                </a:solidFill>
              </a:rPr>
              <a:t>[</a:t>
            </a:r>
            <a:r>
              <a:rPr lang="cs-CZ" sz="1400" b="1" dirty="0" smtClean="0">
                <a:solidFill>
                  <a:srgbClr val="0070C0"/>
                </a:solidFill>
              </a:rPr>
              <a:t>cit: 2011-12-09</a:t>
            </a:r>
            <a:r>
              <a:rPr lang="en-US" sz="1400" b="1" dirty="0" smtClean="0">
                <a:solidFill>
                  <a:srgbClr val="0070C0"/>
                </a:solidFill>
              </a:rPr>
              <a:t>]</a:t>
            </a:r>
            <a:endParaRPr lang="cs-CZ" sz="1400" b="1" dirty="0" smtClean="0">
              <a:solidFill>
                <a:srgbClr val="0070C0"/>
              </a:solidFill>
            </a:endParaRPr>
          </a:p>
          <a:p>
            <a:r>
              <a:rPr lang="cs-CZ" sz="1400" b="1" dirty="0" smtClean="0">
                <a:solidFill>
                  <a:srgbClr val="0070C0"/>
                </a:solidFill>
                <a:hlinkClick r:id="rId5"/>
              </a:rPr>
              <a:t>http://www.e-</a:t>
            </a:r>
            <a:r>
              <a:rPr lang="cs-CZ" sz="1400" b="1" dirty="0" err="1" smtClean="0">
                <a:solidFill>
                  <a:srgbClr val="0070C0"/>
                </a:solidFill>
                <a:hlinkClick r:id="rId5"/>
              </a:rPr>
              <a:t>safetyshop.eu</a:t>
            </a:r>
            <a:r>
              <a:rPr lang="cs-CZ" sz="1400" b="1" dirty="0" smtClean="0">
                <a:solidFill>
                  <a:srgbClr val="0070C0"/>
                </a:solidFill>
                <a:hlinkClick r:id="rId5"/>
              </a:rPr>
              <a:t>/uploads/images_products/763.jpg</a:t>
            </a:r>
            <a:r>
              <a:rPr lang="cs-CZ" sz="1400" b="1" dirty="0" smtClean="0">
                <a:solidFill>
                  <a:srgbClr val="0070C0"/>
                </a:solidFill>
              </a:rPr>
              <a:t> </a:t>
            </a:r>
            <a:r>
              <a:rPr lang="en-US" sz="1400" b="1" dirty="0" smtClean="0">
                <a:solidFill>
                  <a:srgbClr val="0070C0"/>
                </a:solidFill>
              </a:rPr>
              <a:t>[</a:t>
            </a:r>
            <a:r>
              <a:rPr lang="cs-CZ" sz="1400" b="1" dirty="0" smtClean="0">
                <a:solidFill>
                  <a:srgbClr val="0070C0"/>
                </a:solidFill>
              </a:rPr>
              <a:t>cit: 2011-12-09</a:t>
            </a:r>
            <a:r>
              <a:rPr lang="en-US" sz="1400" b="1" dirty="0" smtClean="0">
                <a:solidFill>
                  <a:srgbClr val="0070C0"/>
                </a:solidFill>
              </a:rPr>
              <a:t>]</a:t>
            </a:r>
            <a:endParaRPr lang="cs-CZ" sz="1400" b="1" dirty="0" smtClean="0">
              <a:solidFill>
                <a:srgbClr val="0070C0"/>
              </a:solidFill>
            </a:endParaRPr>
          </a:p>
          <a:p>
            <a:endParaRPr lang="cs-CZ" sz="1400" b="1" dirty="0" smtClean="0">
              <a:solidFill>
                <a:srgbClr val="0070C0"/>
              </a:solidFill>
            </a:endParaRPr>
          </a:p>
          <a:p>
            <a:endParaRPr lang="cs-CZ" sz="1400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dirty="0" smtClean="0">
                <a:solidFill>
                  <a:srgbClr val="00B050"/>
                </a:solidFill>
              </a:rPr>
              <a:t>Použité zdroje:</a:t>
            </a:r>
            <a:endParaRPr lang="cs-CZ" sz="3600" b="1" dirty="0">
              <a:solidFill>
                <a:srgbClr val="00B050"/>
              </a:solidFill>
            </a:endParaRP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624078" indent="-514350">
              <a:buAutoNum type="arabicParenR"/>
            </a:pPr>
            <a:r>
              <a:rPr lang="cs-CZ" sz="1800" b="1" dirty="0" smtClean="0">
                <a:solidFill>
                  <a:srgbClr val="00B050"/>
                </a:solidFill>
              </a:rPr>
              <a:t>Žáci vyjmenují spotřebiče v domácnosti a vysvětlí o jakou přeměnu elektrické energie se jedná.</a:t>
            </a:r>
          </a:p>
          <a:p>
            <a:pPr marL="624078" indent="-514350">
              <a:buAutoNum type="arabicParenR"/>
            </a:pPr>
            <a:r>
              <a:rPr lang="cs-CZ" sz="1800" b="1" dirty="0" smtClean="0">
                <a:solidFill>
                  <a:srgbClr val="00B050"/>
                </a:solidFill>
              </a:rPr>
              <a:t>Vysvětlení přívodu elektrické energie ke spotřebiteli pomocí vodičů (uzemněný a fázový vodič).</a:t>
            </a:r>
          </a:p>
          <a:p>
            <a:pPr marL="624078" indent="-514350">
              <a:buAutoNum type="arabicParenR"/>
            </a:pPr>
            <a:r>
              <a:rPr lang="cs-CZ" sz="1800" b="1" dirty="0" smtClean="0">
                <a:solidFill>
                  <a:srgbClr val="00B050"/>
                </a:solidFill>
              </a:rPr>
              <a:t>Žáci se seznámí se zásuvkou zapojenou podle nových předpisů.</a:t>
            </a:r>
          </a:p>
          <a:p>
            <a:pPr marL="624078" indent="-514350">
              <a:buAutoNum type="arabicParenR"/>
            </a:pPr>
            <a:r>
              <a:rPr lang="cs-CZ" sz="1800" b="1" dirty="0" smtClean="0">
                <a:solidFill>
                  <a:srgbClr val="00B050"/>
                </a:solidFill>
              </a:rPr>
              <a:t>Žáci diskutují o nebezpečí, které jim hrozí při neodborném zacházení se spotřebiči.</a:t>
            </a:r>
          </a:p>
          <a:p>
            <a:pPr marL="624078" indent="-514350">
              <a:buAutoNum type="arabicParenR"/>
            </a:pPr>
            <a:r>
              <a:rPr lang="cs-CZ" sz="1800" b="1" dirty="0" smtClean="0">
                <a:solidFill>
                  <a:srgbClr val="00B050"/>
                </a:solidFill>
              </a:rPr>
              <a:t>Vysvětlení zapsaných údajů na štítku elektrického spotřebiče.</a:t>
            </a:r>
          </a:p>
          <a:p>
            <a:pPr marL="624078" indent="-514350">
              <a:buAutoNum type="arabicParenR"/>
            </a:pPr>
            <a:r>
              <a:rPr lang="cs-CZ" sz="1800" b="1" dirty="0" smtClean="0">
                <a:solidFill>
                  <a:srgbClr val="00B050"/>
                </a:solidFill>
              </a:rPr>
              <a:t>Příklady zajištění bezpečnosti při používání spotřebičů.</a:t>
            </a:r>
          </a:p>
          <a:p>
            <a:pPr marL="624078" indent="-514350">
              <a:buAutoNum type="arabicParenR"/>
            </a:pPr>
            <a:r>
              <a:rPr lang="cs-CZ" sz="1800" b="1" dirty="0" smtClean="0">
                <a:solidFill>
                  <a:srgbClr val="00B050"/>
                </a:solidFill>
              </a:rPr>
              <a:t>Žáci odpovídají na </a:t>
            </a:r>
            <a:r>
              <a:rPr lang="cs-CZ" sz="1800" b="1" smtClean="0">
                <a:solidFill>
                  <a:srgbClr val="00B050"/>
                </a:solidFill>
              </a:rPr>
              <a:t>praktické otázky.</a:t>
            </a:r>
            <a:endParaRPr lang="cs-CZ" sz="1800" b="1" dirty="0" smtClean="0">
              <a:solidFill>
                <a:srgbClr val="00B050"/>
              </a:solidFill>
            </a:endParaRPr>
          </a:p>
          <a:p>
            <a:pPr marL="624078" indent="-514350">
              <a:buAutoNum type="arabicParenR"/>
            </a:pPr>
            <a:endParaRPr lang="cs-CZ" b="1" dirty="0" smtClean="0">
              <a:solidFill>
                <a:srgbClr val="00B050"/>
              </a:solidFill>
            </a:endParaRPr>
          </a:p>
          <a:p>
            <a:pPr marL="624078" indent="-514350">
              <a:buAutoNum type="arabicParenR"/>
            </a:pPr>
            <a:endParaRPr lang="cs-CZ" b="1" dirty="0">
              <a:solidFill>
                <a:srgbClr val="00B05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002060"/>
                </a:solidFill>
                <a:effectLst/>
              </a:rPr>
              <a:t>Metodika prezentace:</a:t>
            </a:r>
            <a:endParaRPr lang="cs-CZ" sz="3600" dirty="0">
              <a:solidFill>
                <a:srgbClr val="002060"/>
              </a:solidFill>
              <a:effectLst/>
            </a:endParaRPr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95000" t="-106500" r="5000" b="2065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169</TotalTime>
  <Words>717</Words>
  <Application>Microsoft Office PowerPoint</Application>
  <PresentationFormat>Předvádění na obrazovce (4:3)</PresentationFormat>
  <Paragraphs>70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Shluk</vt:lpstr>
      <vt:lpstr>Snímek 1</vt:lpstr>
      <vt:lpstr>Elektrické spotřebiče v domácnosti:</vt:lpstr>
      <vt:lpstr>Nulovací a fázový vodič</vt:lpstr>
      <vt:lpstr>Zásuvka</vt:lpstr>
      <vt:lpstr>Zásuvka zapojená podle nových předpisů</vt:lpstr>
      <vt:lpstr>Pravidla, která je nutná dodržovat při práci s elektrickými spotřebiči:</vt:lpstr>
      <vt:lpstr>Pravidla, která je nutná dodržovat při práci s elektrickými spotřebiči:</vt:lpstr>
      <vt:lpstr>Pravidla, která je nutná dodržovat při práci s elektrickými spotřebiči:</vt:lpstr>
      <vt:lpstr>Odpovězte na otázky:</vt:lpstr>
      <vt:lpstr>Snímek 10</vt:lpstr>
      <vt:lpstr>Snímek 11</vt:lpstr>
      <vt:lpstr>Použité zdroje:</vt:lpstr>
      <vt:lpstr>Metodika prezentace:</vt:lpstr>
    </vt:vector>
  </TitlesOfParts>
  <Company>Franc-omitky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Radlena</dc:creator>
  <cp:lastModifiedBy>Dum</cp:lastModifiedBy>
  <cp:revision>26</cp:revision>
  <dcterms:created xsi:type="dcterms:W3CDTF">2011-12-07T16:36:05Z</dcterms:created>
  <dcterms:modified xsi:type="dcterms:W3CDTF">2014-07-02T20:22:43Z</dcterms:modified>
</cp:coreProperties>
</file>