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5" r:id="rId8"/>
    <p:sldId id="264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57" r:id="rId17"/>
    <p:sldId id="258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CDFB72E-4265-4798-9332-74336025B06A}" type="datetimeFigureOut">
              <a:rPr lang="cs-CZ" smtClean="0"/>
              <a:pPr/>
              <a:t>2.7.2014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E44AC52-EB61-44E6-A73E-58FB7F37E69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DFB72E-4265-4798-9332-74336025B06A}" type="datetimeFigureOut">
              <a:rPr lang="cs-CZ" smtClean="0"/>
              <a:pPr/>
              <a:t>2.7.2014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44AC52-EB61-44E6-A73E-58FB7F37E69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DFB72E-4265-4798-9332-74336025B06A}" type="datetimeFigureOut">
              <a:rPr lang="cs-CZ" smtClean="0"/>
              <a:pPr/>
              <a:t>2.7.2014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44AC52-EB61-44E6-A73E-58FB7F37E69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DFB72E-4265-4798-9332-74336025B06A}" type="datetimeFigureOut">
              <a:rPr lang="cs-CZ" smtClean="0"/>
              <a:pPr/>
              <a:t>2.7.2014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44AC52-EB61-44E6-A73E-58FB7F37E69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DFB72E-4265-4798-9332-74336025B06A}" type="datetimeFigureOut">
              <a:rPr lang="cs-CZ" smtClean="0"/>
              <a:pPr/>
              <a:t>2.7.2014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44AC52-EB61-44E6-A73E-58FB7F37E69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DFB72E-4265-4798-9332-74336025B06A}" type="datetimeFigureOut">
              <a:rPr lang="cs-CZ" smtClean="0"/>
              <a:pPr/>
              <a:t>2.7.2014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44AC52-EB61-44E6-A73E-58FB7F37E69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DFB72E-4265-4798-9332-74336025B06A}" type="datetimeFigureOut">
              <a:rPr lang="cs-CZ" smtClean="0"/>
              <a:pPr/>
              <a:t>2.7.2014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44AC52-EB61-44E6-A73E-58FB7F37E69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CDFB72E-4265-4798-9332-74336025B06A}" type="datetimeFigureOut">
              <a:rPr lang="cs-CZ" smtClean="0"/>
              <a:pPr/>
              <a:t>2.7.2014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44AC52-EB61-44E6-A73E-58FB7F37E69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CDFB72E-4265-4798-9332-74336025B06A}" type="datetimeFigureOut">
              <a:rPr lang="cs-CZ" smtClean="0"/>
              <a:pPr/>
              <a:t>2.7.2014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E44AC52-EB61-44E6-A73E-58FB7F37E69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DFB72E-4265-4798-9332-74336025B06A}" type="datetimeFigureOut">
              <a:rPr lang="cs-CZ" smtClean="0"/>
              <a:pPr/>
              <a:t>2.7.2014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44AC52-EB61-44E6-A73E-58FB7F37E69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DFB72E-4265-4798-9332-74336025B06A}" type="datetimeFigureOut">
              <a:rPr lang="cs-CZ" smtClean="0"/>
              <a:pPr/>
              <a:t>2.7.2014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44AC52-EB61-44E6-A73E-58FB7F37E69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CDFB72E-4265-4798-9332-74336025B06A}" type="datetimeFigureOut">
              <a:rPr lang="cs-CZ" smtClean="0"/>
              <a:pPr/>
              <a:t>2.7.2014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E44AC52-EB61-44E6-A73E-58FB7F37E69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fyzika.jreichl.com/data_multimedia/%5b+%5dOPTIKA/zobrazeni_kulovym_zrcadlem/ruzna_zrcadla/zrcadlo_130.jpg" TargetMode="External"/><Relationship Id="rId13" Type="http://schemas.openxmlformats.org/officeDocument/2006/relationships/hyperlink" Target="http://www.3zscheb.unas.cz/e-learning/fyzika%20web/primocare%20sireni%20svetla/stin_1.gif" TargetMode="External"/><Relationship Id="rId3" Type="http://schemas.openxmlformats.org/officeDocument/2006/relationships/hyperlink" Target="http://optika.kuratkoo.net/images/obr_025_m.jpg" TargetMode="External"/><Relationship Id="rId7" Type="http://schemas.openxmlformats.org/officeDocument/2006/relationships/hyperlink" Target="http://www.sbirkaprikladu.cz/userfiles/8/image/e30_obr.jpg" TargetMode="External"/><Relationship Id="rId12" Type="http://schemas.openxmlformats.org/officeDocument/2006/relationships/hyperlink" Target="http://www.techmania.cz/edutorium/data/fil_2405.gif" TargetMode="External"/><Relationship Id="rId2" Type="http://schemas.openxmlformats.org/officeDocument/2006/relationships/hyperlink" Target="http://www.3zscheb.unas.cz/e-learning/fyzika%20web/odraz%20svetla/odraz_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yzika.gbn.cz/phprs/image/fyzika/optika/vypukle_obraz.jpg" TargetMode="External"/><Relationship Id="rId11" Type="http://schemas.openxmlformats.org/officeDocument/2006/relationships/hyperlink" Target="http://fyzika.jreichl.com/data/optika/31_zrcadla_cocky_soubory/image021.png" TargetMode="External"/><Relationship Id="rId5" Type="http://schemas.openxmlformats.org/officeDocument/2006/relationships/hyperlink" Target="http://upload.wikimedia.org/wikipedia/commons/thumb/5/52/Mirror.jpg/220px-Mirror.jpg" TargetMode="External"/><Relationship Id="rId10" Type="http://schemas.openxmlformats.org/officeDocument/2006/relationships/hyperlink" Target="http://img.geocaching.com/cache/284b15b2-eda1-4660-be8c-3596b2bf1d97.jpg" TargetMode="External"/><Relationship Id="rId4" Type="http://schemas.openxmlformats.org/officeDocument/2006/relationships/hyperlink" Target="http://www.gymhol.cz/projekt/fyzika/04_zrcadla/04_zrcadla_soubory/image004.jpg" TargetMode="External"/><Relationship Id="rId9" Type="http://schemas.openxmlformats.org/officeDocument/2006/relationships/hyperlink" Target="http://www.gymhol.cz/projekt/fyzika/04_zrcadla/04_zrcadla_soubory/image037.jpg" TargetMode="External"/><Relationship Id="rId14" Type="http://schemas.openxmlformats.org/officeDocument/2006/relationships/hyperlink" Target="http://polar-peza.euweb.cz/img/2_1.jpg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568220" y="4429132"/>
            <a:ext cx="7421478" cy="1857388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9. ročníku. Žáci navazují na učivo probrané v 7. ročníku  a učivo prohlubují. Žáci si zopakují </a:t>
            </a:r>
            <a:r>
              <a:rPr lang="cs-CZ" sz="1600" b="1" dirty="0" smtClean="0">
                <a:solidFill>
                  <a:srgbClr val="00B0F0"/>
                </a:solidFill>
              </a:rPr>
              <a:t>podstatu, vlastnosti a zdroje </a:t>
            </a:r>
            <a:r>
              <a:rPr lang="cs-CZ" sz="1600" b="1" noProof="0" dirty="0" smtClean="0">
                <a:solidFill>
                  <a:srgbClr val="00B0F0"/>
                </a:solidFill>
              </a:rPr>
              <a:t>světla, šíření a rychlost šíření světla ve vakuu. Vysvětlení zákona odrazu. Odraz světla na rovinném a nerovinném prostředí. Kulová zrcadla (rozhraní prostředí, duté a vypuklé zrcadlo).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711096" y="3714752"/>
            <a:ext cx="7587028" cy="500066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</a:t>
            </a:r>
            <a:r>
              <a:rPr kumimoji="0" lang="cs-CZ" sz="2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už víme o světle, odraz světla, kulová zrcadla 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782798" y="571480"/>
            <a:ext cx="589040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12/2011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 FY.9.A.16_Fyzika pro 9. ročník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Název: </a:t>
            </a:r>
            <a:r>
              <a:rPr lang="cs-CZ" b="1" dirty="0" smtClean="0">
                <a:solidFill>
                  <a:srgbClr val="002060"/>
                </a:solidFill>
              </a:rPr>
              <a:t>Co už víme o světle, odraz světla, kulová zrcadla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0796" y="856092"/>
            <a:ext cx="1811936" cy="17281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71472" y="1500174"/>
            <a:ext cx="4829180" cy="4525963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C00000"/>
                </a:solidFill>
              </a:rPr>
              <a:t>světlo jsou elektromagnetické vlny o vlnových délkách 400 nm až 750 nm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C00000"/>
                </a:solidFill>
              </a:rPr>
              <a:t>největší vlnovou délku má červené světlo, nejmenší fialové světlo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C00000"/>
                </a:solidFill>
              </a:rPr>
              <a:t>světlo se ve vakuu šíří rychlostí 300 000 km/s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C00000"/>
                </a:solidFill>
              </a:rPr>
              <a:t>ve stejnorodém prostředí se šíří přímočaře 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C00000"/>
                </a:solidFill>
              </a:rPr>
              <a:t>za neprůsvitnou překážkou se vytváří stín</a:t>
            </a:r>
          </a:p>
          <a:p>
            <a:pPr>
              <a:buNone/>
            </a:pPr>
            <a:endParaRPr lang="cs-CZ" sz="2800" b="1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70C0"/>
                </a:solidFill>
                <a:effectLst/>
              </a:rPr>
              <a:t>Podstata světla:</a:t>
            </a:r>
            <a:endParaRPr lang="cs-CZ" sz="3600" dirty="0">
              <a:solidFill>
                <a:srgbClr val="0070C0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4" y="1500174"/>
            <a:ext cx="3257550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7030A0"/>
                </a:solidFill>
              </a:rPr>
              <a:t>zdrojem světla jsou rozžhavená tělesa (Slunce, oheň, plamen svíčky, rozžhavené vlákno žárovky atd.)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7030A0"/>
                </a:solidFill>
              </a:rPr>
              <a:t>existují i zdroje tzv. studeného světla (zářivka, laser)</a:t>
            </a:r>
            <a:endParaRPr lang="cs-CZ" sz="3200" b="1" dirty="0" smtClean="0">
              <a:solidFill>
                <a:srgbClr val="7030A0"/>
              </a:solidFill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F0"/>
                </a:solidFill>
                <a:effectLst/>
              </a:rPr>
              <a:t>Zdroje světla:</a:t>
            </a:r>
            <a:endParaRPr lang="cs-CZ" sz="3600" dirty="0">
              <a:solidFill>
                <a:srgbClr val="00B0F0"/>
              </a:solidFill>
              <a:effectLst/>
            </a:endParaRPr>
          </a:p>
        </p:txBody>
      </p:sp>
      <p:pic>
        <p:nvPicPr>
          <p:cNvPr id="1026" name="Picture 2" descr="C:\Documents and Settings\radek\Local Settings\Temporary Internet Files\Content.IE5\496NW9QJ\MC90044179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4071942"/>
            <a:ext cx="1943104" cy="1943104"/>
          </a:xfrm>
          <a:prstGeom prst="rect">
            <a:avLst/>
          </a:prstGeom>
          <a:noFill/>
        </p:spPr>
      </p:pic>
      <p:pic>
        <p:nvPicPr>
          <p:cNvPr id="1029" name="Picture 5" descr="C:\Documents and Settings\radek\Local Settings\Temporary Internet Files\Content.IE5\2TM785QB\MC90023281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4286256"/>
            <a:ext cx="2023450" cy="1673382"/>
          </a:xfrm>
          <a:prstGeom prst="rect">
            <a:avLst/>
          </a:prstGeom>
          <a:noFill/>
        </p:spPr>
      </p:pic>
      <p:pic>
        <p:nvPicPr>
          <p:cNvPr id="1030" name="Picture 6" descr="C:\Documents and Settings\radek\Local Settings\Temporary Internet Files\Content.IE5\WHQ7CXMN\MC90041278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4000504"/>
            <a:ext cx="1500198" cy="2280740"/>
          </a:xfrm>
          <a:prstGeom prst="rect">
            <a:avLst/>
          </a:prstGeom>
          <a:noFill/>
        </p:spPr>
      </p:pic>
      <p:pic>
        <p:nvPicPr>
          <p:cNvPr id="1032" name="Picture 8" descr="C:\Documents and Settings\radek\Local Settings\Temporary Internet Files\Content.IE5\KTIJ0HEZ\MC90029771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86644" y="3714752"/>
            <a:ext cx="1442009" cy="18260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00B050"/>
                </a:solidFill>
              </a:rPr>
              <a:t>Paprsek se odráží pod stejně velkým úhlem, pod jakým dopadl a zůstává v rovině dopadu.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2060"/>
                </a:solidFill>
                <a:effectLst/>
              </a:rPr>
              <a:t>Odraz světla na rovinné ploše:</a:t>
            </a:r>
            <a:endParaRPr lang="cs-CZ" sz="3600" dirty="0">
              <a:solidFill>
                <a:srgbClr val="002060"/>
              </a:solidFill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2857496"/>
            <a:ext cx="5131181" cy="3343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642910" y="3786190"/>
            <a:ext cx="21431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Odražené paprsky jsou rovnoběžné.</a:t>
            </a:r>
            <a:endParaRPr lang="cs-CZ" sz="2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2060"/>
                </a:solidFill>
                <a:effectLst/>
              </a:rPr>
              <a:t>Odraz světla na nerovinné ploše:</a:t>
            </a:r>
            <a:endParaRPr lang="cs-CZ" sz="3600" dirty="0">
              <a:solidFill>
                <a:srgbClr val="002060"/>
              </a:solidFill>
              <a:effectLst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1214422"/>
            <a:ext cx="5203864" cy="393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3714744" y="5429264"/>
            <a:ext cx="41434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Odražené paprsky se rozbíhají, jsou rozptýlené.</a:t>
            </a:r>
            <a:endParaRPr lang="cs-CZ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70C0"/>
                </a:solidFill>
              </a:rPr>
              <a:t>zdánlivý,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70C0"/>
                </a:solidFill>
              </a:rPr>
              <a:t>stejně velký jako zobrazovaný předmět,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70C0"/>
                </a:solidFill>
              </a:rPr>
              <a:t>stranově převrácený</a:t>
            </a:r>
          </a:p>
          <a:p>
            <a:pPr>
              <a:buNone/>
            </a:pP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00000"/>
                </a:solidFill>
                <a:effectLst/>
              </a:rPr>
              <a:t>Obraz v rovinném zrcadle:</a:t>
            </a:r>
            <a:endParaRPr lang="cs-CZ" sz="3600" dirty="0">
              <a:solidFill>
                <a:srgbClr val="C00000"/>
              </a:solidFill>
              <a:effectLst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3071810"/>
            <a:ext cx="3071834" cy="1267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2643182"/>
            <a:ext cx="3171825" cy="237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4429132"/>
            <a:ext cx="2095500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b="1" dirty="0" smtClean="0">
                <a:solidFill>
                  <a:srgbClr val="7030A0"/>
                </a:solidFill>
              </a:rPr>
              <a:t>Ve vypuklém kulovém zrcadle vzniká ZDÁNLIVÝ, PŘÍMÝ ZMENŠENÝ OBRAZ předmětu.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70C0"/>
                </a:solidFill>
                <a:effectLst/>
              </a:rPr>
              <a:t>Zobrazení vypuklým zrcadlem:</a:t>
            </a:r>
            <a:endParaRPr lang="cs-CZ" sz="3600" dirty="0">
              <a:solidFill>
                <a:srgbClr val="0070C0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2857496"/>
            <a:ext cx="5695950" cy="320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 smtClean="0">
                <a:solidFill>
                  <a:srgbClr val="00B050"/>
                </a:solidFill>
              </a:rPr>
              <a:t>Vlastnosti obrazu, který vzniká v dutém zrcadle, závisejí na vzdálenosti předmětu od zrcadla!!!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  <a:effectLst/>
              </a:rPr>
              <a:t>Zobrazení dutým zrcadlem:</a:t>
            </a:r>
            <a:endParaRPr lang="cs-CZ" sz="3600" dirty="0">
              <a:solidFill>
                <a:schemeClr val="accent2">
                  <a:lumMod val="50000"/>
                </a:schemeClr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1934" y="3000372"/>
            <a:ext cx="3357586" cy="370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50"/>
                </a:solidFill>
                <a:effectLst/>
              </a:rPr>
              <a:t>Zrcadla v praxi:</a:t>
            </a:r>
            <a:endParaRPr lang="cs-CZ" sz="3600" dirty="0">
              <a:solidFill>
                <a:srgbClr val="00B050"/>
              </a:solidFill>
              <a:effectLst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571612"/>
            <a:ext cx="2738440" cy="2459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1285860"/>
            <a:ext cx="2903586" cy="1928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4643446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4714884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4429124" y="3500438"/>
            <a:ext cx="2928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2060"/>
                </a:solidFill>
              </a:rPr>
              <a:t>Vědecké centrum v Paříži (La Villette)</a:t>
            </a:r>
            <a:endParaRPr lang="cs-CZ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571744"/>
            <a:ext cx="8229600" cy="343554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b="1" dirty="0" smtClean="0">
                <a:solidFill>
                  <a:srgbClr val="00B0F0"/>
                </a:solidFill>
              </a:rPr>
              <a:t>1) Uveď několik příkladů použití zrcadel. </a:t>
            </a:r>
            <a:endParaRPr lang="cs-CZ" sz="3600" b="1" dirty="0">
              <a:solidFill>
                <a:srgbClr val="00B0F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  <a:effectLst/>
              </a:rPr>
              <a:t>Otázky a úkoly:</a:t>
            </a:r>
            <a:br>
              <a:rPr lang="cs-CZ" sz="3600" dirty="0" smtClean="0">
                <a:solidFill>
                  <a:schemeClr val="accent2">
                    <a:lumMod val="50000"/>
                  </a:schemeClr>
                </a:solidFill>
                <a:effectLst/>
              </a:rPr>
            </a:br>
            <a:endParaRPr lang="cs-CZ" sz="3600" dirty="0">
              <a:solidFill>
                <a:schemeClr val="accent2">
                  <a:lumMod val="50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50"/>
                </a:solidFill>
              </a:rPr>
              <a:t>Zpětná zrcátka v dopravních prostředcích,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50"/>
                </a:solidFill>
              </a:rPr>
              <a:t>Reflektory automobilů,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50"/>
                </a:solidFill>
              </a:rPr>
              <a:t>Část bezpečnostních systémů,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50"/>
                </a:solidFill>
              </a:rPr>
              <a:t>Na kontrolu částí těla, u kterých je těžké nebo nemožné vidět je přímo, např. krk, ústa, oči atd. 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50"/>
                </a:solidFill>
              </a:rPr>
              <a:t>Kontroluje fyzický vzhled nebo různé činnosti jako holení, stříhání vlasů atd.,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50"/>
                </a:solidFill>
              </a:rPr>
              <a:t>V mnoha optických přístrojích (dalekohled, fotoaparát , kamera atd.)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F0"/>
                </a:solidFill>
                <a:effectLst/>
              </a:rPr>
              <a:t>Odpověď na otázku č. 1:</a:t>
            </a:r>
            <a:endParaRPr lang="cs-CZ" sz="3600" dirty="0">
              <a:solidFill>
                <a:srgbClr val="00B0F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sz="3600" b="1" dirty="0" smtClean="0">
              <a:solidFill>
                <a:srgbClr val="7030A0"/>
              </a:solidFill>
            </a:endParaRPr>
          </a:p>
          <a:p>
            <a:pPr algn="ctr">
              <a:buNone/>
            </a:pPr>
            <a:r>
              <a:rPr lang="cs-CZ" sz="3600" b="1" dirty="0" smtClean="0">
                <a:solidFill>
                  <a:srgbClr val="7030A0"/>
                </a:solidFill>
              </a:rPr>
              <a:t>2) Jaké body a jaké vzdálenosti jsou na optické ose u kulových zrcadel? </a:t>
            </a:r>
          </a:p>
          <a:p>
            <a:pPr algn="ctr">
              <a:buNone/>
            </a:pPr>
            <a:r>
              <a:rPr lang="cs-CZ" sz="3600" b="1" dirty="0" smtClean="0">
                <a:solidFill>
                  <a:srgbClr val="7030A0"/>
                </a:solidFill>
              </a:rPr>
              <a:t>Optickou osu narýsuj a popiš.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2060"/>
                </a:solidFill>
                <a:effectLst/>
              </a:rPr>
              <a:t>Odpověz na otázku:</a:t>
            </a:r>
            <a:endParaRPr lang="cs-CZ" sz="3600" dirty="0">
              <a:solidFill>
                <a:srgbClr val="00206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2060"/>
                </a:solidFill>
                <a:effectLst/>
              </a:rPr>
              <a:t>Odpověď na otázku č. 2:</a:t>
            </a:r>
            <a:endParaRPr lang="cs-CZ" sz="3600" dirty="0">
              <a:solidFill>
                <a:srgbClr val="002060"/>
              </a:solidFill>
              <a:effectLst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2857496"/>
            <a:ext cx="4823959" cy="3738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500034" y="1357298"/>
            <a:ext cx="442915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S: střed křivosti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F: ohnisko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V: vrchol zrcadla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r: poloměr křivosti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f: ohnisková vzdálenost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428868"/>
            <a:ext cx="8229600" cy="3578423"/>
          </a:xfrm>
        </p:spPr>
        <p:txBody>
          <a:bodyPr>
            <a:normAutofit/>
          </a:bodyPr>
          <a:lstStyle/>
          <a:p>
            <a:pPr marL="852678" indent="-742950">
              <a:buAutoNum type="alphaLcParenR"/>
            </a:pPr>
            <a:r>
              <a:rPr lang="cs-CZ" sz="3600" b="1" dirty="0" smtClean="0">
                <a:solidFill>
                  <a:srgbClr val="7030A0"/>
                </a:solidFill>
              </a:rPr>
              <a:t>Měsíc je pouze nočním zdrojem světla.</a:t>
            </a:r>
          </a:p>
          <a:p>
            <a:pPr marL="852678" indent="-742950">
              <a:buAutoNum type="alphaLcParenR"/>
            </a:pPr>
            <a:r>
              <a:rPr lang="cs-CZ" sz="3600" b="1" dirty="0" smtClean="0">
                <a:solidFill>
                  <a:srgbClr val="7030A0"/>
                </a:solidFill>
              </a:rPr>
              <a:t>Měsíc je zdrojem světla.</a:t>
            </a:r>
          </a:p>
          <a:p>
            <a:pPr marL="852678" indent="-742950">
              <a:buAutoNum type="alphaLcParenR"/>
            </a:pPr>
            <a:r>
              <a:rPr lang="cs-CZ" sz="3600" b="1" dirty="0" smtClean="0">
                <a:solidFill>
                  <a:srgbClr val="7030A0"/>
                </a:solidFill>
              </a:rPr>
              <a:t>Měsíc není zdrojem světla, pouze se na nich odráží část světla.</a:t>
            </a:r>
          </a:p>
          <a:p>
            <a:pPr marL="852678" indent="-742950">
              <a:buAutoNum type="alphaLcParenR"/>
            </a:pP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64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F0"/>
                </a:solidFill>
                <a:effectLst/>
              </a:rPr>
              <a:t>Vyber správnou odpověď:</a:t>
            </a:r>
            <a:br>
              <a:rPr lang="cs-CZ" sz="3600" dirty="0" smtClean="0">
                <a:solidFill>
                  <a:srgbClr val="00B0F0"/>
                </a:solidFill>
                <a:effectLst/>
              </a:rPr>
            </a:br>
            <a:r>
              <a:rPr lang="cs-CZ" sz="3600" dirty="0" smtClean="0">
                <a:solidFill>
                  <a:srgbClr val="00B0F0"/>
                </a:solidFill>
                <a:effectLst/>
              </a:rPr>
              <a:t>3) Je měsíc zdrojem světla?</a:t>
            </a:r>
            <a:endParaRPr lang="cs-CZ" sz="3600" dirty="0">
              <a:solidFill>
                <a:srgbClr val="00B0F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00B050"/>
                </a:solidFill>
              </a:rPr>
              <a:t>4</a:t>
            </a:r>
            <a:r>
              <a:rPr lang="cs-CZ" sz="2800" b="1" dirty="0" smtClean="0">
                <a:solidFill>
                  <a:srgbClr val="00B050"/>
                </a:solidFill>
              </a:rPr>
              <a:t>) Uveď několik příkladů zdrojů včetně zdrojů „studeného světla“.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B050"/>
                </a:solidFill>
              </a:rPr>
              <a:t>5) Navrhni pokus, kterým dokážeš, že světlo se ve stejnorodém prostředí šíří přímočaře.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70C0"/>
                </a:solidFill>
                <a:effectLst/>
              </a:rPr>
              <a:t>Odpověz na další otázky:</a:t>
            </a:r>
            <a:endParaRPr lang="cs-CZ" sz="3600" dirty="0">
              <a:solidFill>
                <a:srgbClr val="0070C0"/>
              </a:solidFill>
              <a:effectLst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68" y="3500438"/>
            <a:ext cx="4967279" cy="2930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000108"/>
            <a:ext cx="8229600" cy="5072098"/>
          </a:xfrm>
        </p:spPr>
        <p:txBody>
          <a:bodyPr>
            <a:normAutofit/>
          </a:bodyPr>
          <a:lstStyle/>
          <a:p>
            <a:r>
              <a:rPr lang="cs-CZ" sz="1200" b="1" dirty="0" smtClean="0">
                <a:solidFill>
                  <a:srgbClr val="0070C0"/>
                </a:solidFill>
              </a:rPr>
              <a:t>doc. RNDr. Růžena  Kolářová, CSc., PaedDr. Jiří Bohuněk, Fyzika pro 9. ročník základní školy, nakladatelství Prometheus, 2008, ISBN 978-80-7196-193-2.</a:t>
            </a:r>
          </a:p>
          <a:p>
            <a:r>
              <a:rPr lang="cs-CZ" sz="1200" b="1" dirty="0" smtClean="0">
                <a:solidFill>
                  <a:srgbClr val="0070C0"/>
                </a:solidFill>
              </a:rPr>
              <a:t>galerie office </a:t>
            </a:r>
          </a:p>
          <a:p>
            <a:pPr>
              <a:buNone/>
            </a:pPr>
            <a:r>
              <a:rPr lang="en-US" sz="1200" dirty="0" smtClean="0">
                <a:solidFill>
                  <a:srgbClr val="0070C0"/>
                </a:solidFill>
                <a:hlinkClick r:id="rId2"/>
              </a:rPr>
              <a:t>http://www.3zscheb.unas.cz/e-learning/fyzika%20web/odraz%20svetla/odraz_2.jpg</a:t>
            </a:r>
            <a:r>
              <a:rPr lang="cs-CZ" sz="1200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2011-12-16</a:t>
            </a:r>
            <a:r>
              <a:rPr lang="en-US" sz="1200" dirty="0" smtClean="0">
                <a:solidFill>
                  <a:srgbClr val="0070C0"/>
                </a:solidFill>
              </a:rPr>
              <a:t>] 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dirty="0" smtClean="0">
                <a:solidFill>
                  <a:srgbClr val="0070C0"/>
                </a:solidFill>
                <a:hlinkClick r:id="rId3"/>
              </a:rPr>
              <a:t>http://optika.kuratkoo.net/images/obr_025_m.jpg</a:t>
            </a:r>
            <a:r>
              <a:rPr lang="cs-CZ" sz="1200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2011-12-16</a:t>
            </a:r>
            <a:r>
              <a:rPr lang="en-US" sz="1200" dirty="0" smtClean="0">
                <a:solidFill>
                  <a:srgbClr val="0070C0"/>
                </a:solidFill>
              </a:rPr>
              <a:t>] 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dirty="0" smtClean="0">
                <a:solidFill>
                  <a:srgbClr val="0070C0"/>
                </a:solidFill>
                <a:hlinkClick r:id="rId4"/>
              </a:rPr>
              <a:t>http://www.gymhol.cz/projekt/fyzika/04_zrcadla/04_zrcadla_soubory/image004.jpg</a:t>
            </a:r>
            <a:r>
              <a:rPr lang="cs-CZ" sz="1200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2011-12-16</a:t>
            </a:r>
            <a:r>
              <a:rPr lang="en-US" sz="1200" dirty="0" smtClean="0">
                <a:solidFill>
                  <a:srgbClr val="0070C0"/>
                </a:solidFill>
              </a:rPr>
              <a:t>] 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dirty="0" smtClean="0">
                <a:solidFill>
                  <a:srgbClr val="0070C0"/>
                </a:solidFill>
                <a:hlinkClick r:id="rId5"/>
              </a:rPr>
              <a:t>http://upload.wikimedia.org/wikipedia/commons/thumb/5/52/Mirror.jpg/220px-Mirror.jpg</a:t>
            </a:r>
            <a:r>
              <a:rPr lang="cs-CZ" sz="1200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2011-12-16</a:t>
            </a:r>
            <a:r>
              <a:rPr lang="en-US" sz="1200" dirty="0" smtClean="0">
                <a:solidFill>
                  <a:srgbClr val="0070C0"/>
                </a:solidFill>
              </a:rPr>
              <a:t>] 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dirty="0" smtClean="0">
                <a:solidFill>
                  <a:srgbClr val="0070C0"/>
                </a:solidFill>
                <a:hlinkClick r:id="rId6"/>
              </a:rPr>
              <a:t>http://fyzika.gbn.cz/phprs/image/fyzika/optika/vypukle_obraz.jpg</a:t>
            </a:r>
            <a:r>
              <a:rPr lang="cs-CZ" sz="1200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2011-12-16</a:t>
            </a:r>
            <a:r>
              <a:rPr lang="en-US" sz="1200" dirty="0" smtClean="0">
                <a:solidFill>
                  <a:srgbClr val="0070C0"/>
                </a:solidFill>
              </a:rPr>
              <a:t>] 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dirty="0" smtClean="0">
                <a:solidFill>
                  <a:srgbClr val="0070C0"/>
                </a:solidFill>
                <a:hlinkClick r:id="rId7"/>
              </a:rPr>
              <a:t>http://www.sbirkaprikladu.cz/userfiles/8/image/e30_obr.jpg</a:t>
            </a:r>
            <a:r>
              <a:rPr lang="cs-CZ" sz="1200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2011-12-16</a:t>
            </a:r>
            <a:r>
              <a:rPr lang="en-US" sz="1200" dirty="0" smtClean="0">
                <a:solidFill>
                  <a:srgbClr val="0070C0"/>
                </a:solidFill>
              </a:rPr>
              <a:t>] 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dirty="0" smtClean="0">
                <a:solidFill>
                  <a:srgbClr val="0070C0"/>
                </a:solidFill>
                <a:hlinkClick r:id="rId8"/>
              </a:rPr>
              <a:t>http://fyzika.jreichl.com/data_multimedia/%5B+%5DOPTIKA/zobrazeni_kulovym_zrcadlem/ruzna_zrcadla/zrcadlo_130.jpg</a:t>
            </a:r>
            <a:r>
              <a:rPr lang="cs-CZ" sz="1200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2011-12-16</a:t>
            </a:r>
            <a:r>
              <a:rPr lang="en-US" sz="1200" dirty="0" smtClean="0">
                <a:solidFill>
                  <a:srgbClr val="0070C0"/>
                </a:solidFill>
              </a:rPr>
              <a:t>] 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dirty="0" smtClean="0">
                <a:solidFill>
                  <a:srgbClr val="0070C0"/>
                </a:solidFill>
                <a:hlinkClick r:id="rId9"/>
              </a:rPr>
              <a:t>http://www.gymhol.cz/projekt/fyzika/04_zrcadla/04_zrcadla_soubory/image037.jpg</a:t>
            </a:r>
            <a:r>
              <a:rPr lang="cs-CZ" sz="1200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2011-12-16</a:t>
            </a:r>
            <a:r>
              <a:rPr lang="en-US" sz="1200" dirty="0" smtClean="0">
                <a:solidFill>
                  <a:srgbClr val="0070C0"/>
                </a:solidFill>
              </a:rPr>
              <a:t>] 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dirty="0" smtClean="0">
                <a:solidFill>
                  <a:srgbClr val="0070C0"/>
                </a:solidFill>
                <a:hlinkClick r:id="rId10"/>
              </a:rPr>
              <a:t>http://img.geocaching.com/cache/284b15b2-eda1-4660-be8c-3596b2bf1d97.jpg</a:t>
            </a:r>
            <a:r>
              <a:rPr lang="cs-CZ" sz="1200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2011-12-16</a:t>
            </a:r>
            <a:r>
              <a:rPr lang="en-US" sz="1200" dirty="0" smtClean="0">
                <a:solidFill>
                  <a:srgbClr val="0070C0"/>
                </a:solidFill>
              </a:rPr>
              <a:t>] 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dirty="0" smtClean="0">
                <a:solidFill>
                  <a:srgbClr val="0070C0"/>
                </a:solidFill>
                <a:hlinkClick r:id="rId11"/>
              </a:rPr>
              <a:t>http://fyzika.jreichl.com/data/optika/31_zrcadla_</a:t>
            </a:r>
            <a:r>
              <a:rPr lang="cs-CZ" sz="1200" dirty="0" err="1" smtClean="0">
                <a:solidFill>
                  <a:srgbClr val="0070C0"/>
                </a:solidFill>
                <a:hlinkClick r:id="rId11"/>
              </a:rPr>
              <a:t>cocky</a:t>
            </a:r>
            <a:r>
              <a:rPr lang="cs-CZ" sz="1200" dirty="0" smtClean="0">
                <a:solidFill>
                  <a:srgbClr val="0070C0"/>
                </a:solidFill>
                <a:hlinkClick r:id="rId11"/>
              </a:rPr>
              <a:t>_soubory/image021.png</a:t>
            </a:r>
            <a:r>
              <a:rPr lang="cs-CZ" sz="1200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2011-12-16</a:t>
            </a:r>
            <a:r>
              <a:rPr lang="en-US" sz="1200" dirty="0" smtClean="0">
                <a:solidFill>
                  <a:srgbClr val="0070C0"/>
                </a:solidFill>
              </a:rPr>
              <a:t>] 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dirty="0" smtClean="0">
                <a:solidFill>
                  <a:srgbClr val="0070C0"/>
                </a:solidFill>
                <a:hlinkClick r:id="rId12"/>
              </a:rPr>
              <a:t>http://www.</a:t>
            </a:r>
            <a:r>
              <a:rPr lang="cs-CZ" sz="1200" dirty="0" err="1" smtClean="0">
                <a:solidFill>
                  <a:srgbClr val="0070C0"/>
                </a:solidFill>
                <a:hlinkClick r:id="rId12"/>
              </a:rPr>
              <a:t>techmania.cz</a:t>
            </a:r>
            <a:r>
              <a:rPr lang="cs-CZ" sz="1200" dirty="0" smtClean="0">
                <a:solidFill>
                  <a:srgbClr val="0070C0"/>
                </a:solidFill>
                <a:hlinkClick r:id="rId12"/>
              </a:rPr>
              <a:t>/</a:t>
            </a:r>
            <a:r>
              <a:rPr lang="cs-CZ" sz="1200" dirty="0" err="1" smtClean="0">
                <a:solidFill>
                  <a:srgbClr val="0070C0"/>
                </a:solidFill>
                <a:hlinkClick r:id="rId12"/>
              </a:rPr>
              <a:t>edutorium</a:t>
            </a:r>
            <a:r>
              <a:rPr lang="cs-CZ" sz="1200" dirty="0" smtClean="0">
                <a:solidFill>
                  <a:srgbClr val="0070C0"/>
                </a:solidFill>
                <a:hlinkClick r:id="rId12"/>
              </a:rPr>
              <a:t>/data/</a:t>
            </a:r>
            <a:r>
              <a:rPr lang="cs-CZ" sz="1200" dirty="0" err="1" smtClean="0">
                <a:solidFill>
                  <a:srgbClr val="0070C0"/>
                </a:solidFill>
                <a:hlinkClick r:id="rId12"/>
              </a:rPr>
              <a:t>fil</a:t>
            </a:r>
            <a:r>
              <a:rPr lang="cs-CZ" sz="1200" dirty="0" smtClean="0">
                <a:solidFill>
                  <a:srgbClr val="0070C0"/>
                </a:solidFill>
                <a:hlinkClick r:id="rId12"/>
              </a:rPr>
              <a:t>_2405.gif</a:t>
            </a:r>
            <a:r>
              <a:rPr lang="cs-CZ" sz="1200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2011-12-16</a:t>
            </a:r>
            <a:r>
              <a:rPr lang="en-US" sz="1200" dirty="0" smtClean="0">
                <a:solidFill>
                  <a:srgbClr val="0070C0"/>
                </a:solidFill>
              </a:rPr>
              <a:t>] 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dirty="0" smtClean="0">
                <a:solidFill>
                  <a:srgbClr val="0070C0"/>
                </a:solidFill>
                <a:hlinkClick r:id="rId13"/>
              </a:rPr>
              <a:t>http://www.3zscheb.unas.cz/e-</a:t>
            </a:r>
            <a:r>
              <a:rPr lang="cs-CZ" sz="1200" dirty="0" err="1" smtClean="0">
                <a:solidFill>
                  <a:srgbClr val="0070C0"/>
                </a:solidFill>
                <a:hlinkClick r:id="rId13"/>
              </a:rPr>
              <a:t>learning</a:t>
            </a:r>
            <a:r>
              <a:rPr lang="cs-CZ" sz="1200" dirty="0" smtClean="0">
                <a:solidFill>
                  <a:srgbClr val="0070C0"/>
                </a:solidFill>
                <a:hlinkClick r:id="rId13"/>
              </a:rPr>
              <a:t>/fyzika%20web/</a:t>
            </a:r>
            <a:r>
              <a:rPr lang="cs-CZ" sz="1200" dirty="0" err="1" smtClean="0">
                <a:solidFill>
                  <a:srgbClr val="0070C0"/>
                </a:solidFill>
                <a:hlinkClick r:id="rId13"/>
              </a:rPr>
              <a:t>primocare</a:t>
            </a:r>
            <a:r>
              <a:rPr lang="cs-CZ" sz="1200" dirty="0" smtClean="0">
                <a:solidFill>
                  <a:srgbClr val="0070C0"/>
                </a:solidFill>
                <a:hlinkClick r:id="rId13"/>
              </a:rPr>
              <a:t>%20sireni%20svetla/</a:t>
            </a:r>
            <a:r>
              <a:rPr lang="cs-CZ" sz="1200" dirty="0" err="1" smtClean="0">
                <a:solidFill>
                  <a:srgbClr val="0070C0"/>
                </a:solidFill>
                <a:hlinkClick r:id="rId13"/>
              </a:rPr>
              <a:t>stin</a:t>
            </a:r>
            <a:r>
              <a:rPr lang="cs-CZ" sz="1200" dirty="0" smtClean="0">
                <a:solidFill>
                  <a:srgbClr val="0070C0"/>
                </a:solidFill>
                <a:hlinkClick r:id="rId13"/>
              </a:rPr>
              <a:t>_1.gif</a:t>
            </a:r>
            <a:r>
              <a:rPr lang="cs-CZ" sz="1200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2011-12-16</a:t>
            </a:r>
            <a:r>
              <a:rPr lang="en-US" sz="1200" dirty="0" smtClean="0">
                <a:solidFill>
                  <a:srgbClr val="0070C0"/>
                </a:solidFill>
              </a:rPr>
              <a:t>] 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dirty="0" smtClean="0">
                <a:solidFill>
                  <a:srgbClr val="0070C0"/>
                </a:solidFill>
                <a:hlinkClick r:id="rId14"/>
              </a:rPr>
              <a:t>http://polar-peza.euweb.cz/img/2_1.jpg</a:t>
            </a:r>
            <a:r>
              <a:rPr lang="cs-CZ" sz="1200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2011-12-16</a:t>
            </a:r>
            <a:r>
              <a:rPr lang="en-US" sz="1200" dirty="0" smtClean="0">
                <a:solidFill>
                  <a:srgbClr val="0070C0"/>
                </a:solidFill>
              </a:rPr>
              <a:t>] 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400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400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400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400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785818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Použité zdroje:</a:t>
            </a:r>
            <a:endParaRPr lang="cs-CZ" sz="36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24078" indent="-514350">
              <a:buAutoNum type="arabicParenR"/>
            </a:pPr>
            <a:r>
              <a:rPr lang="cs-CZ" sz="2000" b="1" dirty="0" smtClean="0">
                <a:solidFill>
                  <a:srgbClr val="0070C0"/>
                </a:solidFill>
              </a:rPr>
              <a:t>Žáci navazují na učivo 7. ročníku. Žáci vysvětlují podstatu světla, vlastnosti světla. Žáci vyjmenují světelné zdroje. Žáci vědí proč vidíme i tělesa, která nejsou zdroji světla, např. Měsíc, vodní hladinu nebo sklenici. </a:t>
            </a:r>
          </a:p>
          <a:p>
            <a:pPr marL="624078" indent="-514350">
              <a:buAutoNum type="arabicParenR"/>
            </a:pPr>
            <a:r>
              <a:rPr lang="cs-CZ" sz="2000" b="1" dirty="0" smtClean="0">
                <a:solidFill>
                  <a:srgbClr val="0070C0"/>
                </a:solidFill>
              </a:rPr>
              <a:t>Žáci si zopakují zákon odrazu.</a:t>
            </a:r>
          </a:p>
          <a:p>
            <a:pPr marL="624078" indent="-514350">
              <a:buAutoNum type="arabicParenR"/>
            </a:pPr>
            <a:r>
              <a:rPr lang="cs-CZ" sz="2000" b="1" dirty="0" smtClean="0">
                <a:solidFill>
                  <a:srgbClr val="0070C0"/>
                </a:solidFill>
              </a:rPr>
              <a:t>Vysvětlení odrazu světla na rovinné ploše a nerovinném prostředí.</a:t>
            </a:r>
          </a:p>
          <a:p>
            <a:pPr marL="624078" indent="-514350">
              <a:buAutoNum type="arabicParenR"/>
            </a:pPr>
            <a:r>
              <a:rPr lang="cs-CZ" sz="2000" b="1" dirty="0" smtClean="0">
                <a:solidFill>
                  <a:srgbClr val="0070C0"/>
                </a:solidFill>
              </a:rPr>
              <a:t>Rovinné zrcadlo a obraz v rovinném zrcadle.</a:t>
            </a:r>
          </a:p>
          <a:p>
            <a:pPr marL="624078" indent="-514350">
              <a:buAutoNum type="arabicParenR"/>
            </a:pPr>
            <a:r>
              <a:rPr lang="cs-CZ" sz="2000" b="1" dirty="0" smtClean="0">
                <a:solidFill>
                  <a:srgbClr val="0070C0"/>
                </a:solidFill>
              </a:rPr>
              <a:t>Kulová zrcadla a odraz světelných paprsků. Žáci narýsují optickou osu, kterou popíšou a vysvětlí rozdíl v obrazu vzniklém v dutém a vypuklém zrcadle.</a:t>
            </a:r>
          </a:p>
          <a:p>
            <a:pPr marL="624078" indent="-514350">
              <a:buAutoNum type="arabicParenR"/>
            </a:pPr>
            <a:r>
              <a:rPr lang="cs-CZ" sz="2000" b="1" dirty="0" smtClean="0">
                <a:solidFill>
                  <a:srgbClr val="0070C0"/>
                </a:solidFill>
              </a:rPr>
              <a:t>Žáci dokážou vyjmenovat, kde se setkali s kulovými zrcadli v praktickém životě.</a:t>
            </a:r>
          </a:p>
          <a:p>
            <a:pPr marL="624078" indent="-514350">
              <a:buAutoNum type="arabicParenR"/>
            </a:pPr>
            <a:endParaRPr lang="cs-CZ" sz="2000" b="1" dirty="0" smtClean="0">
              <a:solidFill>
                <a:srgbClr val="0070C0"/>
              </a:solidFill>
            </a:endParaRPr>
          </a:p>
          <a:p>
            <a:pPr marL="624078" indent="-514350">
              <a:buAutoNum type="arabicParenR"/>
            </a:pP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Metodika prezentace:</a:t>
            </a:r>
            <a:endParaRPr lang="cs-CZ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121</TotalTime>
  <Words>716</Words>
  <Application>Microsoft Office PowerPoint</Application>
  <PresentationFormat>Předvádění na obrazovce (4:3)</PresentationFormat>
  <Paragraphs>84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Shluk</vt:lpstr>
      <vt:lpstr>Snímek 1</vt:lpstr>
      <vt:lpstr>Podstata světla:</vt:lpstr>
      <vt:lpstr>Zdroje světla:</vt:lpstr>
      <vt:lpstr>Odraz světla na rovinné ploše:</vt:lpstr>
      <vt:lpstr>Odraz světla na nerovinné ploše:</vt:lpstr>
      <vt:lpstr>Obraz v rovinném zrcadle:</vt:lpstr>
      <vt:lpstr>Zobrazení vypuklým zrcadlem:</vt:lpstr>
      <vt:lpstr>Zobrazení dutým zrcadlem:</vt:lpstr>
      <vt:lpstr>Zrcadla v praxi:</vt:lpstr>
      <vt:lpstr>Otázky a úkoly: </vt:lpstr>
      <vt:lpstr>Odpověď na otázku č. 1:</vt:lpstr>
      <vt:lpstr>Odpověz na otázku:</vt:lpstr>
      <vt:lpstr>Odpověď na otázku č. 2:</vt:lpstr>
      <vt:lpstr>Vyber správnou odpověď: 3) Je měsíc zdrojem světla?</vt:lpstr>
      <vt:lpstr>Odpověz na další otázky: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Dum</cp:lastModifiedBy>
  <cp:revision>25</cp:revision>
  <dcterms:created xsi:type="dcterms:W3CDTF">2011-12-15T18:45:12Z</dcterms:created>
  <dcterms:modified xsi:type="dcterms:W3CDTF">2014-07-02T20:23:04Z</dcterms:modified>
</cp:coreProperties>
</file>