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2" r:id="rId8"/>
    <p:sldId id="263" r:id="rId9"/>
    <p:sldId id="264" r:id="rId10"/>
    <p:sldId id="261" r:id="rId11"/>
    <p:sldId id="265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VY_32_INOVACE_10_ČESKÝ_JAZYK_A_LITERATURA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25FF0F-0859-457A-9B04-18DCAC237D5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6CC6703-C4C1-4CE1-9D09-25A322C16DD7}" type="presOf" srcId="{B651F6E3-6281-48DB-9319-2AEAFDAE7572}" destId="{6BB5E863-4638-4E1D-BFDE-399D028AC4ED}" srcOrd="1" destOrd="0" presId="urn:microsoft.com/office/officeart/2005/8/layout/target3"/>
    <dgm:cxn modelId="{DEF24F46-056B-44C8-9B2E-1053EEF20C51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C36ABB-98EE-44A1-A8CE-C5CB45C18759}" type="presOf" srcId="{D8197B8C-B260-4A16-BDF4-0947B075E274}" destId="{25B08C86-7E15-44DC-BE7F-FFB55DD49D12}" srcOrd="0" destOrd="0" presId="urn:microsoft.com/office/officeart/2005/8/layout/target3"/>
    <dgm:cxn modelId="{B9C601C3-B841-4DE4-9820-F2F81C165FB1}" type="presOf" srcId="{D1D4F407-5343-4D3F-B5B9-D407B03CAEB4}" destId="{D005CE8C-CC26-4C3E-AC11-E15060ECD759}" srcOrd="0" destOrd="0" presId="urn:microsoft.com/office/officeart/2005/8/layout/target3"/>
    <dgm:cxn modelId="{5B832E6E-1615-4F61-8B25-0C8E691BCDBB}" type="presOf" srcId="{757F3AB3-0718-4624-B441-E567A8F0AB56}" destId="{333A1088-737F-45CB-B68E-254E46348037}" srcOrd="0" destOrd="0" presId="urn:microsoft.com/office/officeart/2005/8/layout/target3"/>
    <dgm:cxn modelId="{890C36C6-0FE5-464E-A553-C89CEC59A08B}" type="presOf" srcId="{D1B46980-6531-4606-95E6-44980827E919}" destId="{6140AFEC-043D-4C43-A2F9-D0F5331DF3A3}" srcOrd="0" destOrd="0" presId="urn:microsoft.com/office/officeart/2005/8/layout/target3"/>
    <dgm:cxn modelId="{B0F50353-40AA-4E6E-A479-7349ADAA6244}" type="presOf" srcId="{4C35D32F-0EAB-4CD7-82EE-45574DC2A586}" destId="{8BEBB6EC-1DAA-4CAC-8A25-BC0FCBD5DBD5}" srcOrd="0" destOrd="0" presId="urn:microsoft.com/office/officeart/2005/8/layout/target3"/>
    <dgm:cxn modelId="{A87DA5B3-3028-47D9-9B9D-1486CCCE635D}" type="presOf" srcId="{4C35D32F-0EAB-4CD7-82EE-45574DC2A586}" destId="{890E4F0B-2866-4A3F-A3C7-2A14B1797930}" srcOrd="1" destOrd="0" presId="urn:microsoft.com/office/officeart/2005/8/layout/target3"/>
    <dgm:cxn modelId="{932663E4-8A72-438E-8021-D64B34F0EFC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A6FAD8-A2AD-4CDA-9520-5174DCC65106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FDAB2BF-020C-4E30-B42B-01B7D5C6EE24}" type="presParOf" srcId="{333A1088-737F-45CB-B68E-254E46348037}" destId="{F5ABB229-8D3B-4694-996A-96F23CF14429}" srcOrd="0" destOrd="0" presId="urn:microsoft.com/office/officeart/2005/8/layout/target3"/>
    <dgm:cxn modelId="{F0A71ADA-89C2-4B43-914E-544678224BD7}" type="presParOf" srcId="{333A1088-737F-45CB-B68E-254E46348037}" destId="{F41139FD-01EE-4571-8B17-4FB00FC51163}" srcOrd="1" destOrd="0" presId="urn:microsoft.com/office/officeart/2005/8/layout/target3"/>
    <dgm:cxn modelId="{5FC04A7E-A1F4-44EA-A1D7-417F830FD1E4}" type="presParOf" srcId="{333A1088-737F-45CB-B68E-254E46348037}" destId="{D005CE8C-CC26-4C3E-AC11-E15060ECD759}" srcOrd="2" destOrd="0" presId="urn:microsoft.com/office/officeart/2005/8/layout/target3"/>
    <dgm:cxn modelId="{3539D0FC-3B29-4558-A734-F0F6EFCD487F}" type="presParOf" srcId="{333A1088-737F-45CB-B68E-254E46348037}" destId="{2C702D82-9B77-49B7-9568-BB8EB47C3372}" srcOrd="3" destOrd="0" presId="urn:microsoft.com/office/officeart/2005/8/layout/target3"/>
    <dgm:cxn modelId="{6D3CDEC9-2C5B-4BFE-BFCC-71D62435D1CF}" type="presParOf" srcId="{333A1088-737F-45CB-B68E-254E46348037}" destId="{A52A0455-90FF-4808-ABD0-F02540D31D5A}" srcOrd="4" destOrd="0" presId="urn:microsoft.com/office/officeart/2005/8/layout/target3"/>
    <dgm:cxn modelId="{0DCB130A-60BE-4AD7-9A23-DFB31737275E}" type="presParOf" srcId="{333A1088-737F-45CB-B68E-254E46348037}" destId="{6140AFEC-043D-4C43-A2F9-D0F5331DF3A3}" srcOrd="5" destOrd="0" presId="urn:microsoft.com/office/officeart/2005/8/layout/target3"/>
    <dgm:cxn modelId="{04B33A3C-6CB5-4BED-9F71-3B24E659949D}" type="presParOf" srcId="{333A1088-737F-45CB-B68E-254E46348037}" destId="{9358AC05-5D7D-4327-9F80-1AD486AEA664}" srcOrd="6" destOrd="0" presId="urn:microsoft.com/office/officeart/2005/8/layout/target3"/>
    <dgm:cxn modelId="{ABA7F71E-0B6F-4724-9A09-BAA2DCFBE4AE}" type="presParOf" srcId="{333A1088-737F-45CB-B68E-254E46348037}" destId="{313FC574-E1CD-4FB4-B054-0B805CE0447D}" srcOrd="7" destOrd="0" presId="urn:microsoft.com/office/officeart/2005/8/layout/target3"/>
    <dgm:cxn modelId="{10EF48EB-1642-4679-BA95-F10867692BC1}" type="presParOf" srcId="{333A1088-737F-45CB-B68E-254E46348037}" destId="{619D679B-A015-4ECF-8348-D1034C574F40}" srcOrd="8" destOrd="0" presId="urn:microsoft.com/office/officeart/2005/8/layout/target3"/>
    <dgm:cxn modelId="{06BF5D4C-0FC0-4B19-930F-8982DFED6925}" type="presParOf" srcId="{333A1088-737F-45CB-B68E-254E46348037}" destId="{322283A8-4A27-4CDA-BAE3-F381106A9174}" srcOrd="9" destOrd="0" presId="urn:microsoft.com/office/officeart/2005/8/layout/target3"/>
    <dgm:cxn modelId="{F2A7E595-91A2-4FDF-A373-23B548E62A49}" type="presParOf" srcId="{333A1088-737F-45CB-B68E-254E46348037}" destId="{FFC9F71D-1B4F-4AD9-A4A6-86ADEFC8AF5C}" srcOrd="10" destOrd="0" presId="urn:microsoft.com/office/officeart/2005/8/layout/target3"/>
    <dgm:cxn modelId="{1199A871-0B29-4632-B54F-21043B61D7DD}" type="presParOf" srcId="{333A1088-737F-45CB-B68E-254E46348037}" destId="{25B08C86-7E15-44DC-BE7F-FFB55DD49D12}" srcOrd="11" destOrd="0" presId="urn:microsoft.com/office/officeart/2005/8/layout/target3"/>
    <dgm:cxn modelId="{8C24480B-9E7F-424F-84E6-9B2376AA9572}" type="presParOf" srcId="{333A1088-737F-45CB-B68E-254E46348037}" destId="{76644BE8-9D7C-4C09-B250-3D10AF48CBB7}" srcOrd="12" destOrd="0" presId="urn:microsoft.com/office/officeart/2005/8/layout/target3"/>
    <dgm:cxn modelId="{C47A6B21-B90A-4157-815B-A84EAC89F8E9}" type="presParOf" srcId="{333A1088-737F-45CB-B68E-254E46348037}" destId="{EE85B701-7295-41C0-BA7A-34D3756A2AE6}" srcOrd="13" destOrd="0" presId="urn:microsoft.com/office/officeart/2005/8/layout/target3"/>
    <dgm:cxn modelId="{EC46ECC3-C781-4F19-A467-287A3BD596BC}" type="presParOf" srcId="{333A1088-737F-45CB-B68E-254E46348037}" destId="{8BEBB6EC-1DAA-4CAC-8A25-BC0FCBD5DBD5}" srcOrd="14" destOrd="0" presId="urn:microsoft.com/office/officeart/2005/8/layout/target3"/>
    <dgm:cxn modelId="{DA9B3B0B-3B21-4F83-A3FD-B9F48D474C8E}" type="presParOf" srcId="{333A1088-737F-45CB-B68E-254E46348037}" destId="{AED2198E-93D5-4001-81B4-73124B309672}" srcOrd="15" destOrd="0" presId="urn:microsoft.com/office/officeart/2005/8/layout/target3"/>
    <dgm:cxn modelId="{06689B85-5E44-40BD-B7D0-0D49DC6578B7}" type="presParOf" srcId="{333A1088-737F-45CB-B68E-254E46348037}" destId="{2BE915AB-18AA-4053-B92C-3BFC9ED204BB}" srcOrd="16" destOrd="0" presId="urn:microsoft.com/office/officeart/2005/8/layout/target3"/>
    <dgm:cxn modelId="{1370DAC5-0CA2-48FF-B92E-05A8FBA129C4}" type="presParOf" srcId="{333A1088-737F-45CB-B68E-254E46348037}" destId="{6BB5E863-4638-4E1D-BFDE-399D028AC4ED}" srcOrd="17" destOrd="0" presId="urn:microsoft.com/office/officeart/2005/8/layout/target3"/>
    <dgm:cxn modelId="{8A4EF996-547E-4103-B578-819F547FA082}" type="presParOf" srcId="{333A1088-737F-45CB-B68E-254E46348037}" destId="{5A5FFA88-C948-4069-8E93-59FA12366E83}" srcOrd="18" destOrd="0" presId="urn:microsoft.com/office/officeart/2005/8/layout/target3"/>
    <dgm:cxn modelId="{021C2D23-5802-4D34-AADF-AB0AC5C1257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VY_32_INOVACE_10_ČESKÝ_JAZYK_A_LITERATURA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278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121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846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558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778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188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388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111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056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304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789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20000">
              <a:srgbClr val="FAC77D"/>
            </a:gs>
            <a:gs pos="83000">
              <a:schemeClr val="accent2">
                <a:lumMod val="60000"/>
                <a:lumOff val="40000"/>
              </a:schemeClr>
            </a:gs>
            <a:gs pos="82001">
              <a:srgbClr val="FBD49C"/>
            </a:gs>
            <a:gs pos="100000">
              <a:srgbClr val="FEE7F2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035D4-4C78-49F5-969E-87490B31DE9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80838-171F-4ABE-AA2C-25EFBAFD18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200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ranti%C5%A1ek_Hrub%C3%ADn" TargetMode="External"/><Relationship Id="rId2" Type="http://schemas.openxmlformats.org/officeDocument/2006/relationships/hyperlink" Target="http://www.kinobox.cz/osoba/35479-frantisek-hrubin/fotogaleri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112094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František Hrubín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4542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6594186"/>
              </p:ext>
            </p:extLst>
          </p:nvPr>
        </p:nvGraphicFramePr>
        <p:xfrm>
          <a:off x="1547813" y="1412875"/>
          <a:ext cx="6096000" cy="220601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6.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básnickou tvorbou Františka Hrubína. Napíší si zápis do sešitu a doplní a rozeberou báseň pro děti.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401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František Hrubín</a:t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(1910 – 1971)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Básník, prozaik, dramatik a překladatel.</a:t>
            </a:r>
          </a:p>
          <a:p>
            <a:pPr marL="0" indent="0">
              <a:buNone/>
            </a:pPr>
            <a:r>
              <a:rPr lang="cs-CZ" dirty="0" smtClean="0"/>
              <a:t>Po celý život se věnoval také tvorbě pro děti.</a:t>
            </a:r>
          </a:p>
          <a:p>
            <a:pPr marL="0" indent="0">
              <a:buNone/>
            </a:pPr>
            <a:r>
              <a:rPr lang="cs-CZ" dirty="0" smtClean="0"/>
              <a:t>Pocházel z Prahy.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tudium na právnické fakultě nedokončil, pracoval v Městské knihovně. </a:t>
            </a:r>
          </a:p>
          <a:p>
            <a:pPr marL="0" indent="0">
              <a:buNone/>
            </a:pPr>
            <a:r>
              <a:rPr lang="cs-CZ" dirty="0" smtClean="0"/>
              <a:t>Od roku 1946 se stal spisovatelem.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628800"/>
            <a:ext cx="2664296" cy="3918083"/>
          </a:xfrm>
        </p:spPr>
      </p:pic>
    </p:spTree>
    <p:extLst>
      <p:ext uri="{BB962C8B-B14F-4D97-AF65-F5344CB8AC3E}">
        <p14:creationId xmlns:p14="http://schemas.microsoft.com/office/powerpoint/2010/main" val="3007672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Tvorba: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1684784"/>
          </a:xfrm>
          <a:ln w="28575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POEZIE:</a:t>
            </a:r>
          </a:p>
          <a:p>
            <a:r>
              <a:rPr lang="cs-CZ" dirty="0" smtClean="0"/>
              <a:t>Romance pro křídlovku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1684783"/>
          </a:xfrm>
          <a:ln w="3810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PRÓZA:</a:t>
            </a:r>
          </a:p>
          <a:p>
            <a:r>
              <a:rPr lang="cs-CZ" dirty="0" smtClean="0"/>
              <a:t>Zlatá reneta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3717032"/>
            <a:ext cx="3744416" cy="1384995"/>
          </a:xfrm>
          <a:prstGeom prst="rect">
            <a:avLst/>
          </a:prstGeom>
          <a:noFill/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DRAMA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Kráska a zvíře</a:t>
            </a:r>
          </a:p>
          <a:p>
            <a:r>
              <a:rPr lang="cs-CZ" sz="2800" dirty="0" smtClean="0"/>
              <a:t>Srpnová neděle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3777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Dětská literatura</a:t>
            </a:r>
            <a:b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doplňte správně názvy děl:</a:t>
            </a:r>
            <a:endParaRPr lang="cs-CZ" sz="27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 w="3810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Říkejte si se …</a:t>
            </a:r>
          </a:p>
          <a:p>
            <a:pPr marL="0" indent="0">
              <a:buNone/>
            </a:pPr>
            <a:r>
              <a:rPr lang="cs-CZ" dirty="0" smtClean="0"/>
              <a:t>Říkejte si ….</a:t>
            </a:r>
          </a:p>
          <a:p>
            <a:pPr marL="0" indent="0">
              <a:buNone/>
            </a:pPr>
            <a:r>
              <a:rPr lang="cs-CZ" dirty="0" smtClean="0"/>
              <a:t>Říkejte si …</a:t>
            </a:r>
          </a:p>
          <a:p>
            <a:pPr marL="0" indent="0">
              <a:buNone/>
            </a:pPr>
            <a:r>
              <a:rPr lang="cs-CZ" dirty="0" smtClean="0"/>
              <a:t>Zvířátka a …</a:t>
            </a:r>
          </a:p>
          <a:p>
            <a:pPr marL="0" indent="0">
              <a:buNone/>
            </a:pPr>
            <a:r>
              <a:rPr lang="cs-CZ" dirty="0" smtClean="0"/>
              <a:t>Kuřátko a …</a:t>
            </a:r>
          </a:p>
          <a:p>
            <a:pPr marL="0" indent="0">
              <a:buNone/>
            </a:pPr>
            <a:r>
              <a:rPr lang="cs-CZ" dirty="0" smtClean="0"/>
              <a:t>Pohádky z Tisíce a jedné …</a:t>
            </a:r>
          </a:p>
          <a:p>
            <a:pPr marL="0" indent="0">
              <a:buNone/>
            </a:pPr>
            <a:r>
              <a:rPr lang="cs-CZ" dirty="0" smtClean="0"/>
              <a:t>Špalíček …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nou</a:t>
            </a:r>
          </a:p>
          <a:p>
            <a:r>
              <a:rPr lang="cs-CZ" dirty="0"/>
              <a:t>p</a:t>
            </a:r>
            <a:r>
              <a:rPr lang="cs-CZ" dirty="0" smtClean="0"/>
              <a:t>ohádky</a:t>
            </a:r>
          </a:p>
          <a:p>
            <a:r>
              <a:rPr lang="cs-CZ" dirty="0"/>
              <a:t>a</a:t>
            </a:r>
            <a:r>
              <a:rPr lang="cs-CZ" dirty="0" smtClean="0"/>
              <a:t>becedu</a:t>
            </a:r>
          </a:p>
          <a:p>
            <a:r>
              <a:rPr lang="cs-CZ" dirty="0" smtClean="0"/>
              <a:t>Petrovští</a:t>
            </a:r>
          </a:p>
          <a:p>
            <a:r>
              <a:rPr lang="cs-CZ" dirty="0"/>
              <a:t>o</a:t>
            </a:r>
            <a:r>
              <a:rPr lang="cs-CZ" dirty="0" smtClean="0"/>
              <a:t>bilí</a:t>
            </a:r>
          </a:p>
          <a:p>
            <a:r>
              <a:rPr lang="cs-CZ" dirty="0"/>
              <a:t>n</a:t>
            </a:r>
            <a:r>
              <a:rPr lang="cs-CZ" dirty="0" smtClean="0"/>
              <a:t>oci</a:t>
            </a:r>
          </a:p>
          <a:p>
            <a:r>
              <a:rPr lang="cs-CZ" dirty="0" smtClean="0"/>
              <a:t>pohádek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76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Doplňte všechny rýmy: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Jak to bylo, </a:t>
            </a:r>
            <a:r>
              <a:rPr lang="cs-CZ" dirty="0" smtClean="0"/>
              <a:t>………………?</a:t>
            </a:r>
          </a:p>
          <a:p>
            <a:pPr marL="0" indent="0">
              <a:buNone/>
            </a:pPr>
            <a:r>
              <a:rPr lang="cs-CZ" dirty="0" smtClean="0"/>
              <a:t>Zabloudilo kuřátko</a:t>
            </a:r>
          </a:p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dirty="0"/>
              <a:t>zahradou, mezi poli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pípá</a:t>
            </a:r>
            <a:r>
              <a:rPr lang="cs-CZ" dirty="0"/>
              <a:t>, pípá, nožky </a:t>
            </a:r>
            <a:r>
              <a:rPr lang="cs-CZ" dirty="0" smtClean="0"/>
              <a:t>…………….</a:t>
            </a:r>
          </a:p>
          <a:p>
            <a:pPr marL="0" indent="0">
              <a:buNone/>
            </a:pPr>
            <a:r>
              <a:rPr lang="cs-CZ" dirty="0" smtClean="0"/>
              <a:t>Ve </a:t>
            </a:r>
            <a:r>
              <a:rPr lang="cs-CZ" dirty="0"/>
              <a:t>vysokém </a:t>
            </a:r>
            <a:r>
              <a:rPr lang="cs-CZ" dirty="0" smtClean="0"/>
              <a:t>obilí</a:t>
            </a:r>
          </a:p>
          <a:p>
            <a:pPr marL="0" indent="0">
              <a:buNone/>
            </a:pPr>
            <a:r>
              <a:rPr lang="cs-CZ" dirty="0" smtClean="0"/>
              <a:t>bude </a:t>
            </a:r>
            <a:r>
              <a:rPr lang="cs-CZ" dirty="0"/>
              <a:t>večer za </a:t>
            </a:r>
            <a:r>
              <a:rPr lang="cs-CZ" dirty="0" smtClean="0"/>
              <a:t>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„Povězte </a:t>
            </a:r>
            <a:r>
              <a:rPr lang="cs-CZ" dirty="0"/>
              <a:t>mi, bílé ovsy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kudy </a:t>
            </a:r>
            <a:r>
              <a:rPr lang="cs-CZ" dirty="0"/>
              <a:t>vede cesta </a:t>
            </a:r>
            <a:r>
              <a:rPr lang="cs-CZ" dirty="0" smtClean="0"/>
              <a:t>do …………?“ „Jen </a:t>
            </a:r>
            <a:r>
              <a:rPr lang="cs-CZ" dirty="0"/>
              <a:t>se zeptej ječmene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snad </a:t>
            </a:r>
            <a:r>
              <a:rPr lang="cs-CZ" dirty="0"/>
              <a:t>si na to </a:t>
            </a:r>
            <a:r>
              <a:rPr lang="cs-CZ" dirty="0" smtClean="0"/>
              <a:t>………………….“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ohádko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olí</a:t>
            </a:r>
          </a:p>
          <a:p>
            <a:endParaRPr lang="cs-CZ" dirty="0"/>
          </a:p>
          <a:p>
            <a:r>
              <a:rPr lang="cs-CZ" dirty="0"/>
              <a:t>c</a:t>
            </a:r>
            <a:r>
              <a:rPr lang="cs-CZ" dirty="0" smtClean="0"/>
              <a:t>hvíli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si</a:t>
            </a:r>
          </a:p>
          <a:p>
            <a:endParaRPr lang="cs-CZ" dirty="0"/>
          </a:p>
          <a:p>
            <a:r>
              <a:rPr lang="cs-CZ" dirty="0" smtClean="0"/>
              <a:t>vzpomene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4046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POEZIE: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34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Doplňte všechny rýmy: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Kuře bloudí mezi poli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pípá</a:t>
            </a:r>
            <a:r>
              <a:rPr lang="cs-CZ" dirty="0"/>
              <a:t>, pípá, </a:t>
            </a:r>
            <a:r>
              <a:rPr lang="cs-CZ" dirty="0" smtClean="0"/>
              <a:t>… ………….</a:t>
            </a:r>
          </a:p>
          <a:p>
            <a:pPr marL="0" indent="0">
              <a:buNone/>
            </a:pPr>
            <a:r>
              <a:rPr lang="cs-CZ" dirty="0" smtClean="0"/>
              <a:t>„Pověz</a:t>
            </a:r>
            <a:r>
              <a:rPr lang="cs-CZ" dirty="0"/>
              <a:t>, milý ječmínku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jak </a:t>
            </a:r>
            <a:r>
              <a:rPr lang="cs-CZ" dirty="0"/>
              <a:t>mám najít </a:t>
            </a:r>
            <a:r>
              <a:rPr lang="cs-CZ" dirty="0" smtClean="0"/>
              <a:t>………………?“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ečmen </a:t>
            </a:r>
            <a:r>
              <a:rPr lang="cs-CZ" dirty="0"/>
              <a:t>syčí mezi vousy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„Ptej </a:t>
            </a:r>
            <a:r>
              <a:rPr lang="cs-CZ" dirty="0"/>
              <a:t>se </a:t>
            </a:r>
            <a:r>
              <a:rPr lang="cs-CZ" dirty="0" smtClean="0"/>
              <a:t>pšenic,</a:t>
            </a:r>
          </a:p>
          <a:p>
            <a:pPr marL="0" indent="0">
              <a:buNone/>
            </a:pPr>
            <a:r>
              <a:rPr lang="cs-CZ" dirty="0" smtClean="0"/>
              <a:t>vzpomenou </a:t>
            </a:r>
            <a:r>
              <a:rPr lang="cs-CZ" dirty="0"/>
              <a:t>si</a:t>
            </a:r>
            <a:r>
              <a:rPr lang="cs-CZ" dirty="0" smtClean="0"/>
              <a:t>.“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Kuře </a:t>
            </a:r>
            <a:r>
              <a:rPr lang="cs-CZ" dirty="0"/>
              <a:t>pípá u </a:t>
            </a:r>
            <a:r>
              <a:rPr lang="cs-CZ" dirty="0" smtClean="0"/>
              <a:t>…………………,</a:t>
            </a:r>
          </a:p>
          <a:p>
            <a:pPr marL="0" indent="0">
              <a:buNone/>
            </a:pPr>
            <a:r>
              <a:rPr lang="cs-CZ" dirty="0" smtClean="0"/>
              <a:t>nevědí </a:t>
            </a:r>
            <a:r>
              <a:rPr lang="cs-CZ" dirty="0"/>
              <a:t>však také nic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"</a:t>
            </a:r>
            <a:r>
              <a:rPr lang="cs-CZ" dirty="0"/>
              <a:t>Milé kuře, </a:t>
            </a:r>
            <a:r>
              <a:rPr lang="cs-CZ" dirty="0" smtClean="0"/>
              <a:t>je </a:t>
            </a:r>
            <a:r>
              <a:rPr lang="cs-CZ" dirty="0"/>
              <a:t>nám </a:t>
            </a:r>
            <a:r>
              <a:rPr lang="cs-CZ" dirty="0" smtClean="0"/>
              <a:t>…………,</a:t>
            </a:r>
          </a:p>
          <a:p>
            <a:pPr marL="0" indent="0">
              <a:buNone/>
            </a:pPr>
            <a:r>
              <a:rPr lang="cs-CZ" dirty="0" smtClean="0"/>
              <a:t>ptej </a:t>
            </a:r>
            <a:r>
              <a:rPr lang="cs-CZ" dirty="0"/>
              <a:t>se žita, </a:t>
            </a:r>
            <a:r>
              <a:rPr lang="cs-CZ" dirty="0" smtClean="0"/>
              <a:t>poví </a:t>
            </a:r>
            <a:r>
              <a:rPr lang="cs-CZ" dirty="0"/>
              <a:t>ti to."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ožky bolí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maminku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pšenic</a:t>
            </a:r>
          </a:p>
          <a:p>
            <a:endParaRPr lang="cs-CZ" dirty="0"/>
          </a:p>
          <a:p>
            <a:r>
              <a:rPr lang="cs-CZ" dirty="0" smtClean="0"/>
              <a:t>líto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046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POEZIE: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48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Doplňte všechny rýmy: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Kuře hledá žitné pole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ale </a:t>
            </a:r>
            <a:r>
              <a:rPr lang="cs-CZ" dirty="0"/>
              <a:t>to je dávno </a:t>
            </a:r>
            <a:r>
              <a:rPr lang="cs-CZ" dirty="0" smtClean="0"/>
              <a:t>………………</a:t>
            </a:r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na suchá </a:t>
            </a:r>
            <a:r>
              <a:rPr lang="cs-CZ" dirty="0" smtClean="0"/>
              <a:t>strniska</a:t>
            </a:r>
          </a:p>
          <a:p>
            <a:pPr marL="0" indent="0">
              <a:buNone/>
            </a:pPr>
            <a:r>
              <a:rPr lang="cs-CZ" dirty="0" smtClean="0"/>
              <a:t>vítr </a:t>
            </a:r>
            <a:r>
              <a:rPr lang="cs-CZ" dirty="0"/>
              <a:t>tiše ……………………: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„Vždyť </a:t>
            </a:r>
            <a:r>
              <a:rPr lang="cs-CZ" dirty="0"/>
              <a:t>jsi doma, za </a:t>
            </a:r>
            <a:r>
              <a:rPr lang="cs-CZ" dirty="0" smtClean="0"/>
              <a:t>…………,</a:t>
            </a:r>
          </a:p>
          <a:p>
            <a:pPr marL="0" indent="0">
              <a:buNone/>
            </a:pPr>
            <a:r>
              <a:rPr lang="cs-CZ" dirty="0" smtClean="0"/>
              <a:t>slyšíš</a:t>
            </a:r>
            <a:r>
              <a:rPr lang="cs-CZ" dirty="0"/>
              <a:t>, v stáji koně dupou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kocour </a:t>
            </a:r>
            <a:r>
              <a:rPr lang="cs-CZ" dirty="0"/>
              <a:t>ve stodole </a:t>
            </a:r>
            <a:r>
              <a:rPr lang="cs-CZ" dirty="0" smtClean="0"/>
              <a:t>vrní</a:t>
            </a:r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tvá máma za </a:t>
            </a:r>
            <a:r>
              <a:rPr lang="cs-CZ" dirty="0" smtClean="0"/>
              <a:t>vraty – </a:t>
            </a:r>
          </a:p>
          <a:p>
            <a:pPr marL="0" indent="0">
              <a:buNone/>
            </a:pPr>
            <a:r>
              <a:rPr lang="cs-CZ" dirty="0" smtClean="0"/>
              <a:t>-zob, </a:t>
            </a:r>
            <a:r>
              <a:rPr lang="cs-CZ" dirty="0"/>
              <a:t>zob, zobe bílé 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r>
              <a:rPr lang="cs-CZ" dirty="0" smtClean="0"/>
              <a:t>s </a:t>
            </a:r>
            <a:r>
              <a:rPr lang="cs-CZ" dirty="0"/>
              <a:t>ostatními </a:t>
            </a:r>
            <a:r>
              <a:rPr lang="cs-CZ" dirty="0" smtClean="0"/>
              <a:t>………………….“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holé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zapíská</a:t>
            </a:r>
          </a:p>
          <a:p>
            <a:endParaRPr lang="cs-CZ" dirty="0"/>
          </a:p>
          <a:p>
            <a:r>
              <a:rPr lang="cs-CZ" dirty="0" smtClean="0"/>
              <a:t>chalupou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zrní</a:t>
            </a:r>
            <a:endParaRPr lang="cs-CZ" dirty="0"/>
          </a:p>
          <a:p>
            <a:r>
              <a:rPr lang="cs-CZ" dirty="0" smtClean="0"/>
              <a:t>kuřaty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046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POEZIE: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303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Doplňte všechny rýmy: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„Děkuji </a:t>
            </a:r>
            <a:r>
              <a:rPr lang="cs-CZ" dirty="0"/>
              <a:t>ti, žitné </a:t>
            </a:r>
            <a:r>
              <a:rPr lang="cs-CZ" dirty="0" smtClean="0"/>
              <a:t>pole!“</a:t>
            </a:r>
          </a:p>
          <a:p>
            <a:pPr marL="0" indent="0">
              <a:buNone/>
            </a:pPr>
            <a:r>
              <a:rPr lang="cs-CZ" dirty="0" smtClean="0"/>
              <a:t>„Pozdravuj </a:t>
            </a:r>
            <a:r>
              <a:rPr lang="cs-CZ" dirty="0"/>
              <a:t>tam ve </a:t>
            </a:r>
            <a:r>
              <a:rPr lang="cs-CZ" dirty="0" smtClean="0"/>
              <a:t>….“</a:t>
            </a:r>
          </a:p>
          <a:p>
            <a:pPr marL="0" indent="0">
              <a:buNone/>
            </a:pPr>
            <a:r>
              <a:rPr lang="cs-CZ" dirty="0" smtClean="0"/>
              <a:t>„Koho</a:t>
            </a:r>
            <a:r>
              <a:rPr lang="cs-CZ" dirty="0"/>
              <a:t>, milé políčko</a:t>
            </a:r>
            <a:r>
              <a:rPr lang="cs-CZ" dirty="0" smtClean="0"/>
              <a:t>?“</a:t>
            </a:r>
          </a:p>
          <a:p>
            <a:pPr marL="0" indent="0">
              <a:buNone/>
            </a:pPr>
            <a:r>
              <a:rPr lang="cs-CZ" dirty="0" smtClean="0"/>
              <a:t>„Zrno </a:t>
            </a:r>
            <a:r>
              <a:rPr lang="cs-CZ" dirty="0"/>
              <a:t>i to </a:t>
            </a:r>
            <a:r>
              <a:rPr lang="cs-CZ" dirty="0" smtClean="0"/>
              <a:t>………………….</a:t>
            </a:r>
          </a:p>
          <a:p>
            <a:pPr marL="0" indent="0">
              <a:buNone/>
            </a:pPr>
            <a:r>
              <a:rPr lang="cs-CZ" dirty="0" smtClean="0"/>
              <a:t>Ať </a:t>
            </a:r>
            <a:r>
              <a:rPr lang="cs-CZ" dirty="0"/>
              <a:t>se ke mně zjara hlásí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vychovám </a:t>
            </a:r>
            <a:r>
              <a:rPr lang="cs-CZ" dirty="0"/>
              <a:t>z něj nové </a:t>
            </a:r>
            <a:r>
              <a:rPr lang="cs-CZ" dirty="0" smtClean="0"/>
              <a:t>……….“</a:t>
            </a: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tak mámu </a:t>
            </a:r>
            <a:r>
              <a:rPr lang="cs-CZ" dirty="0" smtClean="0"/>
              <a:t>zakrátko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ašlo malé …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/>
              <a:t>stodole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zrníčko</a:t>
            </a:r>
          </a:p>
          <a:p>
            <a:endParaRPr lang="cs-CZ" dirty="0"/>
          </a:p>
          <a:p>
            <a:r>
              <a:rPr lang="cs-CZ" dirty="0" smtClean="0"/>
              <a:t>klasy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kuřátko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046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POEZIE: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269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Rozbor básně: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/>
              <a:t>Jedná se o poezii, prózu nebo drama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</a:t>
            </a:r>
            <a:r>
              <a:rPr lang="cs-CZ" b="1" dirty="0"/>
              <a:t> kolika slok se báseň skládá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Najděte </a:t>
            </a:r>
            <a:r>
              <a:rPr lang="cs-CZ" b="1" dirty="0"/>
              <a:t>rým</a:t>
            </a:r>
            <a:r>
              <a:rPr lang="cs-CZ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 </a:t>
            </a:r>
            <a:r>
              <a:rPr lang="cs-CZ" b="1" dirty="0"/>
              <a:t>jaký rým se jedná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</a:t>
            </a:r>
            <a:r>
              <a:rPr lang="cs-CZ" b="1" dirty="0"/>
              <a:t>je autorem básně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 </a:t>
            </a:r>
            <a:r>
              <a:rPr lang="cs-CZ" b="1" dirty="0"/>
              <a:t>čem báseň vypráví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báseň jmenuje?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Poezie – je psána ve verších.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8 slok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Např. pohádko – kuřátko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sdružený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František Hrubín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 ztraceném kuřátku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Kuřátko a obilí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046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POEZIE: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86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Rozbor básně: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				pochází ze sbírky                              autora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je 	</a:t>
            </a:r>
            <a:r>
              <a:rPr lang="cs-CZ" b="1" dirty="0" smtClean="0"/>
              <a:t>epická</a:t>
            </a:r>
            <a:r>
              <a:rPr lang="cs-CZ" dirty="0" smtClean="0"/>
              <a:t> 		lyrická 		lyricko-epická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K</a:t>
            </a:r>
            <a:r>
              <a:rPr lang="cs-CZ" dirty="0"/>
              <a:t> hlavním motivům básně patří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Báseň (patří – </a:t>
            </a:r>
            <a:r>
              <a:rPr lang="cs-CZ" b="1" dirty="0"/>
              <a:t>nepatří</a:t>
            </a:r>
            <a:r>
              <a:rPr lang="cs-CZ" dirty="0"/>
              <a:t>) k nonsensové poezii.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Báseň (</a:t>
            </a:r>
            <a:r>
              <a:rPr lang="cs-CZ" b="1" dirty="0"/>
              <a:t>je</a:t>
            </a:r>
            <a:r>
              <a:rPr lang="cs-CZ" dirty="0"/>
              <a:t> – není) rozdělena na sloky, všechny sloky (mají – </a:t>
            </a:r>
            <a:r>
              <a:rPr lang="cs-CZ" b="1" dirty="0"/>
              <a:t>nemají</a:t>
            </a:r>
            <a:r>
              <a:rPr lang="cs-CZ" dirty="0"/>
              <a:t>) stejný počet veršů</a:t>
            </a:r>
            <a:r>
              <a:rPr lang="cs-CZ" dirty="0" smtClean="0"/>
              <a:t>. Báseň je pravidelná – </a:t>
            </a:r>
            <a:r>
              <a:rPr lang="cs-CZ" b="1" dirty="0" smtClean="0"/>
              <a:t>nepravidelná</a:t>
            </a:r>
            <a:r>
              <a:rPr lang="cs-CZ" dirty="0" smtClean="0"/>
              <a:t>.</a:t>
            </a:r>
            <a:endParaRPr lang="cs-CZ" dirty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Báseň má celkem 	</a:t>
            </a:r>
            <a:r>
              <a:rPr lang="cs-CZ" dirty="0" smtClean="0"/>
              <a:t>  veršů</a:t>
            </a:r>
            <a:r>
              <a:rPr lang="cs-CZ" dirty="0"/>
              <a:t>, které jsou rozděleny do 		slok.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Báseň (</a:t>
            </a:r>
            <a:r>
              <a:rPr lang="cs-CZ" b="1" dirty="0"/>
              <a:t>má</a:t>
            </a:r>
            <a:r>
              <a:rPr lang="cs-CZ" dirty="0"/>
              <a:t> – nemá) výrazný rytmus.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V básni (</a:t>
            </a:r>
            <a:r>
              <a:rPr lang="cs-CZ" b="1" dirty="0"/>
              <a:t>jsou</a:t>
            </a:r>
            <a:r>
              <a:rPr lang="cs-CZ" dirty="0"/>
              <a:t> – nejsou) rýmy. Např.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Rým je	</a:t>
            </a:r>
          </a:p>
          <a:p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228184" y="1628800"/>
            <a:ext cx="2304256" cy="50405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16288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Kuřátko a obilí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691680" y="2132856"/>
            <a:ext cx="3240360" cy="43204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213285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Františka Hrubína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83968" y="2996952"/>
            <a:ext cx="3672408" cy="43204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299695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ledání domova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55776" y="4653136"/>
            <a:ext cx="864096" cy="50405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4653136"/>
            <a:ext cx="6120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39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948264" y="4653136"/>
            <a:ext cx="792088" cy="50405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465313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8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644008" y="5517232"/>
            <a:ext cx="3744416" cy="60568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898214" y="5589239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j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ečmínku - maminku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547664" y="6122912"/>
            <a:ext cx="2808312" cy="47443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6122913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sdružený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547664" y="1628799"/>
            <a:ext cx="2592288" cy="461665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162880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Kuřátko a obilí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623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 build="p"/>
      <p:bldP spid="10" grpId="0"/>
      <p:bldP spid="12" grpId="0"/>
      <p:bldP spid="16" grpId="0"/>
      <p:bldP spid="18" grpId="0"/>
      <p:bldP spid="20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38100"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František Hrubín</a:t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(1910 – 1971)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www.kinobox.cz/osoba/35479-frantisek-hrubin/fotogalerie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cs.wikipedia.org/wiki/Franti%C5%A1ek_Hrub%C3%ADn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51825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</TotalTime>
  <Words>405</Words>
  <Application>Microsoft Office PowerPoint</Application>
  <PresentationFormat>Předvádění na obrazovce (4:3)</PresentationFormat>
  <Paragraphs>171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František Hrubín (1910 – 1971)</vt:lpstr>
      <vt:lpstr>Tvorba:</vt:lpstr>
      <vt:lpstr>Dětská literatura doplňte správně názvy děl:</vt:lpstr>
      <vt:lpstr>Doplňte všechny rýmy:</vt:lpstr>
      <vt:lpstr>Doplňte všechny rýmy:</vt:lpstr>
      <vt:lpstr>Doplňte všechny rýmy:</vt:lpstr>
      <vt:lpstr>Doplňte všechny rýmy:</vt:lpstr>
      <vt:lpstr>Rozbor básně:</vt:lpstr>
      <vt:lpstr>Rozbor básně:</vt:lpstr>
      <vt:lpstr>František Hrubín (1910 – 1971)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Hrubín (1910 – 1971)</dc:title>
  <dc:creator>Jajinka</dc:creator>
  <cp:lastModifiedBy>Jajinka</cp:lastModifiedBy>
  <cp:revision>27</cp:revision>
  <dcterms:created xsi:type="dcterms:W3CDTF">2012-03-02T16:37:45Z</dcterms:created>
  <dcterms:modified xsi:type="dcterms:W3CDTF">2012-06-03T17:19:05Z</dcterms:modified>
</cp:coreProperties>
</file>