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6" r:id="rId2"/>
    <p:sldId id="267" r:id="rId3"/>
    <p:sldId id="256" r:id="rId4"/>
    <p:sldId id="265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600" baseline="0" dirty="0" smtClean="0"/>
            <a:t>VY_32_INOVACE_16_ČESKÝ_JAZYK_A_LITERATURA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próza a poezie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67ABFA-3C3F-41B0-936A-6B4C4BC2394F}" type="presOf" srcId="{D8197B8C-B260-4A16-BDF4-0947B075E274}" destId="{25B08C86-7E15-44DC-BE7F-FFB55DD49D12}" srcOrd="0" destOrd="0" presId="urn:microsoft.com/office/officeart/2005/8/layout/target3"/>
    <dgm:cxn modelId="{C33CF1BA-5ECB-4ED6-A7F2-938936BF2964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97C33A3-5E62-4FF3-B805-04567378252F}" type="presOf" srcId="{B651F6E3-6281-48DB-9319-2AEAFDAE7572}" destId="{619D679B-A015-4ECF-8348-D1034C574F40}" srcOrd="0" destOrd="0" presId="urn:microsoft.com/office/officeart/2005/8/layout/target3"/>
    <dgm:cxn modelId="{9BCFF7FB-8896-49D8-9070-763527D629C1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E8B8AED-63E8-4192-A071-BA1CD3D9AAD6}" type="presOf" srcId="{D1B46980-6531-4606-95E6-44980827E919}" destId="{2BE915AB-18AA-4053-B92C-3BFC9ED204BB}" srcOrd="1" destOrd="0" presId="urn:microsoft.com/office/officeart/2005/8/layout/target3"/>
    <dgm:cxn modelId="{83306430-C310-42A4-89E4-8E887699FB48}" type="presOf" srcId="{D1D4F407-5343-4D3F-B5B9-D407B03CAEB4}" destId="{AED2198E-93D5-4001-81B4-73124B309672}" srcOrd="1" destOrd="0" presId="urn:microsoft.com/office/officeart/2005/8/layout/target3"/>
    <dgm:cxn modelId="{D2E07059-866D-4944-88D8-03C4A89C87BD}" type="presOf" srcId="{D1B46980-6531-4606-95E6-44980827E919}" destId="{6140AFEC-043D-4C43-A2F9-D0F5331DF3A3}" srcOrd="0" destOrd="0" presId="urn:microsoft.com/office/officeart/2005/8/layout/target3"/>
    <dgm:cxn modelId="{77E0ECA3-FB7C-4F80-8FA8-81EC9AD0F934}" type="presOf" srcId="{757F3AB3-0718-4624-B441-E567A8F0AB56}" destId="{333A1088-737F-45CB-B68E-254E46348037}" srcOrd="0" destOrd="0" presId="urn:microsoft.com/office/officeart/2005/8/layout/target3"/>
    <dgm:cxn modelId="{EB17CE27-9DA8-4051-BD57-C3D4909CF8B3}" type="presOf" srcId="{4C35D32F-0EAB-4CD7-82EE-45574DC2A586}" destId="{8BEBB6EC-1DAA-4CAC-8A25-BC0FCBD5DBD5}" srcOrd="0" destOrd="0" presId="urn:microsoft.com/office/officeart/2005/8/layout/target3"/>
    <dgm:cxn modelId="{C09E8695-7A38-4F6C-8F88-123E8FE78A6C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E83FE88-DD1E-4987-B675-E6F8BDA47202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8C252C3-3ABC-403E-8B8B-552F17A4FD3D}" type="presParOf" srcId="{333A1088-737F-45CB-B68E-254E46348037}" destId="{F5ABB229-8D3B-4694-996A-96F23CF14429}" srcOrd="0" destOrd="0" presId="urn:microsoft.com/office/officeart/2005/8/layout/target3"/>
    <dgm:cxn modelId="{83657532-3DB0-4760-852D-7B623C4D7E2C}" type="presParOf" srcId="{333A1088-737F-45CB-B68E-254E46348037}" destId="{F41139FD-01EE-4571-8B17-4FB00FC51163}" srcOrd="1" destOrd="0" presId="urn:microsoft.com/office/officeart/2005/8/layout/target3"/>
    <dgm:cxn modelId="{9D1F3A17-3681-4445-87E6-579CB3685B3D}" type="presParOf" srcId="{333A1088-737F-45CB-B68E-254E46348037}" destId="{D005CE8C-CC26-4C3E-AC11-E15060ECD759}" srcOrd="2" destOrd="0" presId="urn:microsoft.com/office/officeart/2005/8/layout/target3"/>
    <dgm:cxn modelId="{156B5892-BB7B-4FB3-B5A2-3FF63D4A7670}" type="presParOf" srcId="{333A1088-737F-45CB-B68E-254E46348037}" destId="{2C702D82-9B77-49B7-9568-BB8EB47C3372}" srcOrd="3" destOrd="0" presId="urn:microsoft.com/office/officeart/2005/8/layout/target3"/>
    <dgm:cxn modelId="{47F08B22-A9F0-431B-927B-4D2E2A5911EA}" type="presParOf" srcId="{333A1088-737F-45CB-B68E-254E46348037}" destId="{A52A0455-90FF-4808-ABD0-F02540D31D5A}" srcOrd="4" destOrd="0" presId="urn:microsoft.com/office/officeart/2005/8/layout/target3"/>
    <dgm:cxn modelId="{79C306B2-BC43-4898-81BB-FD7040782E91}" type="presParOf" srcId="{333A1088-737F-45CB-B68E-254E46348037}" destId="{6140AFEC-043D-4C43-A2F9-D0F5331DF3A3}" srcOrd="5" destOrd="0" presId="urn:microsoft.com/office/officeart/2005/8/layout/target3"/>
    <dgm:cxn modelId="{64E64879-1A14-4376-B4EA-191C74523DB5}" type="presParOf" srcId="{333A1088-737F-45CB-B68E-254E46348037}" destId="{9358AC05-5D7D-4327-9F80-1AD486AEA664}" srcOrd="6" destOrd="0" presId="urn:microsoft.com/office/officeart/2005/8/layout/target3"/>
    <dgm:cxn modelId="{89DD0DAD-F41A-4152-9096-17E90218C2C0}" type="presParOf" srcId="{333A1088-737F-45CB-B68E-254E46348037}" destId="{313FC574-E1CD-4FB4-B054-0B805CE0447D}" srcOrd="7" destOrd="0" presId="urn:microsoft.com/office/officeart/2005/8/layout/target3"/>
    <dgm:cxn modelId="{A6D5379A-8FC2-48BA-928D-976661E64606}" type="presParOf" srcId="{333A1088-737F-45CB-B68E-254E46348037}" destId="{619D679B-A015-4ECF-8348-D1034C574F40}" srcOrd="8" destOrd="0" presId="urn:microsoft.com/office/officeart/2005/8/layout/target3"/>
    <dgm:cxn modelId="{A707F4E9-38FB-481E-A2B2-F43C905939B6}" type="presParOf" srcId="{333A1088-737F-45CB-B68E-254E46348037}" destId="{322283A8-4A27-4CDA-BAE3-F381106A9174}" srcOrd="9" destOrd="0" presId="urn:microsoft.com/office/officeart/2005/8/layout/target3"/>
    <dgm:cxn modelId="{C3AD0920-87F8-4ACD-BCFE-16DD5AF27FFF}" type="presParOf" srcId="{333A1088-737F-45CB-B68E-254E46348037}" destId="{FFC9F71D-1B4F-4AD9-A4A6-86ADEFC8AF5C}" srcOrd="10" destOrd="0" presId="urn:microsoft.com/office/officeart/2005/8/layout/target3"/>
    <dgm:cxn modelId="{26773480-00F1-480D-8AF3-091D5AF3C435}" type="presParOf" srcId="{333A1088-737F-45CB-B68E-254E46348037}" destId="{25B08C86-7E15-44DC-BE7F-FFB55DD49D12}" srcOrd="11" destOrd="0" presId="urn:microsoft.com/office/officeart/2005/8/layout/target3"/>
    <dgm:cxn modelId="{074B77CB-0A37-40FD-B458-21C38EC3DBDA}" type="presParOf" srcId="{333A1088-737F-45CB-B68E-254E46348037}" destId="{76644BE8-9D7C-4C09-B250-3D10AF48CBB7}" srcOrd="12" destOrd="0" presId="urn:microsoft.com/office/officeart/2005/8/layout/target3"/>
    <dgm:cxn modelId="{656BAB37-C61F-41A0-83D9-8EBD9BA39BE5}" type="presParOf" srcId="{333A1088-737F-45CB-B68E-254E46348037}" destId="{EE85B701-7295-41C0-BA7A-34D3756A2AE6}" srcOrd="13" destOrd="0" presId="urn:microsoft.com/office/officeart/2005/8/layout/target3"/>
    <dgm:cxn modelId="{6C486C95-761F-49AB-AD27-05055E4CEEB5}" type="presParOf" srcId="{333A1088-737F-45CB-B68E-254E46348037}" destId="{8BEBB6EC-1DAA-4CAC-8A25-BC0FCBD5DBD5}" srcOrd="14" destOrd="0" presId="urn:microsoft.com/office/officeart/2005/8/layout/target3"/>
    <dgm:cxn modelId="{4E481EFA-1854-4A01-8444-3605CD7BAEF8}" type="presParOf" srcId="{333A1088-737F-45CB-B68E-254E46348037}" destId="{AED2198E-93D5-4001-81B4-73124B309672}" srcOrd="15" destOrd="0" presId="urn:microsoft.com/office/officeart/2005/8/layout/target3"/>
    <dgm:cxn modelId="{7B3E548C-A6D7-4A94-B99C-0F2460672573}" type="presParOf" srcId="{333A1088-737F-45CB-B68E-254E46348037}" destId="{2BE915AB-18AA-4053-B92C-3BFC9ED204BB}" srcOrd="16" destOrd="0" presId="urn:microsoft.com/office/officeart/2005/8/layout/target3"/>
    <dgm:cxn modelId="{A0FDD799-396E-4098-AC75-DFD33C8C22E7}" type="presParOf" srcId="{333A1088-737F-45CB-B68E-254E46348037}" destId="{6BB5E863-4638-4E1D-BFDE-399D028AC4ED}" srcOrd="17" destOrd="0" presId="urn:microsoft.com/office/officeart/2005/8/layout/target3"/>
    <dgm:cxn modelId="{F598D14F-D7EE-4813-9D0B-64941243A26E}" type="presParOf" srcId="{333A1088-737F-45CB-B68E-254E46348037}" destId="{5A5FFA88-C948-4069-8E93-59FA12366E83}" srcOrd="18" destOrd="0" presId="urn:microsoft.com/office/officeart/2005/8/layout/target3"/>
    <dgm:cxn modelId="{260F4C21-CF5A-4FC6-933E-D3AA9D93B52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600" kern="1200" baseline="0" dirty="0" smtClean="0"/>
            <a:t>VY_32_INOVACE_16_ČESKÝ_JAZYK_A_LITERATURA</a:t>
          </a:r>
          <a:endParaRPr lang="cs-CZ" sz="16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próza a poezie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0" y="2438400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1" name="Rectangle 30"/>
          <p:cNvSpPr/>
          <p:nvPr/>
        </p:nvSpPr>
        <p:spPr>
          <a:xfrm>
            <a:off x="0" y="914400"/>
            <a:ext cx="9144000" cy="1524000"/>
          </a:xfrm>
          <a:prstGeom prst="rect">
            <a:avLst/>
          </a:prstGeom>
          <a:solidFill>
            <a:srgbClr val="000000">
              <a:alpha val="89800"/>
            </a:srgb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B5A4A82-597C-4B07-9D1E-EAF9EEB407A0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E6DD44-2F5D-4D81-85F4-A2EDD1D2EE5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2476108"/>
            <a:ext cx="8305800" cy="381000"/>
          </a:xfrm>
        </p:spPr>
        <p:txBody>
          <a:bodyPr>
            <a:noAutofit/>
          </a:bodyPr>
          <a:lstStyle>
            <a:lvl1pPr marL="0" indent="0" algn="l">
              <a:buNone/>
              <a:defRPr sz="2000" spc="100" baseline="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066800"/>
            <a:ext cx="8305800" cy="1295400"/>
          </a:xfrm>
        </p:spPr>
        <p:txBody>
          <a:bodyPr anchor="ctr" anchorCtr="0">
            <a:noAutofit/>
          </a:bodyPr>
          <a:lstStyle>
            <a:lvl1pPr algn="l">
              <a:defRPr sz="4800" cap="all" spc="-10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B5A4A82-597C-4B07-9D1E-EAF9EEB407A0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E6DD44-2F5D-4D81-85F4-A2EDD1D2EE5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4958864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0" y="3429000"/>
            <a:ext cx="9144000" cy="1527048"/>
          </a:xfrm>
          <a:prstGeom prst="rect">
            <a:avLst/>
          </a:prstGeom>
          <a:solidFill>
            <a:srgbClr val="000000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A4A82-597C-4B07-9D1E-EAF9EEB407A0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6DD44-2F5D-4D81-85F4-A2EDD1D2EE5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>
              <a:buNone/>
              <a:defRPr sz="4200" b="0" cap="all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457200"/>
          </a:xfrm>
        </p:spPr>
        <p:txBody>
          <a:bodyPr anchor="ctr"/>
          <a:lstStyle>
            <a:lvl1pPr>
              <a:buNone/>
              <a:defRPr sz="2000" spc="100" baseline="0">
                <a:solidFill>
                  <a:srgbClr val="FFFFFF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A4A82-597C-4B07-9D1E-EAF9EEB407A0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6DD44-2F5D-4D81-85F4-A2EDD1D2EE5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6DD44-2F5D-4D81-85F4-A2EDD1D2EE5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A4A82-597C-4B07-9D1E-EAF9EEB407A0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71600"/>
            <a:ext cx="4040188" cy="838200"/>
          </a:xfrm>
          <a:solidFill>
            <a:schemeClr val="accent1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quarter" idx="2"/>
          </p:nvPr>
        </p:nvSpPr>
        <p:spPr>
          <a:xfrm>
            <a:off x="457200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71600"/>
            <a:ext cx="4040188" cy="838200"/>
          </a:xfrm>
          <a:solidFill>
            <a:schemeClr val="accent2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A4A82-597C-4B07-9D1E-EAF9EEB407A0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6DD44-2F5D-4D81-85F4-A2EDD1D2EE5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A4A82-597C-4B07-9D1E-EAF9EEB407A0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6DD44-2F5D-4D81-85F4-A2EDD1D2EE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0" name="Oval 19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4" name="Oval 2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Oval 2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A4A82-597C-4B07-9D1E-EAF9EEB407A0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86000" y="6357144"/>
            <a:ext cx="34290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4E6DD44-2F5D-4D81-85F4-A2EDD1D2EE5C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2743200" y="228600"/>
            <a:ext cx="62484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01752" y="1600200"/>
            <a:ext cx="2057400" cy="3733800"/>
          </a:xfrm>
        </p:spPr>
        <p:txBody>
          <a:bodyPr tIns="45720" bIns="45720"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301752" y="384048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Rectangle 27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6" name="Rectangle 35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8" name="Oval 3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A4A82-597C-4B07-9D1E-EAF9EEB407A0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4E6DD44-2F5D-4D81-85F4-A2EDD1D2EE5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90800" y="0"/>
            <a:ext cx="6553200" cy="5943600"/>
          </a:xfrm>
          <a:solidFill>
            <a:schemeClr val="bg2"/>
          </a:solidFill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1600200"/>
            <a:ext cx="2057400" cy="4267200"/>
          </a:xfrm>
        </p:spPr>
        <p:txBody>
          <a:bodyPr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FontTx/>
              <a:buNone/>
              <a:defRPr sz="1600" b="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A4A82-597C-4B07-9D1E-EAF9EEB407A0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6DD44-2F5D-4D81-85F4-A2EDD1D2EE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A4A82-597C-4B07-9D1E-EAF9EEB407A0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6DD44-2F5D-4D81-85F4-A2EDD1D2EE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75000"/>
              </a:schemeClr>
            </a:gs>
            <a:gs pos="55000">
              <a:schemeClr val="accent1">
                <a:lumMod val="7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914400" y="2292526"/>
            <a:ext cx="2743200" cy="2127074"/>
          </a:xfrm>
          <a:prstGeom prst="rect">
            <a:avLst/>
          </a:prstGeom>
          <a:solidFill>
            <a:schemeClr val="accent1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2977827" y="5072066"/>
            <a:ext cx="1758141" cy="1739481"/>
          </a:xfrm>
          <a:prstGeom prst="ellipse">
            <a:avLst/>
          </a:prstGeom>
          <a:solidFill>
            <a:schemeClr val="accent1">
              <a:tint val="90000"/>
              <a:shade val="45000"/>
              <a:satMod val="200000"/>
              <a:alpha val="13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5257800" y="0"/>
            <a:ext cx="3886200" cy="3048000"/>
          </a:xfrm>
          <a:prstGeom prst="rect">
            <a:avLst/>
          </a:prstGeom>
          <a:solidFill>
            <a:schemeClr val="accent1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0" y="4114800"/>
            <a:ext cx="2362200" cy="2463018"/>
          </a:xfrm>
          <a:prstGeom prst="rect">
            <a:avLst/>
          </a:prstGeom>
          <a:solidFill>
            <a:schemeClr val="bg2">
              <a:tint val="60000"/>
              <a:alpha val="7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4178687" y="2389810"/>
            <a:ext cx="2174118" cy="2174118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6384588" y="5842728"/>
            <a:ext cx="1011260" cy="101126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6322493" y="1427132"/>
            <a:ext cx="2047390" cy="2047390"/>
          </a:xfrm>
          <a:prstGeom prst="ellipse">
            <a:avLst/>
          </a:prstGeom>
          <a:solidFill>
            <a:srgbClr val="C1E8E4">
              <a:alpha val="10980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8" name="Oval 17"/>
          <p:cNvSpPr/>
          <p:nvPr/>
        </p:nvSpPr>
        <p:spPr>
          <a:xfrm>
            <a:off x="114300" y="4803322"/>
            <a:ext cx="1959428" cy="1959428"/>
          </a:xfrm>
          <a:prstGeom prst="ellipse">
            <a:avLst/>
          </a:prstGeom>
          <a:solidFill>
            <a:srgbClr val="C1E8E4">
              <a:alpha val="12157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Oval 18"/>
          <p:cNvSpPr/>
          <p:nvPr/>
        </p:nvSpPr>
        <p:spPr>
          <a:xfrm>
            <a:off x="2021092" y="4578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4172385" y="4626825"/>
            <a:ext cx="1515880" cy="1394583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906" y="361813"/>
            <a:ext cx="2512694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295400" y="0"/>
            <a:ext cx="1524000" cy="609600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9403" y="212289"/>
            <a:ext cx="2022300" cy="2022300"/>
          </a:xfrm>
          <a:prstGeom prst="ellipse">
            <a:avLst/>
          </a:prstGeom>
          <a:solidFill>
            <a:schemeClr val="accent1">
              <a:tint val="100000"/>
              <a:satMod val="275000"/>
              <a:alpha val="15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76200" y="3962400"/>
            <a:ext cx="891076" cy="886968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Oval 26"/>
          <p:cNvSpPr/>
          <p:nvPr/>
        </p:nvSpPr>
        <p:spPr>
          <a:xfrm>
            <a:off x="2121357" y="1507438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3369253" y="466436"/>
            <a:ext cx="1595105" cy="1595105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189756" y="2967572"/>
            <a:ext cx="3234945" cy="3234944"/>
          </a:xfrm>
          <a:prstGeom prst="ellipse">
            <a:avLst/>
          </a:prstGeom>
          <a:solidFill>
            <a:schemeClr val="accent1">
              <a:tint val="100000"/>
              <a:satMod val="18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55626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951220" y="4665220"/>
            <a:ext cx="2192780" cy="2192780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1600200" y="3705807"/>
            <a:ext cx="1195876" cy="1198294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6324600" y="228600"/>
            <a:ext cx="822960" cy="822960"/>
          </a:xfrm>
          <a:prstGeom prst="ellipse">
            <a:avLst/>
          </a:prstGeom>
          <a:solidFill>
            <a:schemeClr val="accent1">
              <a:tint val="90000"/>
              <a:satMod val="275000"/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80772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6" name="Rectangle 35"/>
          <p:cNvSpPr/>
          <p:nvPr/>
        </p:nvSpPr>
        <p:spPr>
          <a:xfrm>
            <a:off x="5410200" y="6324600"/>
            <a:ext cx="1524000" cy="533400"/>
          </a:xfrm>
          <a:prstGeom prst="rect">
            <a:avLst/>
          </a:prstGeom>
          <a:solidFill>
            <a:schemeClr val="accent1"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3011692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357144"/>
            <a:ext cx="2974848" cy="384048"/>
          </a:xfrm>
          <a:prstGeom prst="rect">
            <a:avLst/>
          </a:prstGeom>
        </p:spPr>
        <p:txBody>
          <a:bodyPr vert="horz" anchor="ctr" anchorCtr="0"/>
          <a:lstStyle>
            <a:lvl1pPr algn="l">
              <a:defRPr sz="1400">
                <a:solidFill>
                  <a:schemeClr val="tx2"/>
                </a:solidFill>
              </a:defRPr>
            </a:lvl1pPr>
          </a:lstStyle>
          <a:p>
            <a:fld id="{BB5A4A82-597C-4B07-9D1E-EAF9EEB407A0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357144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>
              <a:defRPr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55448" y="6315075"/>
            <a:ext cx="1188720" cy="457200"/>
          </a:xfrm>
          <a:prstGeom prst="rect">
            <a:avLst/>
          </a:prstGeom>
          <a:noFill/>
        </p:spPr>
        <p:txBody>
          <a:bodyPr vert="horz" lIns="0" tIns="0" rIns="0" bIns="0" anchor="ctr" anchorCtr="1">
            <a:normAutofit/>
          </a:bodyPr>
          <a:lstStyle>
            <a:lvl1pPr algn="ctr">
              <a:defRPr sz="2800">
                <a:solidFill>
                  <a:schemeClr val="tx2"/>
                </a:solidFill>
              </a:defRPr>
            </a:lvl1pPr>
          </a:lstStyle>
          <a:p>
            <a:fld id="{D4E6DD44-2F5D-4D81-85F4-A2EDD1D2EE5C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sz="38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700"/>
        </a:spcBef>
        <a:buClr>
          <a:schemeClr val="accent2"/>
        </a:buClr>
        <a:buSzPct val="85000"/>
        <a:buFont typeface="Wingdings 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600"/>
        </a:spcBef>
        <a:buClr>
          <a:schemeClr val="accent1"/>
        </a:buClr>
        <a:buSzPct val="85000"/>
        <a:buFont typeface="Wingdings 2"/>
        <a:buChar char=""/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500"/>
        </a:spcBef>
        <a:buClr>
          <a:schemeClr val="accent3"/>
        </a:buClr>
        <a:buSzPct val="85000"/>
        <a:buFont typeface="Wingdings 2"/>
        <a:buChar char="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400"/>
        </a:spcBef>
        <a:buClr>
          <a:schemeClr val="accent4"/>
        </a:buClr>
        <a:buFont typeface="Wingdings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6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aroslavhasek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481439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Jaroslav Hašek</a:t>
            </a:r>
            <a:endParaRPr lang="cs-CZ" sz="32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0268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3513025"/>
              </p:ext>
            </p:extLst>
          </p:nvPr>
        </p:nvGraphicFramePr>
        <p:xfrm>
          <a:off x="1547813" y="1412875"/>
          <a:ext cx="6096000" cy="193169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květen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si připomenou osobnost Jaroslava Haška, napíší zápis do sešitu 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charakterizují postavu Švejka.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6249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solidFill>
                  <a:schemeClr val="tx2">
                    <a:lumMod val="25000"/>
                  </a:schemeClr>
                </a:solidFill>
              </a:rPr>
              <a:t>Jaroslav Hašek</a:t>
            </a:r>
            <a:br>
              <a:rPr lang="cs-CZ" sz="4400" b="1" dirty="0" smtClean="0">
                <a:solidFill>
                  <a:schemeClr val="tx2">
                    <a:lumMod val="25000"/>
                  </a:schemeClr>
                </a:solidFill>
              </a:rPr>
            </a:br>
            <a:r>
              <a:rPr lang="cs-CZ" sz="3600" dirty="0">
                <a:solidFill>
                  <a:schemeClr val="tx2">
                    <a:lumMod val="25000"/>
                  </a:schemeClr>
                </a:solidFill>
              </a:rPr>
              <a:t>(30. 8</a:t>
            </a:r>
            <a:r>
              <a:rPr lang="cs-CZ" sz="3600" dirty="0" smtClean="0">
                <a:solidFill>
                  <a:schemeClr val="tx2">
                    <a:lumMod val="25000"/>
                  </a:schemeClr>
                </a:solidFill>
              </a:rPr>
              <a:t>. 1883 </a:t>
            </a:r>
            <a:r>
              <a:rPr lang="cs-CZ" sz="3600" dirty="0">
                <a:solidFill>
                  <a:schemeClr val="tx2">
                    <a:lumMod val="25000"/>
                  </a:schemeClr>
                </a:solidFill>
              </a:rPr>
              <a:t>– 3. 1</a:t>
            </a:r>
            <a:r>
              <a:rPr lang="cs-CZ" sz="3600" dirty="0" smtClean="0">
                <a:solidFill>
                  <a:schemeClr val="tx2">
                    <a:lumMod val="25000"/>
                  </a:schemeClr>
                </a:solidFill>
              </a:rPr>
              <a:t>. 1923)</a:t>
            </a:r>
            <a:endParaRPr lang="cs-CZ" sz="4000" b="1" dirty="0">
              <a:solidFill>
                <a:schemeClr val="tx2">
                  <a:lumMod val="25000"/>
                </a:schemeClr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556792"/>
            <a:ext cx="3242606" cy="4104456"/>
          </a:xfrm>
          <a:scene3d>
            <a:camera prst="isometricOffAxis1Right"/>
            <a:lightRig rig="threePt" dir="t"/>
          </a:scene3d>
        </p:spPr>
      </p:pic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ln w="28575">
            <a:solidFill>
              <a:schemeClr val="tx2">
                <a:lumMod val="25000"/>
              </a:schemeClr>
            </a:solidFill>
          </a:ln>
          <a:scene3d>
            <a:camera prst="isometricOffAxis2Left"/>
            <a:lightRig rig="threePt" dir="t"/>
          </a:scene3d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Jaroslav </a:t>
            </a: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Hašek je náš významný spisovatel konce 	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	 </a:t>
            </a: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století a počátku století </a:t>
            </a:r>
            <a:endParaRPr lang="cs-CZ" dirty="0" smtClean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Č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eský 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spisovatel, publicista a novinář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 rot="545481">
            <a:off x="6156176" y="2996952"/>
            <a:ext cx="1152128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 rot="615108">
            <a:off x="6443013" y="3005337"/>
            <a:ext cx="6537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19.</a:t>
            </a:r>
            <a:endParaRPr lang="cs-CZ" sz="2800"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 rot="710774">
            <a:off x="7339746" y="4149080"/>
            <a:ext cx="108012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 rot="542023">
            <a:off x="7567679" y="417550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20.</a:t>
            </a:r>
            <a:endParaRPr lang="cs-CZ" sz="2800" b="1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729164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9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16360"/>
          </a:xfrm>
          <a:ln w="38100"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/>
          <a:lstStyle/>
          <a:p>
            <a:pPr algn="ctr"/>
            <a:r>
              <a:rPr lang="cs-CZ" dirty="0" smtClean="0"/>
              <a:t>Doplňte tato slova do svého textu: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4059936" cy="4281264"/>
          </a:xfrm>
          <a:ln w="28575">
            <a:solidFill>
              <a:schemeClr val="tx2">
                <a:lumMod val="25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ovídka</a:t>
            </a:r>
          </a:p>
          <a:p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t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ulák</a:t>
            </a:r>
          </a:p>
          <a:p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ýtržník</a:t>
            </a:r>
          </a:p>
          <a:p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kabaret</a:t>
            </a:r>
          </a:p>
          <a:p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pes</a:t>
            </a:r>
          </a:p>
          <a:p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č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asopis</a:t>
            </a:r>
          </a:p>
          <a:p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ězení</a:t>
            </a:r>
          </a:p>
          <a:p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ilm</a:t>
            </a:r>
          </a:p>
          <a:p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Tenkrát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524000"/>
            <a:ext cx="4059936" cy="4281264"/>
          </a:xfrm>
          <a:ln w="28575">
            <a:solidFill>
              <a:schemeClr val="tx2">
                <a:lumMod val="25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h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umoresky</a:t>
            </a:r>
          </a:p>
          <a:p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b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ohém</a:t>
            </a:r>
          </a:p>
          <a:p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a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lkohol</a:t>
            </a:r>
          </a:p>
          <a:p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h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umorista</a:t>
            </a:r>
          </a:p>
          <a:p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ž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ebrota</a:t>
            </a:r>
          </a:p>
          <a:p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Evropa</a:t>
            </a:r>
          </a:p>
          <a:p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h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aléř</a:t>
            </a:r>
          </a:p>
          <a:p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cizinec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973632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821802"/>
          </a:xfrm>
          <a:ln w="381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cs-CZ" sz="44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Jaroslav </a:t>
            </a:r>
            <a:r>
              <a:rPr lang="cs-CZ" sz="4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Hašek</a:t>
            </a:r>
            <a:endParaRPr lang="cs-CZ" sz="31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229600" cy="5184576"/>
          </a:xfrm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Během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svého života byl 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………………. a …….…………,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který prošel křížem krážem ……………, často bez 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…………..……… </a:t>
            </a:r>
            <a:br>
              <a:rPr lang="cs-CZ" dirty="0" smtClean="0">
                <a:solidFill>
                  <a:schemeClr val="tx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v kapse. 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Několikrát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byl zadržen pro …………… a vsazen do obecního ………………. </a:t>
            </a:r>
            <a:endParaRPr lang="cs-CZ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V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Praze si získal pověst ……………, bohéma a ……………………. </a:t>
            </a:r>
            <a:endParaRPr lang="cs-CZ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Začal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mít problémy s …………………, které se postupem času zvětšovaly. </a:t>
            </a:r>
            <a:endParaRPr lang="cs-CZ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Založil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Stranu mírného pokroku v mezích zákona, politickou stranu parodující volební poměry, a vystupoval jako její kandidát. </a:t>
            </a:r>
            <a:endParaRPr lang="cs-CZ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V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tomto období byl spoluautorem řady …………………… vystoupení, kde byl i hlavním účinkujícím.</a:t>
            </a:r>
          </a:p>
          <a:p>
            <a:pPr algn="just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1234694"/>
            <a:ext cx="14401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tulákem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1234695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bohémem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25252" y="149499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Evropu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4" y="149702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haléře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9690" y="2190055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žebrotu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1720" y="265172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vězení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21396" y="2945687"/>
            <a:ext cx="1566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výtržníka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328498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humoristy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69267" y="3746649"/>
            <a:ext cx="1854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alkoholem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55496" y="543707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</a:rPr>
              <a:t>kabaretních</a:t>
            </a:r>
            <a:endParaRPr lang="cs-CZ" sz="2400" b="1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5341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Tvorba:</a:t>
            </a:r>
            <a:endParaRPr lang="cs-CZ" sz="31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Hašek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začínal drobnými 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…………………., črtami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a 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……………………,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které nejprve otiskoval v …………………, pak také v knižních 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souborech: </a:t>
            </a:r>
          </a:p>
          <a:p>
            <a:pPr lvl="1"/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Trampoty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pana …………………, </a:t>
            </a:r>
            <a:endParaRPr lang="cs-CZ" dirty="0" smtClean="0">
              <a:solidFill>
                <a:schemeClr val="tx2">
                  <a:lumMod val="25000"/>
                </a:schemeClr>
              </a:solidFill>
            </a:endParaRPr>
          </a:p>
          <a:p>
            <a:pPr lvl="1"/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Průvodčí ………………….. </a:t>
            </a:r>
          </a:p>
          <a:p>
            <a:pPr lvl="1"/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Můj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obchod se 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…………</a:t>
            </a:r>
          </a:p>
          <a:p>
            <a:pPr lvl="1"/>
            <a:endParaRPr lang="cs-CZ" dirty="0" smtClean="0">
              <a:solidFill>
                <a:schemeClr val="tx2">
                  <a:lumMod val="25000"/>
                </a:schemeClr>
              </a:solidFill>
            </a:endParaRPr>
          </a:p>
          <a:p>
            <a:pPr lvl="1"/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Představuje 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v nich lidového šibala, který se svou chytrostí brání pánům.</a:t>
            </a:r>
          </a:p>
          <a:p>
            <a:pPr marL="365760" lvl="1" indent="0"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644008" y="147255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povídkami</a:t>
            </a:r>
            <a:endParaRPr lang="cs-CZ" sz="24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934219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humoreskami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344403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časopisech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280606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Tenkráta</a:t>
            </a:r>
            <a:endParaRPr lang="cs-CZ" sz="24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7784" y="3267733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cizinců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47864" y="372939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psy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915062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821802"/>
          </a:xfrm>
          <a:ln w="38100"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4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Tvorba:</a:t>
            </a:r>
            <a:endParaRPr lang="cs-CZ" sz="31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229600" cy="4755232"/>
          </a:xfrm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just">
              <a:lnSpc>
                <a:spcPct val="13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Největší úspěch mu přinesla kniha </a:t>
            </a: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Osudy </a:t>
            </a:r>
            <a:r>
              <a:rPr lang="cs-CZ" b="1" dirty="0">
                <a:solidFill>
                  <a:schemeClr val="tx2">
                    <a:lumMod val="25000"/>
                  </a:schemeClr>
                </a:solidFill>
              </a:rPr>
              <a:t>dobrého vojáka ……………… za světové války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. </a:t>
            </a:r>
            <a:endParaRPr lang="cs-CZ" dirty="0" smtClean="0">
              <a:solidFill>
                <a:schemeClr val="tx2">
                  <a:lumMod val="25000"/>
                </a:schemeClr>
              </a:solidFill>
            </a:endParaRPr>
          </a:p>
          <a:p>
            <a:pPr algn="just">
              <a:lnSpc>
                <a:spcPct val="13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Hlavní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postava 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……….…. zesměšňuje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svou horlivostí všechny hodnoty 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Rakouska-Uherska a válku samotnou.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Z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astupuje lidové vrstvy obyvatel.</a:t>
            </a:r>
          </a:p>
          <a:p>
            <a:pPr algn="just">
              <a:lnSpc>
                <a:spcPct val="130000"/>
              </a:lnSpc>
              <a:spcBef>
                <a:spcPts val="0"/>
              </a:spcBef>
            </a:pP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Kniha 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proslavila autora po celém světě a byla přeložena do mnoha jazyků, několikrát …………………… a zdramatizována.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641086" y="191683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Švejka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245921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Švejk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15719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zfilmována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398124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677786"/>
          </a:xfrm>
          <a:ln w="38100"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4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Vznik knihy:</a:t>
            </a:r>
            <a:endParaRPr lang="cs-CZ" sz="31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8229600" cy="5472608"/>
          </a:xfrm>
          <a:ln w="38100">
            <a:solidFill>
              <a:schemeClr val="tx2">
                <a:lumMod val="25000"/>
              </a:schemeClr>
            </a:solidFill>
          </a:ln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3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Jaroslav Hašek nejdříve napsal povídku, která se jmenovala </a:t>
            </a:r>
            <a:r>
              <a:rPr lang="cs-CZ" sz="2300" i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Dobrý </a:t>
            </a:r>
            <a:r>
              <a:rPr lang="cs-CZ" sz="23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voják Švejk a jiné podivuhodné historky </a:t>
            </a:r>
            <a:r>
              <a:rPr lang="cs-CZ" sz="23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(1912</a:t>
            </a:r>
            <a:r>
              <a:rPr lang="cs-CZ" sz="23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). Sám ale cítil, </a:t>
            </a:r>
            <a:r>
              <a:rPr lang="cs-CZ" sz="23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že se s tématem </a:t>
            </a:r>
            <a:r>
              <a:rPr lang="cs-CZ" sz="23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nevyrovnal a potřebuje dílo dopsat. Na </a:t>
            </a:r>
            <a:r>
              <a:rPr lang="cs-CZ" sz="23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jaře 1921 </a:t>
            </a:r>
            <a:r>
              <a:rPr lang="cs-CZ" sz="23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začne </a:t>
            </a:r>
            <a:r>
              <a:rPr lang="cs-CZ" sz="23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vznikat román o Švejkovi, rozsáhlé </a:t>
            </a:r>
            <a:r>
              <a:rPr lang="cs-CZ" sz="2300" b="1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Osudy dobrého vojáka Švejka za světové </a:t>
            </a:r>
            <a:r>
              <a:rPr lang="cs-CZ" sz="2300" b="1" i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války</a:t>
            </a:r>
            <a:r>
              <a:rPr lang="cs-CZ" sz="23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3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(1921 </a:t>
            </a:r>
            <a:r>
              <a:rPr lang="cs-CZ" sz="23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1. </a:t>
            </a:r>
            <a:r>
              <a:rPr lang="cs-CZ" sz="23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díl – V zázemí, </a:t>
            </a:r>
            <a:r>
              <a:rPr lang="cs-CZ" sz="23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1922 2. </a:t>
            </a:r>
            <a:r>
              <a:rPr lang="cs-CZ" sz="23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díl – Na Frontě, </a:t>
            </a:r>
            <a:r>
              <a:rPr lang="cs-CZ" sz="23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1923 3. </a:t>
            </a:r>
            <a:r>
              <a:rPr lang="cs-CZ" sz="23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díl – Slavný výprask, 4. díl – Pokračování slavného  výprasku). </a:t>
            </a:r>
            <a:endParaRPr lang="cs-CZ" sz="23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marL="0" indent="0" algn="just">
              <a:buNone/>
            </a:pPr>
            <a:r>
              <a:rPr lang="cs-CZ" sz="2300" dirty="0">
                <a:solidFill>
                  <a:schemeClr val="tx2">
                    <a:lumMod val="25000"/>
                  </a:schemeClr>
                </a:solidFill>
              </a:rPr>
              <a:t>V létě 1921 ale nečekaně Hašek odjíždí do Lipnice, jeho zdravotní stav se totiž </a:t>
            </a:r>
            <a:r>
              <a:rPr lang="cs-CZ" sz="2300" dirty="0" smtClean="0">
                <a:solidFill>
                  <a:schemeClr val="tx2">
                    <a:lumMod val="25000"/>
                  </a:schemeClr>
                </a:solidFill>
              </a:rPr>
              <a:t>zhoršuje, </a:t>
            </a:r>
            <a:r>
              <a:rPr lang="cs-CZ" sz="2300" dirty="0">
                <a:solidFill>
                  <a:schemeClr val="tx2">
                    <a:lumMod val="25000"/>
                  </a:schemeClr>
                </a:solidFill>
              </a:rPr>
              <a:t>román diktuje, nekoriguje, dává ho tisku po částech. Dílo jakoby bylo hotovo napřed a stačí, aby je autor vypověděl. </a:t>
            </a:r>
            <a:r>
              <a:rPr lang="cs-CZ" sz="2300" dirty="0" smtClean="0">
                <a:solidFill>
                  <a:schemeClr val="tx2">
                    <a:lumMod val="25000"/>
                  </a:schemeClr>
                </a:solidFill>
              </a:rPr>
              <a:t>V</a:t>
            </a:r>
            <a:r>
              <a:rPr lang="cs-CZ" sz="2300" dirty="0">
                <a:solidFill>
                  <a:schemeClr val="tx2">
                    <a:lumMod val="25000"/>
                  </a:schemeClr>
                </a:solidFill>
              </a:rPr>
              <a:t> prosinci 1922 diktuje naposled, 3. 1. 1923 umírá.</a:t>
            </a:r>
          </a:p>
          <a:p>
            <a:pPr marL="0" indent="0" algn="just">
              <a:buNone/>
            </a:pPr>
            <a:r>
              <a:rPr lang="cs-CZ" sz="2300" dirty="0">
                <a:solidFill>
                  <a:schemeClr val="tx2">
                    <a:lumMod val="25000"/>
                  </a:schemeClr>
                </a:solidFill>
              </a:rPr>
              <a:t>Údajně měl ještě vzniknout i díl pátý (s podtitulem </a:t>
            </a:r>
            <a:r>
              <a:rPr lang="cs-CZ" sz="2300" i="1" dirty="0">
                <a:solidFill>
                  <a:schemeClr val="tx2">
                    <a:lumMod val="25000"/>
                  </a:schemeClr>
                </a:solidFill>
              </a:rPr>
              <a:t>V zajetí</a:t>
            </a:r>
            <a:r>
              <a:rPr lang="cs-CZ" sz="2300" dirty="0">
                <a:solidFill>
                  <a:schemeClr val="tx2">
                    <a:lumMod val="25000"/>
                  </a:schemeClr>
                </a:solidFill>
              </a:rPr>
              <a:t>), ale už čtvrtý </a:t>
            </a:r>
            <a:r>
              <a:rPr lang="cs-CZ" sz="2300" dirty="0" smtClean="0">
                <a:solidFill>
                  <a:schemeClr val="tx2">
                    <a:lumMod val="25000"/>
                  </a:schemeClr>
                </a:solidFill>
              </a:rPr>
              <a:t>zůstal </a:t>
            </a:r>
            <a:r>
              <a:rPr lang="cs-CZ" sz="2300" dirty="0">
                <a:solidFill>
                  <a:schemeClr val="tx2">
                    <a:lumMod val="25000"/>
                  </a:schemeClr>
                </a:solidFill>
              </a:rPr>
              <a:t>nedokončený. O dokončení se pokoušel Haškův přítel Karel Vaněk s </a:t>
            </a:r>
            <a:r>
              <a:rPr lang="cs-CZ" sz="2300" dirty="0" smtClean="0">
                <a:solidFill>
                  <a:schemeClr val="tx2">
                    <a:lumMod val="25000"/>
                  </a:schemeClr>
                </a:solidFill>
              </a:rPr>
              <a:t>neúspěchem.</a:t>
            </a:r>
            <a:endParaRPr lang="cs-CZ" sz="2300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840131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821802"/>
          </a:xfrm>
          <a:ln w="38100"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4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Vznik knihy:</a:t>
            </a:r>
            <a:endParaRPr lang="cs-CZ" sz="31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229600" cy="5328592"/>
          </a:xfrm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algn="just"/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Haškův </a:t>
            </a: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postoj k literatuře 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byl jasný: </a:t>
            </a: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nechce patřit do 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literárního </a:t>
            </a: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ani 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uměleckého světa, </a:t>
            </a: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chce zůstat mezi obyčejnými 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lidmi. </a:t>
            </a: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Někteří z jeho přátel si vzpomínají, že Hašek tvořil Švejka tak, že 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ho vyprávěl </a:t>
            </a:r>
            <a:r>
              <a:rPr lang="cs-CZ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v hospodách, načež pečlivě sledoval reakce a doma zapisoval, co mělo největší ohlas. Román tak proběhl recenzí ještě před svým vydáním. </a:t>
            </a:r>
          </a:p>
          <a:p>
            <a:pPr algn="just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Samotný román byl vydáván nejprve časopisecky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, po sešitech, aby si je mohly nemajetné vrstvy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dovolit a 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aby mohly kolovat. </a:t>
            </a:r>
          </a:p>
        </p:txBody>
      </p:sp>
    </p:spTree>
    <p:extLst>
      <p:ext uri="{BB962C8B-B14F-4D97-AF65-F5344CB8AC3E}">
        <p14:creationId xmlns:p14="http://schemas.microsoft.com/office/powerpoint/2010/main" val="45888651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821802"/>
          </a:xfrm>
          <a:ln w="38100">
            <a:solidFill>
              <a:schemeClr val="accent1">
                <a:lumMod val="20000"/>
                <a:lumOff val="8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4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Otázky a odpovědi:</a:t>
            </a:r>
            <a:endParaRPr lang="cs-CZ" sz="31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229600" cy="5112568"/>
          </a:xfrm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algn="just"/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Kdo byl Jaroslav Hašek?</a:t>
            </a:r>
          </a:p>
          <a:p>
            <a:pPr algn="just"/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Proč byl zatčen?</a:t>
            </a:r>
          </a:p>
          <a:p>
            <a:pPr algn="just"/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 čím měl problémy?</a:t>
            </a:r>
          </a:p>
          <a:p>
            <a:pPr algn="just"/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Co založil a proč?</a:t>
            </a:r>
          </a:p>
          <a:p>
            <a:pPr algn="just"/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 jakých vystoupeních hrál?</a:t>
            </a:r>
          </a:p>
          <a:p>
            <a:pPr algn="just"/>
            <a:r>
              <a:rPr lang="cs-CZ" sz="2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Čeho je tvůrcem?</a:t>
            </a:r>
          </a:p>
          <a:p>
            <a:pPr algn="just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Který jeho román dosáhl největšího ohlasu?</a:t>
            </a:r>
          </a:p>
          <a:p>
            <a:pPr algn="just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Kdo je hlavní postavou této knihy?</a:t>
            </a:r>
          </a:p>
          <a:p>
            <a:pPr algn="just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Jak román vznikal?</a:t>
            </a:r>
          </a:p>
          <a:p>
            <a:pPr algn="just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Kolik má dílů?</a:t>
            </a:r>
          </a:p>
          <a:p>
            <a:pPr algn="just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Proč vycházel román nejdříve v sešitech?</a:t>
            </a:r>
          </a:p>
          <a:p>
            <a:pPr algn="just"/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6381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20"/>
          </a:xfrm>
          <a:ln w="38100"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/>
          <a:lstStyle/>
          <a:p>
            <a:pPr algn="ctr"/>
            <a:r>
              <a:rPr lang="cs-CZ" dirty="0" smtClean="0"/>
              <a:t>Haškův Švejk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4059936" cy="5184576"/>
          </a:xfrm>
          <a:ln w="28575">
            <a:solidFill>
              <a:schemeClr val="accent1">
                <a:lumMod val="50000"/>
              </a:schemeClr>
            </a:solidFill>
          </a:ln>
        </p:spPr>
        <p:txBody>
          <a:bodyPr>
            <a:noAutofit/>
          </a:bodyPr>
          <a:lstStyle/>
          <a:p>
            <a:pPr marL="514350" indent="-514350">
              <a:buClr>
                <a:schemeClr val="tx2">
                  <a:lumMod val="10000"/>
                </a:schemeClr>
              </a:buClr>
              <a:buFont typeface="+mj-lt"/>
              <a:buAutoNum type="arabicPeriod"/>
            </a:pPr>
            <a:r>
              <a:rPr lang="cs-CZ" sz="2300" dirty="0" smtClean="0"/>
              <a:t>Uveďte celý název Haškovy knihy o Švejkovi.</a:t>
            </a:r>
          </a:p>
          <a:p>
            <a:pPr marL="514350" indent="-514350">
              <a:buClr>
                <a:schemeClr val="tx2">
                  <a:lumMod val="10000"/>
                </a:schemeClr>
              </a:buClr>
              <a:buFont typeface="+mj-lt"/>
              <a:buAutoNum type="arabicPeriod"/>
            </a:pPr>
            <a:r>
              <a:rPr lang="cs-CZ" sz="2300" dirty="0" smtClean="0"/>
              <a:t>Kolik má tato kniha dílů?</a:t>
            </a:r>
          </a:p>
          <a:p>
            <a:pPr marL="514350" indent="-514350">
              <a:buClr>
                <a:schemeClr val="tx2">
                  <a:lumMod val="10000"/>
                </a:schemeClr>
              </a:buClr>
              <a:buFont typeface="+mj-lt"/>
              <a:buAutoNum type="arabicPeriod"/>
            </a:pPr>
            <a:r>
              <a:rPr lang="cs-CZ" sz="2300" dirty="0" smtClean="0"/>
              <a:t>Čím je Švejk osobitý?</a:t>
            </a:r>
          </a:p>
          <a:p>
            <a:pPr marL="514350" indent="-514350">
              <a:buClr>
                <a:schemeClr val="tx2">
                  <a:lumMod val="10000"/>
                </a:schemeClr>
              </a:buClr>
              <a:buFont typeface="+mj-lt"/>
              <a:buAutoNum type="arabicPeriod"/>
            </a:pPr>
            <a:r>
              <a:rPr lang="cs-CZ" sz="2300" dirty="0" smtClean="0"/>
              <a:t>Charakterizujte Švejkovo chování k ostatním lidem.</a:t>
            </a:r>
          </a:p>
          <a:p>
            <a:pPr marL="514350" indent="-514350">
              <a:buClr>
                <a:schemeClr val="tx2">
                  <a:lumMod val="10000"/>
                </a:schemeClr>
              </a:buClr>
              <a:buFont typeface="+mj-lt"/>
              <a:buAutoNum type="arabicPeriod"/>
            </a:pPr>
            <a:r>
              <a:rPr lang="cs-CZ" sz="2300" dirty="0" smtClean="0"/>
              <a:t>Čím má nad ostatními lidmi převahu?</a:t>
            </a:r>
          </a:p>
          <a:p>
            <a:pPr marL="514350" indent="-514350">
              <a:buClr>
                <a:schemeClr val="tx2">
                  <a:lumMod val="10000"/>
                </a:schemeClr>
              </a:buClr>
              <a:buFont typeface="+mj-lt"/>
              <a:buAutoNum type="arabicPeriod"/>
            </a:pPr>
            <a:r>
              <a:rPr lang="cs-CZ" sz="2300" dirty="0" smtClean="0"/>
              <a:t>Jaký je autorův vztah ke Švejkovi?</a:t>
            </a:r>
          </a:p>
          <a:p>
            <a:pPr marL="514350" indent="-514350">
              <a:buClr>
                <a:schemeClr val="tx2">
                  <a:lumMod val="10000"/>
                </a:schemeClr>
              </a:buClr>
              <a:buFont typeface="+mj-lt"/>
              <a:buAutoNum type="arabicPeriod"/>
            </a:pPr>
            <a:r>
              <a:rPr lang="cs-CZ" sz="2300" dirty="0" smtClean="0">
                <a:solidFill>
                  <a:schemeClr val="accent1">
                    <a:lumMod val="50000"/>
                  </a:schemeClr>
                </a:solidFill>
              </a:rPr>
              <a:t>Kdo ilustroval tuto knihu?</a:t>
            </a:r>
          </a:p>
          <a:p>
            <a:pPr marL="514350" indent="-514350">
              <a:buClr>
                <a:schemeClr val="tx2">
                  <a:lumMod val="10000"/>
                </a:schemeClr>
              </a:buClr>
              <a:buFont typeface="+mj-lt"/>
              <a:buAutoNum type="arabicPeriod"/>
            </a:pPr>
            <a:r>
              <a:rPr lang="cs-CZ" sz="2300" dirty="0" smtClean="0">
                <a:solidFill>
                  <a:schemeClr val="accent1">
                    <a:lumMod val="50000"/>
                  </a:schemeClr>
                </a:solidFill>
              </a:rPr>
              <a:t>Znáte podobné typy hrdinů z literatury?</a:t>
            </a:r>
            <a:endParaRPr lang="cs-CZ" sz="23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340768"/>
            <a:ext cx="4059936" cy="5184576"/>
          </a:xfrm>
          <a:ln w="28575"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70000" lnSpcReduction="20000"/>
          </a:bodyPr>
          <a:lstStyle/>
          <a:p>
            <a:pPr marL="514350" indent="-514350">
              <a:buClr>
                <a:schemeClr val="tx2">
                  <a:lumMod val="10000"/>
                </a:schemeClr>
              </a:buClr>
              <a:buFont typeface="+mj-lt"/>
              <a:buAutoNum type="arabicPeriod"/>
            </a:pP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Osudy dobrého vojáka Švejka za světové války.</a:t>
            </a:r>
          </a:p>
          <a:p>
            <a:pPr marL="514350" indent="-514350">
              <a:buClr>
                <a:schemeClr val="tx2">
                  <a:lumMod val="10000"/>
                </a:schemeClr>
              </a:buClr>
              <a:buFont typeface="+mj-lt"/>
              <a:buAutoNum type="arabicPeriod"/>
            </a:pP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4 díly (), přičemž 4. díl Hašek nestihl dopsat.</a:t>
            </a:r>
          </a:p>
          <a:p>
            <a:pPr marL="514350" indent="-514350">
              <a:buClr>
                <a:schemeClr val="tx2">
                  <a:lumMod val="10000"/>
                </a:schemeClr>
              </a:buClr>
              <a:buFont typeface="+mj-lt"/>
              <a:buAutoNum type="arabicPeriod"/>
            </a:pP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Neustále sám sebe dostává do problémových situací, ty pak zvládá s neuvěřitelným klidem. Dokonce se zdá, že se při tom baví.</a:t>
            </a:r>
          </a:p>
          <a:p>
            <a:pPr marL="514350" indent="-514350">
              <a:buClr>
                <a:schemeClr val="tx2">
                  <a:lumMod val="10000"/>
                </a:schemeClr>
              </a:buClr>
              <a:buFont typeface="+mj-lt"/>
              <a:buAutoNum type="arabicPeriod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Formálně se ke každému chová velmi slušně až uctivě, ale má blízko k provokaci.</a:t>
            </a:r>
          </a:p>
          <a:p>
            <a:pPr marL="514350" indent="-514350">
              <a:buClr>
                <a:schemeClr val="tx2">
                  <a:lumMod val="10000"/>
                </a:schemeClr>
              </a:buClr>
              <a:buFont typeface="+mj-lt"/>
              <a:buAutoNum type="arabicPeriod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Je velmi výřečný.</a:t>
            </a:r>
          </a:p>
          <a:p>
            <a:pPr marL="514350" indent="-514350">
              <a:buClr>
                <a:schemeClr val="tx2">
                  <a:lumMod val="10000"/>
                </a:schemeClr>
              </a:buClr>
              <a:buFont typeface="+mj-lt"/>
              <a:buAutoNum type="arabicPeriod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Švejk je odrazem Haškových postojů ke společnosti.</a:t>
            </a:r>
          </a:p>
          <a:p>
            <a:pPr marL="514350" indent="-514350">
              <a:buClr>
                <a:schemeClr val="tx2">
                  <a:lumMod val="10000"/>
                </a:schemeClr>
              </a:buClr>
              <a:buFont typeface="+mj-lt"/>
              <a:buAutoNum type="arabicPeriod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Josef Lada</a:t>
            </a:r>
          </a:p>
          <a:p>
            <a:pPr marL="514350" indent="-514350">
              <a:buClr>
                <a:schemeClr val="tx2">
                  <a:lumMod val="10000"/>
                </a:schemeClr>
              </a:buClr>
              <a:buFont typeface="+mj-lt"/>
              <a:buAutoNum type="arabicPeriod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Don Quijote, Bratr Paleček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37699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Požité zdroje:</a:t>
            </a: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http://www.jaroslavhasek.com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/>
              <a:t>Chalupecký, J.: </a:t>
            </a:r>
            <a:r>
              <a:rPr lang="cs-CZ" i="1" dirty="0"/>
              <a:t>Podivný Hašek</a:t>
            </a:r>
            <a:r>
              <a:rPr lang="cs-CZ" dirty="0"/>
              <a:t>, in: Expresionisté. </a:t>
            </a:r>
            <a:r>
              <a:rPr lang="cs-CZ" dirty="0" err="1"/>
              <a:t>Torst</a:t>
            </a:r>
            <a:r>
              <a:rPr lang="cs-CZ" dirty="0"/>
              <a:t>, Praha </a:t>
            </a:r>
            <a:r>
              <a:rPr lang="cs-CZ" dirty="0" smtClean="0"/>
              <a:t>1992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175521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urrency">
  <a:themeElements>
    <a:clrScheme name="Currency">
      <a:dk1>
        <a:sysClr val="windowText" lastClr="000000"/>
      </a:dk1>
      <a:lt1>
        <a:sysClr val="window" lastClr="FFFFFF"/>
      </a:lt1>
      <a:dk2>
        <a:srgbClr val="4A606E"/>
      </a:dk2>
      <a:lt2>
        <a:srgbClr val="D1E1E3"/>
      </a:lt2>
      <a:accent1>
        <a:srgbClr val="79B5B0"/>
      </a:accent1>
      <a:accent2>
        <a:srgbClr val="B4BC4C"/>
      </a:accent2>
      <a:accent3>
        <a:srgbClr val="B77851"/>
      </a:accent3>
      <a:accent4>
        <a:srgbClr val="776A5B"/>
      </a:accent4>
      <a:accent5>
        <a:srgbClr val="B6AD76"/>
      </a:accent5>
      <a:accent6>
        <a:srgbClr val="95AEB1"/>
      </a:accent6>
      <a:hlink>
        <a:srgbClr val="3ECCED"/>
      </a:hlink>
      <a:folHlink>
        <a:srgbClr val="2C6C93"/>
      </a:folHlink>
    </a:clrScheme>
    <a:fontScheme name="Currency">
      <a:maj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urrency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10000"/>
              </a:schemeClr>
            </a:gs>
            <a:gs pos="47500">
              <a:schemeClr val="phClr">
                <a:tint val="35000"/>
                <a:satMod val="110000"/>
              </a:schemeClr>
            </a:gs>
            <a:gs pos="58500">
              <a:schemeClr val="phClr">
                <a:tint val="35000"/>
                <a:satMod val="110000"/>
              </a:schemeClr>
            </a:gs>
            <a:gs pos="100000">
              <a:schemeClr val="phClr">
                <a:tint val="8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2000"/>
                <a:satMod val="105000"/>
              </a:schemeClr>
            </a:gs>
            <a:gs pos="47500">
              <a:schemeClr val="phClr">
                <a:shade val="89000"/>
                <a:satMod val="105000"/>
              </a:schemeClr>
            </a:gs>
            <a:gs pos="58500">
              <a:schemeClr val="phClr">
                <a:shade val="89000"/>
                <a:satMod val="105000"/>
              </a:schemeClr>
            </a:gs>
            <a:gs pos="100000">
              <a:schemeClr val="phClr">
                <a:shade val="52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60000" cap="flat" cmpd="thickThin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50800" dist="63500" dir="5400000" algn="r" rotWithShape="0">
              <a:srgbClr val="000000">
                <a:alpha val="65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extrusionH="63500" contourW="38100" prstMaterial="flat">
            <a:bevelT w="50800" h="635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20000"/>
                <a:satMod val="3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8000"/>
                <a:shade val="98000"/>
                <a:satMod val="120000"/>
              </a:schemeClr>
              <a:schemeClr val="phClr">
                <a:tint val="86000"/>
                <a:shade val="92000"/>
                <a:satMod val="150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Rozšířená témata</Template>
  <TotalTime>353</TotalTime>
  <Words>474</Words>
  <Application>Microsoft Office PowerPoint</Application>
  <PresentationFormat>Předvádění na obrazovce (4:3)</PresentationFormat>
  <Paragraphs>112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Currency</vt:lpstr>
      <vt:lpstr>Prezentace aplikace PowerPoint</vt:lpstr>
      <vt:lpstr>Prezentace aplikace PowerPoint</vt:lpstr>
      <vt:lpstr>Jaroslav Hašek (30. 8. 1883 – 3. 1. 1923)</vt:lpstr>
      <vt:lpstr>Doplňte tato slova do svého textu:</vt:lpstr>
      <vt:lpstr>Jaroslav Hašek</vt:lpstr>
      <vt:lpstr>Tvorba:</vt:lpstr>
      <vt:lpstr>Tvorba:</vt:lpstr>
      <vt:lpstr>Vznik knihy:</vt:lpstr>
      <vt:lpstr>Vznik knihy:</vt:lpstr>
      <vt:lpstr>Otázky a odpovědi:</vt:lpstr>
      <vt:lpstr>Haškův Švejk</vt:lpstr>
      <vt:lpstr>Požité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Jaroslav Hašek (30. 8. 1883 – 3. 1. 1923)</dc:title>
  <dc:creator>Jajinka</dc:creator>
  <cp:lastModifiedBy>Jajinka</cp:lastModifiedBy>
  <cp:revision>31</cp:revision>
  <dcterms:created xsi:type="dcterms:W3CDTF">2012-04-14T09:16:34Z</dcterms:created>
  <dcterms:modified xsi:type="dcterms:W3CDTF">2012-05-20T19:30:21Z</dcterms:modified>
</cp:coreProperties>
</file>