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65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5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</a:t>
          </a:r>
          <a:r>
            <a:rPr lang="cs-CZ" sz="1600" baseline="0" dirty="0" smtClean="0"/>
            <a:t>VY_32_INOVACE_17_ČESKÝ_JAZYK_A_LITERATURA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Česká próza a poezie 20. století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3029DF9-C1F2-41B1-8E2E-1B83767B22E7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8F3E353-2047-4D6C-86E1-0ECDE3385F32}" type="presOf" srcId="{4C35D32F-0EAB-4CD7-82EE-45574DC2A586}" destId="{8BEBB6EC-1DAA-4CAC-8A25-BC0FCBD5DBD5}" srcOrd="0" destOrd="0" presId="urn:microsoft.com/office/officeart/2005/8/layout/target3"/>
    <dgm:cxn modelId="{40C10A79-D331-4EC1-A72E-C88EA574FBFF}" type="presOf" srcId="{4C35D32F-0EAB-4CD7-82EE-45574DC2A586}" destId="{890E4F0B-2866-4A3F-A3C7-2A14B1797930}" srcOrd="1" destOrd="0" presId="urn:microsoft.com/office/officeart/2005/8/layout/target3"/>
    <dgm:cxn modelId="{36D36BC6-BA60-4D0B-9574-A105CACC083C}" type="presOf" srcId="{D1D4F407-5343-4D3F-B5B9-D407B03CAEB4}" destId="{D005CE8C-CC26-4C3E-AC11-E15060ECD759}" srcOrd="0" destOrd="0" presId="urn:microsoft.com/office/officeart/2005/8/layout/target3"/>
    <dgm:cxn modelId="{BCD040A8-DE4C-4E66-80E2-AABA015A227B}" type="presOf" srcId="{B651F6E3-6281-48DB-9319-2AEAFDAE7572}" destId="{619D679B-A015-4ECF-8348-D1034C574F40}" srcOrd="0" destOrd="0" presId="urn:microsoft.com/office/officeart/2005/8/layout/target3"/>
    <dgm:cxn modelId="{9FAED3AC-3180-4F23-A300-AD352CEC2FEA}" type="presOf" srcId="{B651F6E3-6281-48DB-9319-2AEAFDAE7572}" destId="{6BB5E863-4638-4E1D-BFDE-399D028AC4ED}" srcOrd="1" destOrd="0" presId="urn:microsoft.com/office/officeart/2005/8/layout/target3"/>
    <dgm:cxn modelId="{CF8A27E5-B05B-409C-B60D-7EBFD21EC6CE}" type="presOf" srcId="{D1B46980-6531-4606-95E6-44980827E919}" destId="{2BE915AB-18AA-4053-B92C-3BFC9ED204BB}" srcOrd="1" destOrd="0" presId="urn:microsoft.com/office/officeart/2005/8/layout/target3"/>
    <dgm:cxn modelId="{AFE4BE46-2C07-426A-BB72-DD6F2FC73CE9}" type="presOf" srcId="{757F3AB3-0718-4624-B441-E567A8F0AB56}" destId="{333A1088-737F-45CB-B68E-254E46348037}" srcOrd="0" destOrd="0" presId="urn:microsoft.com/office/officeart/2005/8/layout/target3"/>
    <dgm:cxn modelId="{6EE46F32-4FFC-4C2E-AA40-449E3D204C1E}" type="presOf" srcId="{D8197B8C-B260-4A16-BDF4-0947B075E274}" destId="{25B08C86-7E15-44DC-BE7F-FFB55DD49D12}" srcOrd="0" destOrd="0" presId="urn:microsoft.com/office/officeart/2005/8/layout/target3"/>
    <dgm:cxn modelId="{FEF11909-37D3-45D1-A3CD-F77C4F100D6B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A4A5DA5-8E89-4079-B3B9-DB6E8D01F16E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BB2955F-BBBA-4435-98C8-CBC0ADCAAF4F}" type="presParOf" srcId="{333A1088-737F-45CB-B68E-254E46348037}" destId="{F5ABB229-8D3B-4694-996A-96F23CF14429}" srcOrd="0" destOrd="0" presId="urn:microsoft.com/office/officeart/2005/8/layout/target3"/>
    <dgm:cxn modelId="{86A1732E-BA96-405C-8F79-18FCA4FFE90E}" type="presParOf" srcId="{333A1088-737F-45CB-B68E-254E46348037}" destId="{F41139FD-01EE-4571-8B17-4FB00FC51163}" srcOrd="1" destOrd="0" presId="urn:microsoft.com/office/officeart/2005/8/layout/target3"/>
    <dgm:cxn modelId="{A0E37128-96DB-4020-A631-269A595FA67B}" type="presParOf" srcId="{333A1088-737F-45CB-B68E-254E46348037}" destId="{D005CE8C-CC26-4C3E-AC11-E15060ECD759}" srcOrd="2" destOrd="0" presId="urn:microsoft.com/office/officeart/2005/8/layout/target3"/>
    <dgm:cxn modelId="{590ECE11-FE2E-490C-98EA-939BAF90C695}" type="presParOf" srcId="{333A1088-737F-45CB-B68E-254E46348037}" destId="{2C702D82-9B77-49B7-9568-BB8EB47C3372}" srcOrd="3" destOrd="0" presId="urn:microsoft.com/office/officeart/2005/8/layout/target3"/>
    <dgm:cxn modelId="{27C7376F-4E6F-4E8A-85A3-6501FD285665}" type="presParOf" srcId="{333A1088-737F-45CB-B68E-254E46348037}" destId="{A52A0455-90FF-4808-ABD0-F02540D31D5A}" srcOrd="4" destOrd="0" presId="urn:microsoft.com/office/officeart/2005/8/layout/target3"/>
    <dgm:cxn modelId="{7BCEEA41-6A45-488D-B558-373B23AB516A}" type="presParOf" srcId="{333A1088-737F-45CB-B68E-254E46348037}" destId="{6140AFEC-043D-4C43-A2F9-D0F5331DF3A3}" srcOrd="5" destOrd="0" presId="urn:microsoft.com/office/officeart/2005/8/layout/target3"/>
    <dgm:cxn modelId="{3BBB4CBE-4566-4EA2-A4EB-3688FA9D834E}" type="presParOf" srcId="{333A1088-737F-45CB-B68E-254E46348037}" destId="{9358AC05-5D7D-4327-9F80-1AD486AEA664}" srcOrd="6" destOrd="0" presId="urn:microsoft.com/office/officeart/2005/8/layout/target3"/>
    <dgm:cxn modelId="{4BC32D1F-7ED4-42D4-B8BA-DA053BDAF9BA}" type="presParOf" srcId="{333A1088-737F-45CB-B68E-254E46348037}" destId="{313FC574-E1CD-4FB4-B054-0B805CE0447D}" srcOrd="7" destOrd="0" presId="urn:microsoft.com/office/officeart/2005/8/layout/target3"/>
    <dgm:cxn modelId="{BFA70364-C291-457C-AB15-BA9D96EB7BEB}" type="presParOf" srcId="{333A1088-737F-45CB-B68E-254E46348037}" destId="{619D679B-A015-4ECF-8348-D1034C574F40}" srcOrd="8" destOrd="0" presId="urn:microsoft.com/office/officeart/2005/8/layout/target3"/>
    <dgm:cxn modelId="{F8C72C06-DEB0-492E-B183-7F2C866135A3}" type="presParOf" srcId="{333A1088-737F-45CB-B68E-254E46348037}" destId="{322283A8-4A27-4CDA-BAE3-F381106A9174}" srcOrd="9" destOrd="0" presId="urn:microsoft.com/office/officeart/2005/8/layout/target3"/>
    <dgm:cxn modelId="{D42B6C3A-89C4-4B8A-9199-F6BB781CA539}" type="presParOf" srcId="{333A1088-737F-45CB-B68E-254E46348037}" destId="{FFC9F71D-1B4F-4AD9-A4A6-86ADEFC8AF5C}" srcOrd="10" destOrd="0" presId="urn:microsoft.com/office/officeart/2005/8/layout/target3"/>
    <dgm:cxn modelId="{82EB3316-DD73-4978-81A4-4E01DEAD3D6B}" type="presParOf" srcId="{333A1088-737F-45CB-B68E-254E46348037}" destId="{25B08C86-7E15-44DC-BE7F-FFB55DD49D12}" srcOrd="11" destOrd="0" presId="urn:microsoft.com/office/officeart/2005/8/layout/target3"/>
    <dgm:cxn modelId="{553C2C7D-C777-46BB-99E0-6ABBCA5477F2}" type="presParOf" srcId="{333A1088-737F-45CB-B68E-254E46348037}" destId="{76644BE8-9D7C-4C09-B250-3D10AF48CBB7}" srcOrd="12" destOrd="0" presId="urn:microsoft.com/office/officeart/2005/8/layout/target3"/>
    <dgm:cxn modelId="{2C142FBE-35EE-4AD4-8991-829D3F53435C}" type="presParOf" srcId="{333A1088-737F-45CB-B68E-254E46348037}" destId="{EE85B701-7295-41C0-BA7A-34D3756A2AE6}" srcOrd="13" destOrd="0" presId="urn:microsoft.com/office/officeart/2005/8/layout/target3"/>
    <dgm:cxn modelId="{6D15BC91-3ADB-4978-B87E-2E229CDA2F06}" type="presParOf" srcId="{333A1088-737F-45CB-B68E-254E46348037}" destId="{8BEBB6EC-1DAA-4CAC-8A25-BC0FCBD5DBD5}" srcOrd="14" destOrd="0" presId="urn:microsoft.com/office/officeart/2005/8/layout/target3"/>
    <dgm:cxn modelId="{730E83BD-CDB9-436D-957B-3EC905F24870}" type="presParOf" srcId="{333A1088-737F-45CB-B68E-254E46348037}" destId="{AED2198E-93D5-4001-81B4-73124B309672}" srcOrd="15" destOrd="0" presId="urn:microsoft.com/office/officeart/2005/8/layout/target3"/>
    <dgm:cxn modelId="{F362EB8C-7BD7-4B8F-9145-ED22E4D619E9}" type="presParOf" srcId="{333A1088-737F-45CB-B68E-254E46348037}" destId="{2BE915AB-18AA-4053-B92C-3BFC9ED204BB}" srcOrd="16" destOrd="0" presId="urn:microsoft.com/office/officeart/2005/8/layout/target3"/>
    <dgm:cxn modelId="{106FA974-0990-4C53-B607-EEE4DD2A6FBB}" type="presParOf" srcId="{333A1088-737F-45CB-B68E-254E46348037}" destId="{6BB5E863-4638-4E1D-BFDE-399D028AC4ED}" srcOrd="17" destOrd="0" presId="urn:microsoft.com/office/officeart/2005/8/layout/target3"/>
    <dgm:cxn modelId="{EFF594BD-2D53-49FC-8659-3AD4F25872F4}" type="presParOf" srcId="{333A1088-737F-45CB-B68E-254E46348037}" destId="{5A5FFA88-C948-4069-8E93-59FA12366E83}" srcOrd="18" destOrd="0" presId="urn:microsoft.com/office/officeart/2005/8/layout/target3"/>
    <dgm:cxn modelId="{46AE1E96-B675-47BC-8B53-E49EDFC083D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</a:t>
          </a:r>
          <a:r>
            <a:rPr lang="cs-CZ" sz="1600" kern="1200" baseline="0" dirty="0" smtClean="0"/>
            <a:t>VY_32_INOVACE_17_ČESKÝ_JAZYK_A_LITERATURA</a:t>
          </a:r>
          <a:endParaRPr lang="cs-CZ" sz="16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Česká próza a poezie 20. století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E4E1C-D32F-4F96-8291-422E91939B4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E9D1-7E94-42DE-B6E8-3061A0858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E4E1C-D32F-4F96-8291-422E91939B4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E9D1-7E94-42DE-B6E8-3061A0858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E4E1C-D32F-4F96-8291-422E91939B4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E9D1-7E94-42DE-B6E8-3061A0858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E4E1C-D32F-4F96-8291-422E91939B4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E9D1-7E94-42DE-B6E8-3061A0858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E4E1C-D32F-4F96-8291-422E91939B4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E9D1-7E94-42DE-B6E8-3061A0858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E4E1C-D32F-4F96-8291-422E91939B4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E9D1-7E94-42DE-B6E8-3061A0858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E4E1C-D32F-4F96-8291-422E91939B4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E9D1-7E94-42DE-B6E8-3061A0858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E4E1C-D32F-4F96-8291-422E91939B4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E9D1-7E94-42DE-B6E8-3061A0858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E4E1C-D32F-4F96-8291-422E91939B4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E9D1-7E94-42DE-B6E8-3061A0858EE7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E4E1C-D32F-4F96-8291-422E91939B4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E9D1-7E94-42DE-B6E8-3061A0858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E4E1C-D32F-4F96-8291-422E91939B4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E9D1-7E94-42DE-B6E8-3061A0858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9000">
              <a:schemeClr val="accent4">
                <a:lumMod val="60000"/>
                <a:lumOff val="40000"/>
              </a:schemeClr>
            </a:gs>
            <a:gs pos="98000">
              <a:schemeClr val="bg2">
                <a:shade val="60000"/>
                <a:hueMod val="40000"/>
                <a:satMod val="120000"/>
                <a:lumMod val="103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9E4E1C-D32F-4F96-8291-422E91939B4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ABE9D1-7E94-42DE-B6E8-3061A0858EE7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ilmolada.cz/texty/ceska-pohadka-specificky-zanr-v-kontextu-doby" TargetMode="External"/><Relationship Id="rId3" Type="http://schemas.openxmlformats.org/officeDocument/2006/relationships/hyperlink" Target="http://neuvertka.blog.cz/0709/jan-drda-hratky-s-certem" TargetMode="External"/><Relationship Id="rId7" Type="http://schemas.openxmlformats.org/officeDocument/2006/relationships/hyperlink" Target="http://www.ceskatelevize.cz/porady/16339-darbujan-a-pandrhola/29538365575/" TargetMode="External"/><Relationship Id="rId2" Type="http://schemas.openxmlformats.org/officeDocument/2006/relationships/hyperlink" Target="http://www.kjd.pb.cz/drda.php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fdb.cz/film-fotogalerie/14578-o-princezne-jasnence-a-letajicim-sevci.html" TargetMode="External"/><Relationship Id="rId5" Type="http://schemas.openxmlformats.org/officeDocument/2006/relationships/hyperlink" Target="http://www.televize.cz/tv-porady/darbujan-a-pandrhola-9807" TargetMode="External"/><Relationship Id="rId4" Type="http://schemas.openxmlformats.org/officeDocument/2006/relationships/hyperlink" Target="http://www.filmpost.cz/filmy/hratky_s_certem-dvd-2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6974078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1" y="4149080"/>
            <a:ext cx="5779164" cy="1785585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Jan Drda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4775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4015278"/>
              </p:ext>
            </p:extLst>
          </p:nvPr>
        </p:nvGraphicFramePr>
        <p:xfrm>
          <a:off x="1547813" y="1412875"/>
          <a:ext cx="6096000" cy="220601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květen 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budou seznámeni s další osobností české válečné literatury, napíší si zápis do sešitu a projdou jednotlivé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válečné povídky.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33420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7992888" cy="1123527"/>
          </a:xfrm>
          <a:ln w="28575"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/>
          <a:lstStyle/>
          <a:p>
            <a:pPr algn="ctr"/>
            <a:r>
              <a:rPr lang="cs-CZ" sz="3600" b="1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Jan Drda</a:t>
            </a:r>
            <a:br>
              <a:rPr lang="cs-CZ" sz="3600" b="1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</a:br>
            <a:r>
              <a:rPr lang="cs-CZ" sz="2800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(4. 4. 1915 – 28. 11. 1970)</a:t>
            </a:r>
            <a:endParaRPr lang="cs-CZ" sz="2800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0896" y="1809750"/>
            <a:ext cx="2909371" cy="4051300"/>
          </a:xfrm>
          <a:scene3d>
            <a:camera prst="isometricOffAxis1Right"/>
            <a:lightRig rig="threePt" dir="t"/>
          </a:scene3d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63280" y="1809748"/>
            <a:ext cx="3941167" cy="4571579"/>
          </a:xfrm>
          <a:ln w="19050">
            <a:solidFill>
              <a:schemeClr val="accent5">
                <a:lumMod val="75000"/>
              </a:schemeClr>
            </a:solidFill>
          </a:ln>
          <a:scene3d>
            <a:camera prst="isometricOffAxis2Left"/>
            <a:lightRig rig="threePt" dir="t"/>
          </a:scene3d>
        </p:spPr>
        <p:txBody>
          <a:bodyPr>
            <a:noAutofit/>
          </a:bodyPr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Český 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prozaik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, 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dramatik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 (psal hry pro ochotnické divadlo), 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novinář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 (přispíval do novin a časopisů svými fejetony, črtami a reportážemi) a autor námětů a 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scénářů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 řady filmů.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220547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9"/>
            <a:ext cx="7125113" cy="648072"/>
          </a:xfrm>
        </p:spPr>
        <p:txBody>
          <a:bodyPr/>
          <a:lstStyle/>
          <a:p>
            <a:pPr algn="ctr"/>
            <a:r>
              <a:rPr lang="cs-CZ" dirty="0" smtClean="0"/>
              <a:t>Kdo jsem?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908720"/>
            <a:ext cx="7992887" cy="5760640"/>
          </a:xfrm>
          <a:ln w="28575">
            <a:solidFill>
              <a:schemeClr val="accent5">
                <a:lumMod val="50000"/>
              </a:schemeClr>
            </a:solidFill>
          </a:ln>
        </p:spPr>
        <p:txBody>
          <a:bodyPr>
            <a:normAutofit lnSpcReduction="10000"/>
          </a:bodyPr>
          <a:lstStyle/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cs-CZ" i="1" dirty="0" smtClean="0">
                <a:solidFill>
                  <a:schemeClr val="accent5">
                    <a:lumMod val="50000"/>
                  </a:schemeClr>
                </a:solidFill>
              </a:rPr>
              <a:t>	</a:t>
            </a:r>
            <a:r>
              <a:rPr lang="cs-CZ" sz="2000" i="1" dirty="0" smtClean="0">
                <a:solidFill>
                  <a:schemeClr val="accent6">
                    <a:lumMod val="50000"/>
                  </a:schemeClr>
                </a:solidFill>
              </a:rPr>
              <a:t>"</a:t>
            </a:r>
            <a:r>
              <a:rPr lang="cs-CZ" sz="2000" i="1" dirty="0">
                <a:solidFill>
                  <a:schemeClr val="accent6">
                    <a:lumMod val="50000"/>
                  </a:schemeClr>
                </a:solidFill>
              </a:rPr>
              <a:t>Narodil jsem se 4. dubna 1915 v Příbrami jako syn dělníka. Moje maminka byla nalezenec a vyrostla v </a:t>
            </a:r>
            <a:r>
              <a:rPr lang="cs-CZ" sz="2000" i="1" dirty="0" smtClean="0">
                <a:solidFill>
                  <a:schemeClr val="accent6">
                    <a:lumMod val="50000"/>
                  </a:schemeClr>
                </a:solidFill>
              </a:rPr>
              <a:t>jedné havířské rodině. Můj </a:t>
            </a:r>
            <a:r>
              <a:rPr lang="cs-CZ" sz="2000" i="1" dirty="0">
                <a:solidFill>
                  <a:schemeClr val="accent6">
                    <a:lumMod val="50000"/>
                  </a:schemeClr>
                </a:solidFill>
              </a:rPr>
              <a:t>otec byl synem nádeníka a zemědělské dělnice. Po návratu z 1. světové války se otec stal zaměstnancem Okresní nemocenské pokladny v Příbrami. </a:t>
            </a:r>
            <a:endParaRPr lang="cs-CZ" sz="2000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i="1" dirty="0" smtClean="0">
                <a:solidFill>
                  <a:schemeClr val="accent6">
                    <a:lumMod val="50000"/>
                  </a:schemeClr>
                </a:solidFill>
              </a:rPr>
              <a:t>	V </a:t>
            </a:r>
            <a:r>
              <a:rPr lang="cs-CZ" sz="2000" i="1" dirty="0">
                <a:solidFill>
                  <a:schemeClr val="accent6">
                    <a:lumMod val="50000"/>
                  </a:schemeClr>
                </a:solidFill>
              </a:rPr>
              <a:t>roce 1921 mi zemřela matka a zbyl jsem jen já a o dva roky mladší sestra Marie. Otec se podruhé oženil s velmi mladou ženou, ale po čtyřech letech se manželství rozpadlo. Otec, který měl nesrovnalosti se svými </a:t>
            </a:r>
            <a:r>
              <a:rPr lang="cs-CZ" sz="2000" i="1" dirty="0" smtClean="0">
                <a:solidFill>
                  <a:schemeClr val="accent6">
                    <a:lumMod val="50000"/>
                  </a:schemeClr>
                </a:solidFill>
              </a:rPr>
              <a:t>nadřízenými </a:t>
            </a:r>
            <a:r>
              <a:rPr lang="cs-CZ" sz="2000" i="1" dirty="0">
                <a:solidFill>
                  <a:schemeClr val="accent6">
                    <a:lumMod val="50000"/>
                  </a:schemeClr>
                </a:solidFill>
              </a:rPr>
              <a:t>a často se hádal i se svojí novou ženou, se dal na pití a v roce 1925 náhle zmizel z Příbrami a odešel do světa. Neviděl jsem jej přes dvacet let... </a:t>
            </a:r>
            <a:endParaRPr lang="cs-CZ" sz="2000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i="1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sz="2000" i="1" dirty="0" smtClean="0">
                <a:solidFill>
                  <a:schemeClr val="accent6">
                    <a:lumMod val="50000"/>
                  </a:schemeClr>
                </a:solidFill>
              </a:rPr>
              <a:t>Po </a:t>
            </a:r>
            <a:r>
              <a:rPr lang="cs-CZ" sz="2000" i="1" dirty="0">
                <a:solidFill>
                  <a:schemeClr val="accent6">
                    <a:lumMod val="50000"/>
                  </a:schemeClr>
                </a:solidFill>
              </a:rPr>
              <a:t>rozvratu rodiny jsem od roku 1925 se sestrou Marií žil u dědy </a:t>
            </a:r>
            <a:r>
              <a:rPr lang="cs-CZ" sz="2000" i="1" dirty="0" smtClean="0">
                <a:solidFill>
                  <a:schemeClr val="accent6">
                    <a:lumMod val="50000"/>
                  </a:schemeClr>
                </a:solidFill>
              </a:rPr>
              <a:t>z matčiny strany, </a:t>
            </a:r>
            <a:r>
              <a:rPr lang="cs-CZ" sz="2000" i="1" dirty="0">
                <a:solidFill>
                  <a:schemeClr val="accent6">
                    <a:lumMod val="50000"/>
                  </a:schemeClr>
                </a:solidFill>
              </a:rPr>
              <a:t>ale když on i jeho žena v roce 1927 zemřeli, sestra byla dána do sirotčince a já se uchytil u různých příbuzných. Prožil jsem velmi tvrdé dětství, učil jsem se dva měsíce klempířem, ale pak na zásah otcovy </a:t>
            </a:r>
            <a:r>
              <a:rPr lang="cs-CZ" sz="2000" i="1" dirty="0" smtClean="0">
                <a:solidFill>
                  <a:schemeClr val="accent6">
                    <a:lumMod val="50000"/>
                  </a:schemeClr>
                </a:solidFill>
              </a:rPr>
              <a:t>matky, </a:t>
            </a:r>
            <a:r>
              <a:rPr lang="cs-CZ" sz="2000" i="1" dirty="0">
                <a:solidFill>
                  <a:schemeClr val="accent6">
                    <a:lumMod val="50000"/>
                  </a:schemeClr>
                </a:solidFill>
              </a:rPr>
              <a:t>která si mě vzala na vychování, jsem se vrátil na střední školu a dokončil jsem příbramské gymnázium v roce 1934."</a:t>
            </a:r>
            <a:endParaRPr lang="cs-CZ" sz="20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38723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332657"/>
            <a:ext cx="7560840" cy="1008112"/>
          </a:xfrm>
        </p:spPr>
        <p:txBody>
          <a:bodyPr/>
          <a:lstStyle/>
          <a:p>
            <a:pPr algn="ctr"/>
            <a:r>
              <a:rPr lang="cs-CZ" sz="3600" dirty="0" smtClean="0"/>
              <a:t>Jan Drda</a:t>
            </a:r>
            <a:br>
              <a:rPr lang="cs-CZ" sz="3600" dirty="0" smtClean="0"/>
            </a:br>
            <a:r>
              <a:rPr lang="cs-CZ" sz="2400" dirty="0" smtClean="0"/>
              <a:t>(1915 – 1970)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496944" cy="4896543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40000"/>
              </a:lnSpc>
              <a:buNone/>
            </a:pP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Matka mu ……………. a otec po rozpadu svého druhého manželství se dal na ………… a od dětí ……………..…. Jana a jeho sestru pak vychovávali …………………….. Měl se vyučit …………………., ale jeho babička prosadila, aby studoval na …………………….. FF nedokončil. Po únoru ………….. zastával významné kulturní i politické funkce. V srpnu …………. se však postavil proti vpádu ……………………………., za což byl vyhozen ze zaměstnání (šéfredaktor). Zemřel osamělý na zámku v Dobříši.</a:t>
            </a:r>
          </a:p>
          <a:p>
            <a:pPr algn="just"/>
            <a:endParaRPr lang="cs-CZ" sz="2400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8473" y="372397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Zápis:</a:t>
            </a:r>
            <a:endParaRPr lang="cs-CZ" sz="2400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95736" y="1556792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zemřela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39952" y="2046947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pití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948264" y="2046947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odešel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88224" y="2564904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prarodiče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55776" y="3054642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klempířem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19872" y="3573016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gymnáziu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47664" y="4021033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1948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31840" y="4653136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1968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7544" y="5123819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s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ovětských vojsk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0966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332657"/>
            <a:ext cx="7560840" cy="1008112"/>
          </a:xfrm>
        </p:spPr>
        <p:txBody>
          <a:bodyPr/>
          <a:lstStyle/>
          <a:p>
            <a:pPr algn="ctr"/>
            <a:r>
              <a:rPr lang="cs-CZ" sz="3600" dirty="0" smtClean="0"/>
              <a:t>Tvorba: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268760"/>
            <a:ext cx="7920880" cy="5184576"/>
          </a:xfrm>
        </p:spPr>
        <p:txBody>
          <a:bodyPr>
            <a:normAutofit/>
          </a:bodyPr>
          <a:lstStyle/>
          <a:p>
            <a:pPr algn="just">
              <a:buClr>
                <a:schemeClr val="accent5">
                  <a:lumMod val="50000"/>
                </a:schemeClr>
              </a:buClr>
            </a:pPr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Od mládí psal povídky i hry pro místní ochotnické divadlo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. </a:t>
            </a:r>
          </a:p>
          <a:p>
            <a:pPr algn="just">
              <a:buClr>
                <a:schemeClr val="accent5">
                  <a:lumMod val="50000"/>
                </a:schemeClr>
              </a:buClr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Už v 25 letech vydal román </a:t>
            </a:r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Městečko, kde se zastavil čas.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</a:p>
          <a:p>
            <a:pPr algn="just">
              <a:buClr>
                <a:schemeClr val="accent5">
                  <a:lumMod val="50000"/>
                </a:schemeClr>
              </a:buClr>
            </a:pPr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Němá barikáda 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– soubor povídek na téma 2. světové války:</a:t>
            </a:r>
          </a:p>
          <a:p>
            <a:pPr lvl="1" algn="just">
              <a:buClr>
                <a:schemeClr val="accent5">
                  <a:lumMod val="50000"/>
                </a:schemeClr>
              </a:buClr>
            </a:pPr>
            <a:r>
              <a:rPr lang="cs-CZ" sz="1800" b="1" dirty="0" smtClean="0">
                <a:solidFill>
                  <a:schemeClr val="accent5">
                    <a:lumMod val="50000"/>
                  </a:schemeClr>
                </a:solidFill>
              </a:rPr>
              <a:t>Němá barikáda</a:t>
            </a:r>
          </a:p>
          <a:p>
            <a:pPr lvl="1" algn="just">
              <a:buClr>
                <a:schemeClr val="accent5">
                  <a:lumMod val="50000"/>
                </a:schemeClr>
              </a:buClr>
            </a:pPr>
            <a:r>
              <a:rPr lang="cs-CZ" sz="1800" b="1" dirty="0" smtClean="0">
                <a:solidFill>
                  <a:schemeClr val="accent5">
                    <a:lumMod val="50000"/>
                  </a:schemeClr>
                </a:solidFill>
              </a:rPr>
              <a:t>Vyšší princip</a:t>
            </a:r>
          </a:p>
          <a:p>
            <a:pPr lvl="1" algn="just">
              <a:buClr>
                <a:schemeClr val="accent5">
                  <a:lumMod val="50000"/>
                </a:schemeClr>
              </a:buClr>
            </a:pPr>
            <a:r>
              <a:rPr lang="cs-CZ" sz="1800" b="1" dirty="0" smtClean="0">
                <a:solidFill>
                  <a:schemeClr val="accent5">
                    <a:lumMod val="50000"/>
                  </a:schemeClr>
                </a:solidFill>
              </a:rPr>
              <a:t>Hlídač dynamitu</a:t>
            </a:r>
          </a:p>
          <a:p>
            <a:pPr lvl="1" algn="just">
              <a:buClr>
                <a:schemeClr val="accent5">
                  <a:lumMod val="50000"/>
                </a:schemeClr>
              </a:buClr>
            </a:pPr>
            <a:r>
              <a:rPr lang="cs-CZ" sz="1800" b="1" dirty="0" smtClean="0">
                <a:solidFill>
                  <a:schemeClr val="accent5">
                    <a:lumMod val="50000"/>
                  </a:schemeClr>
                </a:solidFill>
              </a:rPr>
              <a:t>Včelař</a:t>
            </a:r>
          </a:p>
          <a:p>
            <a:pPr algn="just">
              <a:buClr>
                <a:schemeClr val="accent5">
                  <a:lumMod val="50000"/>
                </a:schemeClr>
              </a:buClr>
            </a:pPr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Dalskabáty, hříšná ves aneb Zapomenutý čert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– komedie, kdy polepšený čert pomůže odhalit ďábla převlečeného za kněze.</a:t>
            </a:r>
            <a:endParaRPr lang="cs-CZ" sz="2000" b="1" dirty="0">
              <a:solidFill>
                <a:schemeClr val="accent5">
                  <a:lumMod val="50000"/>
                </a:schemeClr>
              </a:solidFill>
            </a:endParaRPr>
          </a:p>
          <a:p>
            <a:pPr algn="just">
              <a:buClr>
                <a:schemeClr val="accent5">
                  <a:lumMod val="50000"/>
                </a:schemeClr>
              </a:buClr>
            </a:pP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8473" y="372397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Zápis:</a:t>
            </a:r>
            <a:endParaRPr lang="cs-CZ" sz="2400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287276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dirty="0" smtClean="0"/>
              <a:t>Filmové scénáře:</a:t>
            </a:r>
            <a:endParaRPr lang="cs-CZ" sz="24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772816"/>
            <a:ext cx="3909072" cy="2802731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780928"/>
            <a:ext cx="4176464" cy="2840610"/>
          </a:xfrm>
        </p:spPr>
      </p:pic>
      <p:sp>
        <p:nvSpPr>
          <p:cNvPr id="4" name="TextovéPole 3"/>
          <p:cNvSpPr txBox="1"/>
          <p:nvPr/>
        </p:nvSpPr>
        <p:spPr>
          <a:xfrm>
            <a:off x="228473" y="372397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Zápis:</a:t>
            </a:r>
            <a:endParaRPr lang="cs-CZ" sz="2400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15616" y="5733256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Hrátky s čertem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661138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dirty="0" smtClean="0"/>
              <a:t>Filmové scénáře: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8473" y="372397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Zápis:</a:t>
            </a:r>
            <a:endParaRPr lang="cs-CZ" sz="2400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15616" y="5733256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5">
                    <a:lumMod val="50000"/>
                  </a:schemeClr>
                </a:solidFill>
              </a:rPr>
              <a:t>Dařbuján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5">
                    <a:lumMod val="50000"/>
                  </a:schemeClr>
                </a:solidFill>
              </a:rPr>
              <a:t>Pandrhola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13" name="Zástupný symbol pro obsah 1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5635" y="3499267"/>
            <a:ext cx="3470275" cy="2233989"/>
          </a:xfrm>
        </p:spPr>
      </p:pic>
      <p:pic>
        <p:nvPicPr>
          <p:cNvPr id="12" name="Zástupný symbol pro obsah 11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844824"/>
            <a:ext cx="3471863" cy="3180674"/>
          </a:xfrm>
        </p:spPr>
      </p:pic>
    </p:spTree>
    <p:extLst>
      <p:ext uri="{BB962C8B-B14F-4D97-AF65-F5344CB8AC3E}">
        <p14:creationId xmlns:p14="http://schemas.microsoft.com/office/powerpoint/2010/main" val="111392719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dirty="0" smtClean="0"/>
              <a:t>Filmové náměty: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8473" y="372397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Zápis:</a:t>
            </a:r>
            <a:endParaRPr lang="cs-CZ" sz="2400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15616" y="5733256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O princezně Jasněnce a létajícím ševci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988840"/>
            <a:ext cx="3471863" cy="2574419"/>
          </a:xfrm>
        </p:spPr>
      </p:pic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2488" y="2559121"/>
            <a:ext cx="3470275" cy="2552557"/>
          </a:xfrm>
        </p:spPr>
      </p:pic>
    </p:spTree>
    <p:extLst>
      <p:ext uri="{BB962C8B-B14F-4D97-AF65-F5344CB8AC3E}">
        <p14:creationId xmlns:p14="http://schemas.microsoft.com/office/powerpoint/2010/main" val="195552805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556793"/>
            <a:ext cx="7125112" cy="4302006"/>
          </a:xfrm>
        </p:spPr>
        <p:txBody>
          <a:bodyPr>
            <a:normAutofit fontScale="925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www.kjd.pb.cz/drda.php</a:t>
            </a:r>
            <a:endParaRPr lang="cs-CZ" dirty="0" smtClean="0"/>
          </a:p>
          <a:p>
            <a:r>
              <a:rPr lang="cs-CZ" i="1" dirty="0"/>
              <a:t>Drda, Jan: Nedaleko </a:t>
            </a:r>
            <a:r>
              <a:rPr lang="cs-CZ" i="1" dirty="0" err="1"/>
              <a:t>Rukapáně</a:t>
            </a:r>
            <a:r>
              <a:rPr lang="cs-CZ" i="1" dirty="0"/>
              <a:t>. Povídky a fragmenty. Praha, Čs.spis.1989, s.309</a:t>
            </a:r>
            <a:r>
              <a:rPr lang="cs-CZ" i="1" dirty="0" smtClean="0"/>
              <a:t>.</a:t>
            </a:r>
          </a:p>
          <a:p>
            <a:r>
              <a:rPr lang="cs-CZ" i="1" dirty="0" smtClean="0">
                <a:hlinkClick r:id="rId3"/>
              </a:rPr>
              <a:t>http</a:t>
            </a:r>
            <a:r>
              <a:rPr lang="cs-CZ" i="1" dirty="0">
                <a:hlinkClick r:id="rId3"/>
              </a:rPr>
              <a:t>://</a:t>
            </a:r>
            <a:r>
              <a:rPr lang="cs-CZ" i="1" dirty="0" smtClean="0">
                <a:hlinkClick r:id="rId3"/>
              </a:rPr>
              <a:t>neuvertka.blog.cz/0709/jan-drda-hratky-s-certem</a:t>
            </a:r>
            <a:endParaRPr lang="cs-CZ" i="1" dirty="0" smtClean="0"/>
          </a:p>
          <a:p>
            <a:r>
              <a:rPr lang="cs-CZ" i="1" dirty="0">
                <a:hlinkClick r:id="rId4"/>
              </a:rPr>
              <a:t>http://</a:t>
            </a:r>
            <a:r>
              <a:rPr lang="cs-CZ" i="1" dirty="0" smtClean="0">
                <a:hlinkClick r:id="rId4"/>
              </a:rPr>
              <a:t>www.filmpost.cz/filmy/hratky_s_certem-dvd-20</a:t>
            </a:r>
            <a:endParaRPr lang="cs-CZ" i="1" dirty="0" smtClean="0"/>
          </a:p>
          <a:p>
            <a:r>
              <a:rPr lang="cs-CZ" i="1" dirty="0">
                <a:hlinkClick r:id="rId5"/>
              </a:rPr>
              <a:t>http://</a:t>
            </a:r>
            <a:r>
              <a:rPr lang="cs-CZ" i="1" dirty="0" smtClean="0">
                <a:hlinkClick r:id="rId5"/>
              </a:rPr>
              <a:t>www.televize.cz/tv-porady/darbujan-a-pandrhola-9807</a:t>
            </a:r>
            <a:endParaRPr lang="cs-CZ" i="1" dirty="0" smtClean="0"/>
          </a:p>
          <a:p>
            <a:r>
              <a:rPr lang="cs-CZ" i="1" dirty="0">
                <a:hlinkClick r:id="rId6"/>
              </a:rPr>
              <a:t>http://</a:t>
            </a:r>
            <a:r>
              <a:rPr lang="cs-CZ" i="1" dirty="0" smtClean="0">
                <a:hlinkClick r:id="rId6"/>
              </a:rPr>
              <a:t>www.fdb.cz/film-fotogalerie/14578-o-princezne-jasnence-a-letajicim-sevci.html</a:t>
            </a:r>
            <a:endParaRPr lang="cs-CZ" i="1" dirty="0" smtClean="0"/>
          </a:p>
          <a:p>
            <a:r>
              <a:rPr lang="cs-CZ" i="1" dirty="0">
                <a:hlinkClick r:id="rId7"/>
              </a:rPr>
              <a:t>http://www.ceskatelevize.cz/porady/16339-darbujan-a-pandrhola/29538365575</a:t>
            </a:r>
            <a:r>
              <a:rPr lang="cs-CZ" i="1" dirty="0" smtClean="0">
                <a:hlinkClick r:id="rId7"/>
              </a:rPr>
              <a:t>/</a:t>
            </a:r>
            <a:endParaRPr lang="cs-CZ" i="1" dirty="0" smtClean="0"/>
          </a:p>
          <a:p>
            <a:r>
              <a:rPr lang="cs-CZ" i="1" dirty="0">
                <a:hlinkClick r:id="rId8"/>
              </a:rPr>
              <a:t>http://www.filmolada.cz/texty/ceska-pohadka-specificky-zanr-v-kontextu-doby</a:t>
            </a:r>
            <a:r>
              <a:rPr lang="cs-CZ" i="1" dirty="0"/>
              <a:t/>
            </a:r>
            <a:br>
              <a:rPr lang="cs-CZ" i="1" dirty="0"/>
            </a:b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415492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71</TotalTime>
  <Words>326</Words>
  <Application>Microsoft Office PowerPoint</Application>
  <PresentationFormat>Předvádění na obrazovce (4:3)</PresentationFormat>
  <Paragraphs>58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Summer</vt:lpstr>
      <vt:lpstr>Prezentace aplikace PowerPoint</vt:lpstr>
      <vt:lpstr>Prezentace aplikace PowerPoint</vt:lpstr>
      <vt:lpstr>Jan Drda (4. 4. 1915 – 28. 11. 1970)</vt:lpstr>
      <vt:lpstr>Kdo jsem?</vt:lpstr>
      <vt:lpstr>Jan Drda (1915 – 1970)</vt:lpstr>
      <vt:lpstr>Tvorba:</vt:lpstr>
      <vt:lpstr>Filmové scénáře:</vt:lpstr>
      <vt:lpstr>Filmové scénáře:</vt:lpstr>
      <vt:lpstr>Filmové náměty:</vt:lpstr>
      <vt:lpstr>Použité 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Jan Drda</dc:title>
  <dc:creator>Jajinka</dc:creator>
  <cp:lastModifiedBy>Jajinka</cp:lastModifiedBy>
  <cp:revision>17</cp:revision>
  <dcterms:created xsi:type="dcterms:W3CDTF">2012-05-05T16:43:13Z</dcterms:created>
  <dcterms:modified xsi:type="dcterms:W3CDTF">2012-05-23T17:06:31Z</dcterms:modified>
</cp:coreProperties>
</file>