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7" r:id="rId4"/>
    <p:sldId id="265" r:id="rId5"/>
    <p:sldId id="258" r:id="rId6"/>
    <p:sldId id="259" r:id="rId7"/>
    <p:sldId id="260" r:id="rId8"/>
    <p:sldId id="266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73B47-36A0-4578-8E88-E320C8B23B7E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VY_42_INOVACE_08_1_Konstrukce </a:t>
            </a:r>
            <a:r>
              <a:rPr lang="cs-CZ" sz="1700" dirty="0"/>
              <a:t>trojúhelníku </a:t>
            </a:r>
            <a:r>
              <a:rPr lang="cs-CZ" sz="1700" dirty="0" smtClean="0"/>
              <a:t>ze dvou stran a těžnice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opakování těžnic trojúhelníku. Sestrojování trojúhelníku ze dvou stran a těžnice k jedné z nich.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14.5.2012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14.5.2012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Konstrukce trojúhelníku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ze dvou stran a těžnice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těžnice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4973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TĚŽNICE – spojuje střed strany s protějším vrcholem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580526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221647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06706" y="4016677"/>
            <a:ext cx="4732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4088685"/>
            <a:ext cx="4548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5816877"/>
            <a:ext cx="44377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682806" y="580526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52120" y="4869160"/>
            <a:ext cx="4138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b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499992" y="3224589"/>
            <a:ext cx="3874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c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453285" y="4941168"/>
            <a:ext cx="3986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a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67544" y="2492896"/>
            <a:ext cx="3173176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a</a:t>
            </a:r>
            <a:r>
              <a:rPr lang="cs-CZ" sz="2600" dirty="0" smtClean="0"/>
              <a:t>,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b</a:t>
            </a:r>
            <a:r>
              <a:rPr lang="cs-CZ" sz="2600" dirty="0" smtClean="0"/>
              <a:t>, </a:t>
            </a:r>
            <a:r>
              <a:rPr lang="cs-CZ" sz="2600" dirty="0" err="1" smtClean="0"/>
              <a:t>t</a:t>
            </a:r>
            <a:r>
              <a:rPr lang="cs-CZ" sz="2600" baseline="-25000" dirty="0" err="1" smtClean="0"/>
              <a:t>c</a:t>
            </a:r>
            <a:r>
              <a:rPr lang="cs-CZ" sz="2600" dirty="0" smtClean="0"/>
              <a:t> – výšky</a:t>
            </a:r>
          </a:p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r>
              <a:rPr lang="cs-CZ" sz="2600" dirty="0" smtClean="0"/>
              <a:t>,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r>
              <a:rPr lang="cs-CZ" sz="2600" dirty="0" smtClean="0"/>
              <a:t>, </a:t>
            </a:r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r>
              <a:rPr lang="cs-CZ" sz="2600" baseline="-25000" dirty="0" smtClean="0"/>
              <a:t> </a:t>
            </a:r>
            <a:r>
              <a:rPr lang="cs-CZ" sz="2600" dirty="0" smtClean="0"/>
              <a:t>– středy stran</a:t>
            </a:r>
          </a:p>
          <a:p>
            <a:r>
              <a:rPr lang="cs-CZ" sz="2600" dirty="0" smtClean="0"/>
              <a:t>T - těžiště</a:t>
            </a:r>
            <a:endParaRPr lang="cs-CZ" sz="2600" dirty="0"/>
          </a:p>
        </p:txBody>
      </p:sp>
      <p:sp>
        <p:nvSpPr>
          <p:cNvPr id="67" name="Rovnoramenný trojúhelník 66"/>
          <p:cNvSpPr/>
          <p:nvPr/>
        </p:nvSpPr>
        <p:spPr>
          <a:xfrm>
            <a:off x="2915816" y="2636912"/>
            <a:ext cx="3816424" cy="3240360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9" name="Přímá spojovací čára 68"/>
          <p:cNvCxnSpPr>
            <a:stCxn id="67" idx="4"/>
            <a:endCxn id="67" idx="1"/>
          </p:cNvCxnSpPr>
          <p:nvPr/>
        </p:nvCxnSpPr>
        <p:spPr>
          <a:xfrm flipH="1" flipV="1">
            <a:off x="3869922" y="4257092"/>
            <a:ext cx="2862318" cy="162018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>
            <a:stCxn id="67" idx="2"/>
            <a:endCxn id="67" idx="5"/>
          </p:cNvCxnSpPr>
          <p:nvPr/>
        </p:nvCxnSpPr>
        <p:spPr>
          <a:xfrm flipV="1">
            <a:off x="2915816" y="4257092"/>
            <a:ext cx="2862318" cy="162018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67" idx="3"/>
            <a:endCxn id="67" idx="0"/>
          </p:cNvCxnSpPr>
          <p:nvPr/>
        </p:nvCxnSpPr>
        <p:spPr>
          <a:xfrm flipV="1">
            <a:off x="4824028" y="2636912"/>
            <a:ext cx="0" cy="324036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4788024" y="4293096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084168" y="2564904"/>
            <a:ext cx="233929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│AT│ = 2 · │</a:t>
            </a:r>
            <a:r>
              <a:rPr lang="cs-CZ" sz="2600" dirty="0" err="1" smtClean="0"/>
              <a:t>TS</a:t>
            </a:r>
            <a:r>
              <a:rPr lang="cs-CZ" sz="2600" baseline="-25000" dirty="0" err="1" smtClean="0"/>
              <a:t>a</a:t>
            </a:r>
            <a:r>
              <a:rPr lang="cs-CZ" sz="2600" dirty="0" smtClean="0"/>
              <a:t>│</a:t>
            </a:r>
          </a:p>
          <a:p>
            <a:r>
              <a:rPr lang="cs-CZ" sz="2600" dirty="0" smtClean="0"/>
              <a:t>│BT│ = 2 · │</a:t>
            </a:r>
            <a:r>
              <a:rPr lang="cs-CZ" sz="2600" dirty="0" err="1" smtClean="0"/>
              <a:t>TS</a:t>
            </a:r>
            <a:r>
              <a:rPr lang="cs-CZ" sz="2600" baseline="-25000" dirty="0" err="1" smtClean="0"/>
              <a:t>b</a:t>
            </a:r>
            <a:r>
              <a:rPr lang="cs-CZ" sz="2600" dirty="0" smtClean="0"/>
              <a:t>│</a:t>
            </a:r>
          </a:p>
          <a:p>
            <a:r>
              <a:rPr lang="cs-CZ" sz="2600" dirty="0" smtClean="0"/>
              <a:t>│CT│ = 2 · │</a:t>
            </a:r>
            <a:r>
              <a:rPr lang="cs-CZ" sz="2600" dirty="0" err="1" smtClean="0"/>
              <a:t>TS</a:t>
            </a:r>
            <a:r>
              <a:rPr lang="cs-CZ" sz="2600" baseline="-25000" dirty="0" err="1" smtClean="0"/>
              <a:t>c</a:t>
            </a:r>
            <a:r>
              <a:rPr lang="cs-CZ" sz="2600" dirty="0" smtClean="0"/>
              <a:t>│</a:t>
            </a:r>
            <a:endParaRPr lang="cs-CZ" sz="2600" dirty="0"/>
          </a:p>
        </p:txBody>
      </p:sp>
      <p:cxnSp>
        <p:nvCxnSpPr>
          <p:cNvPr id="87" name="Přímá spojovací čára 86"/>
          <p:cNvCxnSpPr/>
          <p:nvPr/>
        </p:nvCxnSpPr>
        <p:spPr>
          <a:xfrm flipV="1">
            <a:off x="5580112" y="4149080"/>
            <a:ext cx="43204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flipH="1" flipV="1">
            <a:off x="3635896" y="4149080"/>
            <a:ext cx="43204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Volný tvar 101"/>
          <p:cNvSpPr/>
          <p:nvPr/>
        </p:nvSpPr>
        <p:spPr>
          <a:xfrm>
            <a:off x="4826643" y="5741043"/>
            <a:ext cx="0" cy="300942"/>
          </a:xfrm>
          <a:custGeom>
            <a:avLst/>
            <a:gdLst>
              <a:gd name="connsiteX0" fmla="*/ 0 w 0"/>
              <a:gd name="connsiteY0" fmla="*/ 0 h 300942"/>
              <a:gd name="connsiteX1" fmla="*/ 0 w 0"/>
              <a:gd name="connsiteY1" fmla="*/ 300942 h 300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300942">
                <a:moveTo>
                  <a:pt x="0" y="0"/>
                </a:moveTo>
                <a:lnTo>
                  <a:pt x="0" y="30094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5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500"/>
                            </p:stCondLst>
                            <p:childTnLst>
                              <p:par>
                                <p:cTn id="66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8000"/>
                            </p:stCondLst>
                            <p:childTnLst>
                              <p:par>
                                <p:cTn id="72" presetID="5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500"/>
                            </p:stCondLst>
                            <p:childTnLst>
                              <p:par>
                                <p:cTn id="78" presetID="53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7" dur="1" fill="hold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0" dur="1" fill="hold"/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5" dur="1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55" grpId="0"/>
      <p:bldP spid="56" grpId="0"/>
      <p:bldP spid="57" grpId="0"/>
      <p:bldP spid="80" grpId="0"/>
      <p:bldP spid="81" grpId="0"/>
      <p:bldP spid="10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c = 5 cm,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c</a:t>
            </a:r>
            <a:r>
              <a:rPr lang="cs-CZ" dirty="0" smtClean="0"/>
              <a:t> = 3,5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932040" y="2420888"/>
            <a:ext cx="3816424" cy="1800200"/>
          </a:xfrm>
          <a:prstGeom prst="triangle">
            <a:avLst>
              <a:gd name="adj" fmla="val 61283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22108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98682" y="422108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89720" y="1928445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1" name="Zástupný symbol pro obsah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4149080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cxnSp>
        <p:nvCxnSpPr>
          <p:cNvPr id="16" name="Přímá spojovací čára 15"/>
          <p:cNvCxnSpPr>
            <a:endCxn id="4" idx="4"/>
          </p:cNvCxnSpPr>
          <p:nvPr/>
        </p:nvCxnSpPr>
        <p:spPr>
          <a:xfrm>
            <a:off x="4932040" y="4221088"/>
            <a:ext cx="381642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4" idx="0"/>
            <a:endCxn id="4" idx="4"/>
          </p:cNvCxnSpPr>
          <p:nvPr/>
        </p:nvCxnSpPr>
        <p:spPr>
          <a:xfrm>
            <a:off x="7270859" y="2420888"/>
            <a:ext cx="1477605" cy="18002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840462" y="2780928"/>
            <a:ext cx="11400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a = 3 cm</a:t>
            </a:r>
            <a:endParaRPr lang="cs-CZ" sz="2200" dirty="0"/>
          </a:p>
        </p:txBody>
      </p:sp>
      <p:cxnSp>
        <p:nvCxnSpPr>
          <p:cNvPr id="29" name="Přímá spojovací čára 28"/>
          <p:cNvCxnSpPr>
            <a:stCxn id="4" idx="0"/>
          </p:cNvCxnSpPr>
          <p:nvPr/>
        </p:nvCxnSpPr>
        <p:spPr>
          <a:xfrm flipH="1">
            <a:off x="6948264" y="2420888"/>
            <a:ext cx="322595" cy="180020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6966496" y="3502169"/>
            <a:ext cx="142192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err="1" smtClean="0"/>
              <a:t>t</a:t>
            </a:r>
            <a:r>
              <a:rPr lang="cs-CZ" sz="2200" baseline="-25000" dirty="0" err="1" smtClean="0"/>
              <a:t>c</a:t>
            </a:r>
            <a:r>
              <a:rPr lang="cs-CZ" sz="2200" dirty="0" smtClean="0"/>
              <a:t> = 3,5 cm</a:t>
            </a:r>
            <a:endParaRPr lang="cs-CZ" sz="2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20512" y="4221088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20" name="Volný tvar 19"/>
          <p:cNvSpPr/>
          <p:nvPr/>
        </p:nvSpPr>
        <p:spPr>
          <a:xfrm>
            <a:off x="6948264" y="4077072"/>
            <a:ext cx="0" cy="289367"/>
          </a:xfrm>
          <a:custGeom>
            <a:avLst/>
            <a:gdLst>
              <a:gd name="connsiteX0" fmla="*/ 0 w 0"/>
              <a:gd name="connsiteY0" fmla="*/ 0 h 289367"/>
              <a:gd name="connsiteX1" fmla="*/ 0 w 0"/>
              <a:gd name="connsiteY1" fmla="*/ 289367 h 289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89367">
                <a:moveTo>
                  <a:pt x="0" y="0"/>
                </a:moveTo>
                <a:lnTo>
                  <a:pt x="0" y="289367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2" grpId="0"/>
      <p:bldP spid="27" grpId="0"/>
      <p:bldP spid="33" grpId="0"/>
      <p:bldP spid="19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c = 5 cm,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c</a:t>
            </a:r>
            <a:r>
              <a:rPr lang="cs-CZ" dirty="0" smtClean="0"/>
              <a:t> = 3,5 cm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498975" cy="63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679503" cy="3951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AB; │AB│ = 5 cm</a:t>
            </a:r>
          </a:p>
          <a:p>
            <a:pPr>
              <a:buNone/>
            </a:pPr>
            <a:r>
              <a:rPr lang="cs-CZ" dirty="0" smtClean="0"/>
              <a:t>2. S; 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smtClean="0">
                <a:sym typeface="Symbol" pitchFamily="18" charset="2"/>
              </a:rPr>
              <a:t> </a:t>
            </a:r>
            <a:r>
              <a:rPr lang="cs-CZ" dirty="0" smtClean="0"/>
              <a:t>AB, │AS│ = │SB│</a:t>
            </a:r>
          </a:p>
          <a:p>
            <a:pPr>
              <a:buNone/>
            </a:pPr>
            <a:r>
              <a:rPr lang="cs-CZ" dirty="0" smtClean="0"/>
              <a:t>3. k</a:t>
            </a:r>
            <a:r>
              <a:rPr lang="cs-CZ" baseline="-25000" dirty="0" smtClean="0"/>
              <a:t>1</a:t>
            </a:r>
            <a:r>
              <a:rPr lang="cs-CZ" dirty="0" smtClean="0"/>
              <a:t>;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1</a:t>
            </a:r>
            <a:r>
              <a:rPr lang="cs-CZ" dirty="0" smtClean="0"/>
              <a:t>(B; 3 cm)</a:t>
            </a:r>
          </a:p>
          <a:p>
            <a:pPr>
              <a:buNone/>
            </a:pPr>
            <a:r>
              <a:rPr lang="cs-CZ" dirty="0" smtClean="0"/>
              <a:t>4. k</a:t>
            </a:r>
            <a:r>
              <a:rPr lang="cs-CZ" baseline="-25000" dirty="0" smtClean="0"/>
              <a:t>2</a:t>
            </a:r>
            <a:r>
              <a:rPr lang="cs-CZ" dirty="0" smtClean="0"/>
              <a:t>; </a:t>
            </a:r>
            <a:r>
              <a:rPr lang="cs-CZ" dirty="0" err="1" smtClean="0"/>
              <a:t>k</a:t>
            </a:r>
            <a:r>
              <a:rPr lang="cs-CZ" baseline="-25000" dirty="0" err="1" smtClean="0"/>
              <a:t>2</a:t>
            </a:r>
            <a:r>
              <a:rPr lang="cs-CZ" dirty="0" smtClean="0"/>
              <a:t>(S; 3,5 cm)</a:t>
            </a:r>
          </a:p>
          <a:p>
            <a:pPr>
              <a:buNone/>
            </a:pPr>
            <a:r>
              <a:rPr lang="cs-CZ" dirty="0" smtClean="0"/>
              <a:t>5. C</a:t>
            </a:r>
            <a:r>
              <a:rPr lang="cs-CZ" dirty="0" smtClean="0">
                <a:latin typeface="+mj-lt"/>
              </a:rPr>
              <a:t>; </a:t>
            </a:r>
            <a:r>
              <a:rPr lang="cs-CZ" dirty="0" err="1" smtClean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 k</a:t>
            </a:r>
            <a:r>
              <a:rPr lang="cs-CZ" baseline="-25000" dirty="0" smtClean="0">
                <a:latin typeface="+mj-lt"/>
                <a:sym typeface="Symbol" pitchFamily="18" charset="2"/>
              </a:rPr>
              <a:t>1</a:t>
            </a:r>
            <a:r>
              <a:rPr lang="cs-CZ" dirty="0" smtClean="0">
                <a:latin typeface="+mj-lt"/>
                <a:sym typeface="Symbol" pitchFamily="18" charset="2"/>
              </a:rPr>
              <a:t> </a:t>
            </a:r>
            <a:r>
              <a:rPr lang="cs-CZ" b="1" dirty="0" smtClean="0">
                <a:latin typeface="+mj-lt"/>
                <a:sym typeface="Symbol" pitchFamily="18" charset="2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k</a:t>
            </a:r>
            <a:r>
              <a:rPr lang="cs-CZ" baseline="-25000" dirty="0" smtClean="0">
                <a:latin typeface="+mj-lt"/>
                <a:sym typeface="Symbol" pitchFamily="18" charset="2"/>
              </a:rPr>
              <a:t>2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>
                <a:latin typeface="+mj-lt"/>
              </a:rPr>
              <a:t>6. </a:t>
            </a:r>
            <a:r>
              <a:rPr lang="cs-CZ" sz="2000" dirty="0" smtClean="0">
                <a:latin typeface="+mj-lt"/>
              </a:rPr>
              <a:t>Δ</a:t>
            </a:r>
            <a:r>
              <a:rPr lang="cs-CZ" dirty="0" smtClean="0">
                <a:latin typeface="+mj-lt"/>
              </a:rPr>
              <a:t>ABC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028" name="Object 3"/>
          <p:cNvGraphicFramePr>
            <a:graphicFrameLocks noChangeAspect="1"/>
          </p:cNvGraphicFramePr>
          <p:nvPr/>
        </p:nvGraphicFramePr>
        <p:xfrm>
          <a:off x="5819764" y="3573016"/>
          <a:ext cx="480428" cy="360040"/>
        </p:xfrm>
        <a:graphic>
          <a:graphicData uri="http://schemas.openxmlformats.org/presentationml/2006/ole">
            <p:oleObj spid="_x0000_s1026" name="Rovnice" r:id="rId3" imgW="0" imgH="0" progId="Equation.3">
              <p:embed/>
            </p:oleObj>
          </a:graphicData>
        </a:graphic>
      </p:graphicFrame>
      <p:graphicFrame>
        <p:nvGraphicFramePr>
          <p:cNvPr id="1029" name="Object 3"/>
          <p:cNvGraphicFramePr>
            <a:graphicFrameLocks noChangeAspect="1"/>
          </p:cNvGraphicFramePr>
          <p:nvPr/>
        </p:nvGraphicFramePr>
        <p:xfrm>
          <a:off x="8100392" y="3140646"/>
          <a:ext cx="479425" cy="360362"/>
        </p:xfrm>
        <a:graphic>
          <a:graphicData uri="http://schemas.openxmlformats.org/presentationml/2006/ole">
            <p:oleObj spid="_x0000_s1027" name="Rovnice" r:id="rId4" imgW="0" imgH="0" progId="Equation.3">
              <p:embed/>
            </p:oleObj>
          </a:graphicData>
        </a:graphic>
      </p:graphicFrame>
      <p:graphicFrame>
        <p:nvGraphicFramePr>
          <p:cNvPr id="1030" name="Object 3"/>
          <p:cNvGraphicFramePr>
            <a:graphicFrameLocks noChangeAspect="1"/>
          </p:cNvGraphicFramePr>
          <p:nvPr/>
        </p:nvGraphicFramePr>
        <p:xfrm>
          <a:off x="6899299" y="3573016"/>
          <a:ext cx="481013" cy="360362"/>
        </p:xfrm>
        <a:graphic>
          <a:graphicData uri="http://schemas.openxmlformats.org/presentationml/2006/ole">
            <p:oleObj spid="_x0000_s1028" name="Rovnice" r:id="rId5" imgW="0" imgH="0" progId="Equation.3">
              <p:embed/>
            </p:oleObj>
          </a:graphicData>
        </a:graphic>
      </p:graphicFrame>
      <p:sp>
        <p:nvSpPr>
          <p:cNvPr id="19" name="Rovnoramenný trojúhelník 18"/>
          <p:cNvSpPr/>
          <p:nvPr/>
        </p:nvSpPr>
        <p:spPr>
          <a:xfrm>
            <a:off x="467544" y="3429000"/>
            <a:ext cx="3816424" cy="1800200"/>
          </a:xfrm>
          <a:prstGeom prst="triangle">
            <a:avLst>
              <a:gd name="adj" fmla="val 61283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čára 19"/>
          <p:cNvCxnSpPr/>
          <p:nvPr/>
        </p:nvCxnSpPr>
        <p:spPr>
          <a:xfrm flipH="1">
            <a:off x="2483768" y="3429000"/>
            <a:ext cx="322595" cy="1800200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806363" y="3429000"/>
            <a:ext cx="1477605" cy="18002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67544" y="5229200"/>
            <a:ext cx="381642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51520" y="515719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5240813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699792" y="2792541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3790201"/>
            <a:ext cx="11400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a = 3 cm</a:t>
            </a:r>
            <a:endParaRPr lang="cs-CZ" sz="2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5230361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sp>
        <p:nvSpPr>
          <p:cNvPr id="23" name="Oblouk 22"/>
          <p:cNvSpPr/>
          <p:nvPr/>
        </p:nvSpPr>
        <p:spPr>
          <a:xfrm rot="1687867">
            <a:off x="-572654" y="3247902"/>
            <a:ext cx="5040000" cy="5040000"/>
          </a:xfrm>
          <a:prstGeom prst="arc">
            <a:avLst>
              <a:gd name="adj1" fmla="val 14843375"/>
              <a:gd name="adj2" fmla="val 1657686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24" name="Oblouk 23"/>
          <p:cNvSpPr/>
          <p:nvPr/>
        </p:nvSpPr>
        <p:spPr>
          <a:xfrm rot="20064948">
            <a:off x="2198438" y="2548512"/>
            <a:ext cx="5040000" cy="5040000"/>
          </a:xfrm>
          <a:prstGeom prst="arc">
            <a:avLst>
              <a:gd name="adj1" fmla="val 14029673"/>
              <a:gd name="adj2" fmla="val 1577957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14678" y="2926105"/>
            <a:ext cx="40748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k</a:t>
            </a:r>
            <a:r>
              <a:rPr lang="cs-CZ" sz="2200" baseline="-25000" dirty="0" smtClean="0"/>
              <a:t>1</a:t>
            </a:r>
            <a:endParaRPr lang="cs-CZ" sz="22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71670" y="2857497"/>
            <a:ext cx="4286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</a:t>
            </a:r>
            <a:r>
              <a:rPr lang="cs-CZ" sz="2200" baseline="-25000" dirty="0" smtClean="0"/>
              <a:t>2</a:t>
            </a:r>
            <a:endParaRPr lang="cs-CZ" sz="2200" baseline="-25000" dirty="0"/>
          </a:p>
        </p:txBody>
      </p:sp>
      <p:sp>
        <p:nvSpPr>
          <p:cNvPr id="32" name="Volný tvar 31"/>
          <p:cNvSpPr/>
          <p:nvPr/>
        </p:nvSpPr>
        <p:spPr>
          <a:xfrm>
            <a:off x="2500298" y="5068459"/>
            <a:ext cx="0" cy="289367"/>
          </a:xfrm>
          <a:custGeom>
            <a:avLst/>
            <a:gdLst>
              <a:gd name="connsiteX0" fmla="*/ 0 w 0"/>
              <a:gd name="connsiteY0" fmla="*/ 0 h 289367"/>
              <a:gd name="connsiteX1" fmla="*/ 0 w 0"/>
              <a:gd name="connsiteY1" fmla="*/ 289367 h 289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89367">
                <a:moveTo>
                  <a:pt x="0" y="0"/>
                </a:moveTo>
                <a:lnTo>
                  <a:pt x="0" y="289367"/>
                </a:ln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2337586" y="5222573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c = 5 cm,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c</a:t>
            </a:r>
            <a:r>
              <a:rPr lang="cs-CZ" dirty="0" smtClean="0"/>
              <a:t> = 3,5 cm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/>
              <a:t>Konstrukce </a:t>
            </a:r>
            <a:r>
              <a:rPr lang="cs-CZ" sz="2600" dirty="0" smtClean="0"/>
              <a:t>podle zápisu</a:t>
            </a:r>
          </a:p>
          <a:p>
            <a:pPr>
              <a:buNone/>
            </a:pPr>
            <a:r>
              <a:rPr lang="cs-CZ" sz="2600" dirty="0" smtClean="0"/>
              <a:t>1. AB; │AB│ = 5 cm</a:t>
            </a:r>
          </a:p>
          <a:p>
            <a:pPr>
              <a:buNone/>
            </a:pPr>
            <a:r>
              <a:rPr lang="cs-CZ" sz="2600" dirty="0" smtClean="0"/>
              <a:t>2. S; </a:t>
            </a:r>
            <a:r>
              <a:rPr lang="cs-CZ" sz="2600" dirty="0" err="1" smtClean="0"/>
              <a:t>S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</a:t>
            </a:r>
            <a:r>
              <a:rPr lang="cs-CZ" sz="2600" dirty="0" smtClean="0"/>
              <a:t>AB, │AS│ = │SB│</a:t>
            </a:r>
          </a:p>
          <a:p>
            <a:pPr>
              <a:buNone/>
            </a:pPr>
            <a:r>
              <a:rPr lang="cs-CZ" sz="2600" dirty="0" smtClean="0"/>
              <a:t>3. k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;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1</a:t>
            </a:r>
            <a:r>
              <a:rPr lang="cs-CZ" sz="2600" dirty="0" smtClean="0"/>
              <a:t>(B; 3 cm)</a:t>
            </a:r>
          </a:p>
          <a:p>
            <a:pPr>
              <a:buNone/>
            </a:pPr>
            <a:r>
              <a:rPr lang="cs-CZ" sz="2600" dirty="0" smtClean="0"/>
              <a:t>4. 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;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2</a:t>
            </a:r>
            <a:r>
              <a:rPr lang="cs-CZ" sz="2600" dirty="0" smtClean="0"/>
              <a:t>(S; 3,5 cm)</a:t>
            </a:r>
          </a:p>
          <a:p>
            <a:pPr>
              <a:buNone/>
            </a:pPr>
            <a:r>
              <a:rPr lang="cs-CZ" sz="2600" dirty="0" smtClean="0"/>
              <a:t>5. C; </a:t>
            </a:r>
            <a:r>
              <a:rPr lang="cs-CZ" sz="2600" dirty="0" err="1" smtClean="0"/>
              <a:t>C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k</a:t>
            </a:r>
            <a:r>
              <a:rPr lang="cs-CZ" sz="2600" baseline="-25000" dirty="0" smtClean="0">
                <a:sym typeface="Symbol" pitchFamily="18" charset="2"/>
              </a:rPr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>
                <a:sym typeface="Symbol" pitchFamily="18" charset="2"/>
              </a:rPr>
              <a:t>k</a:t>
            </a:r>
            <a:r>
              <a:rPr lang="cs-CZ" sz="2600" baseline="-25000" dirty="0" smtClean="0">
                <a:sym typeface="Symbol" pitchFamily="18" charset="2"/>
              </a:rPr>
              <a:t>2</a:t>
            </a:r>
            <a:endParaRPr lang="cs-CZ" sz="2600" baseline="-25000" dirty="0" smtClean="0"/>
          </a:p>
          <a:p>
            <a:pPr>
              <a:buNone/>
            </a:pPr>
            <a:r>
              <a:rPr lang="cs-CZ" sz="2600" dirty="0" smtClean="0"/>
              <a:t>6. </a:t>
            </a:r>
            <a:r>
              <a:rPr lang="cs-CZ" sz="2000" dirty="0" smtClean="0"/>
              <a:t>Δ</a:t>
            </a:r>
            <a:r>
              <a:rPr lang="cs-CZ" sz="2600" dirty="0" smtClean="0"/>
              <a:t>ABC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sz="2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60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7668344" y="4637666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283968" y="4581128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995936" y="472514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63326" y="466474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1403648" y="3573016"/>
          <a:ext cx="479425" cy="360362"/>
        </p:xfrm>
        <a:graphic>
          <a:graphicData uri="http://schemas.openxmlformats.org/presentationml/2006/ole">
            <p:oleObj spid="_x0000_s2050" name="Rovnice" r:id="rId3" imgW="0" imgH="0" progId="Equation.3">
              <p:embed/>
            </p:oleObj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8227294" y="2348880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33736" y="220486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baseline="-25000" dirty="0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763688" y="4076750"/>
          <a:ext cx="479425" cy="360362"/>
        </p:xfrm>
        <a:graphic>
          <a:graphicData uri="http://schemas.openxmlformats.org/presentationml/2006/ole">
            <p:oleObj spid="_x0000_s2051" name="Rovnice" r:id="rId4" imgW="0" imgH="0" progId="Equation.3">
              <p:embed/>
            </p:oleObj>
          </a:graphicData>
        </a:graphic>
      </p:graphicFrame>
      <p:sp>
        <p:nvSpPr>
          <p:cNvPr id="33" name="Oblouk 32"/>
          <p:cNvSpPr/>
          <p:nvPr/>
        </p:nvSpPr>
        <p:spPr>
          <a:xfrm rot="20966911">
            <a:off x="5383275" y="2329748"/>
            <a:ext cx="4968552" cy="4968000"/>
          </a:xfrm>
          <a:prstGeom prst="arc">
            <a:avLst>
              <a:gd name="adj1" fmla="val 13124150"/>
              <a:gd name="adj2" fmla="val 1426873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louk 68"/>
          <p:cNvSpPr/>
          <p:nvPr/>
        </p:nvSpPr>
        <p:spPr>
          <a:xfrm rot="2246958">
            <a:off x="3347864" y="2272627"/>
            <a:ext cx="5040000" cy="5040000"/>
          </a:xfrm>
          <a:prstGeom prst="arc">
            <a:avLst>
              <a:gd name="adj1" fmla="val 14029673"/>
              <a:gd name="adj2" fmla="val 1715421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ovací čára 70"/>
          <p:cNvCxnSpPr/>
          <p:nvPr/>
        </p:nvCxnSpPr>
        <p:spPr>
          <a:xfrm>
            <a:off x="4283968" y="4725144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15699894">
            <a:off x="5390515" y="2230389"/>
            <a:ext cx="4968552" cy="4968000"/>
          </a:xfrm>
          <a:prstGeom prst="arc">
            <a:avLst>
              <a:gd name="adj1" fmla="val 13994472"/>
              <a:gd name="adj2" fmla="val 1464763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louk 28"/>
          <p:cNvSpPr/>
          <p:nvPr/>
        </p:nvSpPr>
        <p:spPr>
          <a:xfrm rot="5400000">
            <a:off x="1403924" y="2061124"/>
            <a:ext cx="4968552" cy="4968000"/>
          </a:xfrm>
          <a:prstGeom prst="arc">
            <a:avLst>
              <a:gd name="adj1" fmla="val 13725470"/>
              <a:gd name="adj2" fmla="val 1469203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9798678">
            <a:off x="1659049" y="2061124"/>
            <a:ext cx="4968552" cy="4968000"/>
          </a:xfrm>
          <a:prstGeom prst="arc">
            <a:avLst>
              <a:gd name="adj1" fmla="val 13992884"/>
              <a:gd name="adj2" fmla="val 1490131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5960962" y="4606724"/>
            <a:ext cx="0" cy="254643"/>
          </a:xfrm>
          <a:custGeom>
            <a:avLst/>
            <a:gdLst>
              <a:gd name="connsiteX0" fmla="*/ 0 w 0"/>
              <a:gd name="connsiteY0" fmla="*/ 0 h 254643"/>
              <a:gd name="connsiteX1" fmla="*/ 0 w 0"/>
              <a:gd name="connsiteY1" fmla="*/ 254643 h 254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54643">
                <a:moveTo>
                  <a:pt x="0" y="0"/>
                </a:moveTo>
                <a:lnTo>
                  <a:pt x="0" y="254643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779150" y="4797152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44" name="Oblouk 43"/>
          <p:cNvSpPr/>
          <p:nvPr/>
        </p:nvSpPr>
        <p:spPr>
          <a:xfrm>
            <a:off x="5364088" y="2709400"/>
            <a:ext cx="4320000" cy="4320000"/>
          </a:xfrm>
          <a:prstGeom prst="arc">
            <a:avLst>
              <a:gd name="adj1" fmla="val 14974446"/>
              <a:gd name="adj2" fmla="val 1766144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012160" y="1784429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3635896" y="2348880"/>
            <a:ext cx="4248472" cy="28083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7236296" y="2276872"/>
            <a:ext cx="504056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7308304" y="2708920"/>
            <a:ext cx="360040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V="1">
            <a:off x="4283968" y="2708920"/>
            <a:ext cx="3024336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36" grpId="0"/>
      <p:bldP spid="37" grpId="0"/>
      <p:bldP spid="26" grpId="0"/>
      <p:bldP spid="52" grpId="0"/>
      <p:bldP spid="33" grpId="0" animBg="1"/>
      <p:bldP spid="69" grpId="0" animBg="1"/>
      <p:bldP spid="28" grpId="0" animBg="1"/>
      <p:bldP spid="29" grpId="0" animBg="1"/>
      <p:bldP spid="30" grpId="0" animBg="1"/>
      <p:bldP spid="41" grpId="0" animBg="1"/>
      <p:bldP spid="43" grpId="0"/>
      <p:bldP spid="44" grpId="0" animBg="1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cs-CZ" dirty="0" smtClean="0"/>
              <a:t>a = 3 cm, c = 5 cm,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c</a:t>
            </a:r>
            <a:r>
              <a:rPr lang="cs-CZ" dirty="0" smtClean="0"/>
              <a:t> = 3,5 cm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Ověření konstrukce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Výsledný trojúhelník přeměříme, zda </a:t>
            </a:r>
            <a:br>
              <a:rPr lang="cs-CZ" sz="2800" dirty="0" smtClean="0"/>
            </a:br>
            <a:r>
              <a:rPr lang="cs-CZ" sz="2800" dirty="0" smtClean="0"/>
              <a:t>odpovídá zadání.</a:t>
            </a:r>
          </a:p>
          <a:p>
            <a:pPr>
              <a:buNone/>
            </a:pPr>
            <a:r>
              <a:rPr lang="cs-CZ" sz="2800" b="1" dirty="0" smtClean="0"/>
              <a:t>Diskuze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Určíme počet řešení</a:t>
            </a:r>
          </a:p>
          <a:p>
            <a:pPr marL="0" indent="0">
              <a:buNone/>
            </a:pPr>
            <a:r>
              <a:rPr lang="cs-CZ" sz="2800" dirty="0" smtClean="0"/>
              <a:t>v dané polorovině.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Úloha má jedno řešení.</a:t>
            </a:r>
            <a:endParaRPr lang="cs-CZ" sz="2800" b="1" dirty="0"/>
          </a:p>
        </p:txBody>
      </p:sp>
      <p:sp>
        <p:nvSpPr>
          <p:cNvPr id="27" name="Zástupný symbol pro obsah 2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60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7668344" y="4637666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283968" y="4581128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3995936" y="472514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63326" y="466474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27294" y="2348880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33736" y="220486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baseline="-25000" dirty="0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763688" y="4076750"/>
          <a:ext cx="479425" cy="360362"/>
        </p:xfrm>
        <a:graphic>
          <a:graphicData uri="http://schemas.openxmlformats.org/presentationml/2006/ole">
            <p:oleObj spid="_x0000_s31747" name="Rovnice" r:id="rId3" imgW="0" imgH="0" progId="Equation.3">
              <p:embed/>
            </p:oleObj>
          </a:graphicData>
        </a:graphic>
      </p:graphicFrame>
      <p:sp>
        <p:nvSpPr>
          <p:cNvPr id="33" name="Oblouk 32"/>
          <p:cNvSpPr/>
          <p:nvPr/>
        </p:nvSpPr>
        <p:spPr>
          <a:xfrm rot="20966911">
            <a:off x="5383275" y="2329748"/>
            <a:ext cx="4968552" cy="4968000"/>
          </a:xfrm>
          <a:prstGeom prst="arc">
            <a:avLst>
              <a:gd name="adj1" fmla="val 13124150"/>
              <a:gd name="adj2" fmla="val 1426873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louk 68"/>
          <p:cNvSpPr/>
          <p:nvPr/>
        </p:nvSpPr>
        <p:spPr>
          <a:xfrm rot="2246958">
            <a:off x="3347864" y="2272627"/>
            <a:ext cx="5040000" cy="5040000"/>
          </a:xfrm>
          <a:prstGeom prst="arc">
            <a:avLst>
              <a:gd name="adj1" fmla="val 14029673"/>
              <a:gd name="adj2" fmla="val 1715421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ovací čára 70"/>
          <p:cNvCxnSpPr/>
          <p:nvPr/>
        </p:nvCxnSpPr>
        <p:spPr>
          <a:xfrm>
            <a:off x="4283968" y="4725144"/>
            <a:ext cx="338437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 rot="15699894">
            <a:off x="5390515" y="2230389"/>
            <a:ext cx="4968552" cy="4968000"/>
          </a:xfrm>
          <a:prstGeom prst="arc">
            <a:avLst>
              <a:gd name="adj1" fmla="val 13994472"/>
              <a:gd name="adj2" fmla="val 1464763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louk 28"/>
          <p:cNvSpPr/>
          <p:nvPr/>
        </p:nvSpPr>
        <p:spPr>
          <a:xfrm rot="5400000">
            <a:off x="1403924" y="2061124"/>
            <a:ext cx="4968552" cy="4968000"/>
          </a:xfrm>
          <a:prstGeom prst="arc">
            <a:avLst>
              <a:gd name="adj1" fmla="val 13725470"/>
              <a:gd name="adj2" fmla="val 1469203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9798678">
            <a:off x="1659049" y="2061124"/>
            <a:ext cx="4968552" cy="4968000"/>
          </a:xfrm>
          <a:prstGeom prst="arc">
            <a:avLst>
              <a:gd name="adj1" fmla="val 13992884"/>
              <a:gd name="adj2" fmla="val 1490131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5960962" y="4606724"/>
            <a:ext cx="0" cy="254643"/>
          </a:xfrm>
          <a:custGeom>
            <a:avLst/>
            <a:gdLst>
              <a:gd name="connsiteX0" fmla="*/ 0 w 0"/>
              <a:gd name="connsiteY0" fmla="*/ 0 h 254643"/>
              <a:gd name="connsiteX1" fmla="*/ 0 w 0"/>
              <a:gd name="connsiteY1" fmla="*/ 254643 h 254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54643">
                <a:moveTo>
                  <a:pt x="0" y="0"/>
                </a:moveTo>
                <a:lnTo>
                  <a:pt x="0" y="254643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779150" y="4797152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44" name="Oblouk 43"/>
          <p:cNvSpPr/>
          <p:nvPr/>
        </p:nvSpPr>
        <p:spPr>
          <a:xfrm>
            <a:off x="5364088" y="2709400"/>
            <a:ext cx="4320000" cy="4320000"/>
          </a:xfrm>
          <a:prstGeom prst="arc">
            <a:avLst>
              <a:gd name="adj1" fmla="val 14974446"/>
              <a:gd name="adj2" fmla="val 1766144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012160" y="1784429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cxnSp>
        <p:nvCxnSpPr>
          <p:cNvPr id="54" name="Přímá spojovací čára 53"/>
          <p:cNvCxnSpPr/>
          <p:nvPr/>
        </p:nvCxnSpPr>
        <p:spPr>
          <a:xfrm>
            <a:off x="7236296" y="2276872"/>
            <a:ext cx="504056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7308304" y="2708920"/>
            <a:ext cx="360040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V="1">
            <a:off x="4283968" y="2708920"/>
            <a:ext cx="3024336" cy="20162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3635896" y="2348880"/>
            <a:ext cx="4248472" cy="28083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Narýsuj trojúhelník KLM.</a:t>
            </a:r>
          </a:p>
          <a:p>
            <a:pPr>
              <a:buNone/>
            </a:pPr>
            <a:r>
              <a:rPr lang="cs-CZ" dirty="0" smtClean="0"/>
              <a:t>k = 39 mm</a:t>
            </a:r>
          </a:p>
          <a:p>
            <a:pPr>
              <a:buNone/>
            </a:pPr>
            <a:r>
              <a:rPr lang="cs-CZ" dirty="0" smtClean="0"/>
              <a:t>m = 58 mm</a:t>
            </a:r>
          </a:p>
          <a:p>
            <a:pPr>
              <a:buNone/>
            </a:pPr>
            <a:r>
              <a:rPr lang="cs-CZ" dirty="0" err="1" smtClean="0"/>
              <a:t>t</a:t>
            </a:r>
            <a:r>
              <a:rPr lang="cs-CZ" baseline="-25000" dirty="0" err="1" smtClean="0"/>
              <a:t>m</a:t>
            </a:r>
            <a:r>
              <a:rPr lang="cs-CZ" dirty="0" smtClean="0"/>
              <a:t> = 34 mm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505</Words>
  <Application>Microsoft Office PowerPoint</Application>
  <PresentationFormat>Předvádění na obrazovce (4:3)</PresentationFormat>
  <Paragraphs>115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trojúhelníku</vt:lpstr>
      <vt:lpstr>Opakování – těžnice trojúhelníku</vt:lpstr>
      <vt:lpstr>Narýsuj trojúhelník ABC a = 3 cm, c = 5 cm, tc = 3,5 cm</vt:lpstr>
      <vt:lpstr>Narýsuj trojúhelník ABC a = 3 cm, c = 5 cm, tc = 3,5 cm</vt:lpstr>
      <vt:lpstr>Narýsuj trojúhelník ABC a = 3 cm, c = 5 cm, tc = 3,5 cm</vt:lpstr>
      <vt:lpstr>Narýsuj trojúhelník ABC a = 3 cm, c = 5 cm, tc = 3,5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škola</dc:creator>
  <cp:lastModifiedBy>Roman Marshner</cp:lastModifiedBy>
  <cp:revision>56</cp:revision>
  <dcterms:created xsi:type="dcterms:W3CDTF">2012-05-11T05:45:54Z</dcterms:created>
  <dcterms:modified xsi:type="dcterms:W3CDTF">2012-06-12T07:28:36Z</dcterms:modified>
</cp:coreProperties>
</file>