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1500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9B4AE-C690-4E05-908B-95C29E115928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0415B7-3C7F-468B-9608-ABDDBCD68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747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415B7-3C7F-468B-9608-ABDDBCD6893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715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415B7-3C7F-468B-9608-ABDDBCD6893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35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415B7-3C7F-468B-9608-ABDDBCD6893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941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624968"/>
              </p:ext>
            </p:extLst>
          </p:nvPr>
        </p:nvGraphicFramePr>
        <p:xfrm>
          <a:off x="1665288" y="2414588"/>
          <a:ext cx="5813425" cy="282096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VY_32_INOVACE_3125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Změna pohledu na válku po 1. svět. válce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Důsledky 1. svět. války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seznámí s výsledky 1. svět. války a s humanitární pomocí postiženým.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 výsledcích 1. svět. války poznává její zrůdnost a seznamuje se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možností pomáhat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prostřednictvím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humanitárních organizací.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04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293096"/>
            <a:ext cx="5637010" cy="171357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Změna pohledu na válku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052737"/>
            <a:ext cx="7175351" cy="2592288"/>
          </a:xfrm>
        </p:spPr>
        <p:txBody>
          <a:bodyPr/>
          <a:lstStyle/>
          <a:p>
            <a:r>
              <a:rPr lang="cs-CZ" dirty="0" smtClean="0"/>
              <a:t>Mezi světovými válkami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64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5" y="3717033"/>
            <a:ext cx="5637010" cy="2217632"/>
          </a:xfrm>
        </p:spPr>
        <p:txBody>
          <a:bodyPr>
            <a:normAutofit/>
          </a:bodyPr>
          <a:lstStyle/>
          <a:p>
            <a:r>
              <a:rPr lang="cs-CZ" b="1" dirty="0" smtClean="0"/>
              <a:t>10    miliónů mrtvých </a:t>
            </a:r>
          </a:p>
          <a:p>
            <a:r>
              <a:rPr lang="cs-CZ" b="1" dirty="0" smtClean="0"/>
              <a:t>20    miliónů zraněných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6     miliónů zajatců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175351" cy="3859317"/>
          </a:xfrm>
        </p:spPr>
        <p:txBody>
          <a:bodyPr/>
          <a:lstStyle/>
          <a:p>
            <a:r>
              <a:rPr lang="cs-CZ" dirty="0" smtClean="0"/>
              <a:t>Důsledky 1. svět.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6033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835697" y="4371975"/>
            <a:ext cx="7308304" cy="1143000"/>
          </a:xfrm>
        </p:spPr>
        <p:txBody>
          <a:bodyPr/>
          <a:lstStyle/>
          <a:p>
            <a:pPr algn="ctr"/>
            <a:r>
              <a:rPr lang="cs-CZ" sz="5400" b="0" dirty="0" smtClean="0"/>
              <a:t>Kdo může </a:t>
            </a:r>
            <a:br>
              <a:rPr lang="cs-CZ" sz="5400" b="0" dirty="0" smtClean="0"/>
            </a:br>
            <a:r>
              <a:rPr lang="cs-CZ" sz="5400" b="0" dirty="0" smtClean="0"/>
              <a:t>  pomoci ???</a:t>
            </a:r>
            <a:endParaRPr lang="cs-CZ" sz="54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731838"/>
            <a:ext cx="6400800" cy="3475037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Je válka nutné zlo ???</a:t>
            </a:r>
            <a:endParaRPr lang="cs-CZ" sz="6000" dirty="0"/>
          </a:p>
        </p:txBody>
      </p:sp>
      <p:sp>
        <p:nvSpPr>
          <p:cNvPr id="4" name="Šipka doprava 3"/>
          <p:cNvSpPr/>
          <p:nvPr/>
        </p:nvSpPr>
        <p:spPr>
          <a:xfrm>
            <a:off x="7596336" y="5661248"/>
            <a:ext cx="1152128" cy="484632"/>
          </a:xfrm>
          <a:prstGeom prst="rightArrow">
            <a:avLst>
              <a:gd name="adj1" fmla="val 7141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83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1340276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Úkol</a:t>
            </a:r>
          </a:p>
          <a:p>
            <a:endParaRPr lang="cs-CZ" sz="4400" dirty="0" smtClean="0"/>
          </a:p>
          <a:p>
            <a:r>
              <a:rPr lang="cs-CZ" sz="3200" dirty="0" smtClean="0"/>
              <a:t>Pročti si informace v učebnici na straně 15 / v pruhu / a připrav si odpověď na otázku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Čeho se týkají Ženevské konvence ?</a:t>
            </a:r>
          </a:p>
          <a:p>
            <a:endParaRPr lang="cs-CZ" sz="3200" b="1" dirty="0">
              <a:solidFill>
                <a:srgbClr val="7030A0"/>
              </a:solidFill>
            </a:endParaRPr>
          </a:p>
          <a:p>
            <a:r>
              <a:rPr lang="cs-CZ" sz="3200" b="1" dirty="0" smtClean="0">
                <a:solidFill>
                  <a:srgbClr val="7030A0"/>
                </a:solidFill>
              </a:rPr>
              <a:t>                               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716017" y="522920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1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-1395536"/>
            <a:ext cx="7478834" cy="6552728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b="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Správná odpověď</a:t>
            </a:r>
            <a:r>
              <a:rPr lang="cs-CZ" sz="2800" b="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b="0" dirty="0" smtClean="0"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1/ ochrana raněných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2/ ochrana zdravotníků /nesmí se na ně  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útočit/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 lidské zacházení s válečnými zajatci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4/ ochrana civilních osob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76656" y="5157192"/>
            <a:ext cx="1512168" cy="1224136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840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2022438" y="620688"/>
            <a:ext cx="5970494" cy="288032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chemeClr val="accent6"/>
                </a:solidFill>
              </a:rPr>
              <a:t>Označení mezinárodních humanitárních organizací</a:t>
            </a:r>
          </a:p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Co znaky znamenají?    Kterých zemí se týkají ?  </a:t>
            </a:r>
            <a:endParaRPr lang="cs-CZ" sz="3200" dirty="0" smtClean="0">
              <a:solidFill>
                <a:srgbClr val="7030A0"/>
              </a:solidFill>
            </a:endParaRPr>
          </a:p>
          <a:p>
            <a:pPr algn="ctr"/>
            <a:endParaRPr lang="cs-CZ" sz="3600" dirty="0" smtClean="0">
              <a:solidFill>
                <a:srgbClr val="7030A0"/>
              </a:solidFill>
            </a:endParaRPr>
          </a:p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  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353" y="4282721"/>
            <a:ext cx="2736304" cy="1837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5396"/>
            <a:ext cx="2592288" cy="1719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01008"/>
            <a:ext cx="273630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lů 9"/>
          <p:cNvSpPr/>
          <p:nvPr/>
        </p:nvSpPr>
        <p:spPr>
          <a:xfrm>
            <a:off x="6745022" y="551607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840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611560"/>
            <a:ext cx="8748463" cy="81369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>
                <a:solidFill>
                  <a:schemeClr val="accent5"/>
                </a:solidFill>
              </a:rPr>
              <a:t>Správná odpověď</a:t>
            </a:r>
            <a:br>
              <a:rPr lang="cs-CZ" dirty="0" smtClean="0">
                <a:solidFill>
                  <a:schemeClr val="accent5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Červený kříž –křesťanské             země</a:t>
            </a:r>
            <a:br>
              <a:rPr lang="cs-CZ" dirty="0" smtClean="0"/>
            </a:br>
            <a:r>
              <a:rPr lang="cs-CZ" dirty="0" smtClean="0"/>
              <a:t>Červený půlměsíc – islámské země</a:t>
            </a:r>
            <a:br>
              <a:rPr lang="cs-CZ" dirty="0" smtClean="0"/>
            </a:br>
            <a:r>
              <a:rPr lang="cs-CZ" dirty="0" smtClean="0"/>
              <a:t>Červená Davidova hvězda – </a:t>
            </a:r>
            <a:br>
              <a:rPr lang="cs-CZ" dirty="0" smtClean="0"/>
            </a:br>
            <a:r>
              <a:rPr lang="cs-CZ" dirty="0" smtClean="0"/>
              <a:t>v Izraeli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 flipV="1">
            <a:off x="1187624" y="6857999"/>
            <a:ext cx="6840760" cy="675457"/>
          </a:xfrm>
        </p:spPr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6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3195" y="188640"/>
            <a:ext cx="5966666" cy="5760640"/>
          </a:xfrm>
        </p:spPr>
        <p:txBody>
          <a:bodyPr/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u="sng" dirty="0" smtClean="0"/>
              <a:t>Domácí úkol</a:t>
            </a:r>
            <a:br>
              <a:rPr lang="cs-CZ" sz="3200" u="sng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Zapiš si do sešitu hlavní údaje o </a:t>
            </a:r>
            <a:r>
              <a:rPr lang="cs-CZ" sz="3200" dirty="0" smtClean="0">
                <a:solidFill>
                  <a:schemeClr val="accent6"/>
                </a:solidFill>
              </a:rPr>
              <a:t>Společnosti národů </a:t>
            </a:r>
            <a:r>
              <a:rPr lang="cs-CZ" sz="3200" dirty="0" smtClean="0"/>
              <a:t>:</a:t>
            </a:r>
            <a:br>
              <a:rPr lang="cs-CZ" sz="3200" dirty="0" smtClean="0"/>
            </a:br>
            <a:r>
              <a:rPr lang="cs-CZ" sz="3200" dirty="0" smtClean="0"/>
              <a:t>    - kdy byla založena</a:t>
            </a:r>
            <a:br>
              <a:rPr lang="cs-CZ" sz="3200" dirty="0" smtClean="0"/>
            </a:br>
            <a:r>
              <a:rPr lang="cs-CZ" sz="3200" dirty="0" smtClean="0"/>
              <a:t>    </a:t>
            </a:r>
            <a:r>
              <a:rPr lang="cs-CZ" sz="3200" dirty="0" smtClean="0"/>
              <a:t>- kde </a:t>
            </a:r>
            <a:r>
              <a:rPr lang="cs-CZ" sz="3200" dirty="0" smtClean="0"/>
              <a:t>měla sídlo</a:t>
            </a:r>
            <a:br>
              <a:rPr lang="cs-CZ" sz="3200" dirty="0" smtClean="0"/>
            </a:br>
            <a:r>
              <a:rPr lang="cs-CZ" sz="3200" dirty="0" smtClean="0"/>
              <a:t>    </a:t>
            </a:r>
            <a:r>
              <a:rPr lang="cs-CZ" sz="3200" dirty="0" smtClean="0"/>
              <a:t>- jak </a:t>
            </a:r>
            <a:r>
              <a:rPr lang="cs-CZ" sz="3200" dirty="0" smtClean="0"/>
              <a:t>se změnil názor na             válku</a:t>
            </a:r>
            <a:br>
              <a:rPr lang="cs-CZ" sz="3200" dirty="0" smtClean="0"/>
            </a:br>
            <a:r>
              <a:rPr lang="cs-CZ" sz="3200" dirty="0" smtClean="0"/>
              <a:t>/hledej údaje v učebnici dějepisu/           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>
            <a:off x="7360888" y="515719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74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br>
              <a:rPr lang="cs-CZ" dirty="0" smtClean="0"/>
            </a:br>
            <a:r>
              <a:rPr lang="cs-CZ" sz="2400" u="sng" dirty="0" smtClean="0"/>
              <a:t>Společnost národů </a:t>
            </a:r>
            <a:r>
              <a:rPr lang="cs-CZ" sz="2400" dirty="0" smtClean="0"/>
              <a:t>: ….1920</a:t>
            </a:r>
            <a:br>
              <a:rPr lang="cs-CZ" sz="2400" dirty="0" smtClean="0"/>
            </a:br>
            <a:r>
              <a:rPr lang="cs-CZ" sz="2400" dirty="0" smtClean="0"/>
              <a:t>…..Ženeva</a:t>
            </a:r>
            <a:br>
              <a:rPr lang="cs-CZ" sz="2400" dirty="0" smtClean="0"/>
            </a:br>
            <a:r>
              <a:rPr lang="cs-CZ" sz="2400" dirty="0" smtClean="0"/>
              <a:t>….válka postavena mimo zákon, není legitimním způsobem řešení konfliktů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563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172648"/>
            <a:ext cx="7416823" cy="2423346"/>
          </a:xfrm>
        </p:spPr>
        <p:txBody>
          <a:bodyPr/>
          <a:lstStyle/>
          <a:p>
            <a:pPr algn="l"/>
            <a:r>
              <a:rPr lang="cs-CZ" sz="2400" b="0" dirty="0" smtClean="0"/>
              <a:t>Zdroje:</a:t>
            </a:r>
            <a:br>
              <a:rPr lang="cs-CZ" sz="2400" b="0" dirty="0" smtClean="0"/>
            </a:br>
            <a:r>
              <a:rPr lang="cs-CZ" sz="2400" b="0" dirty="0" smtClean="0"/>
              <a:t>archiv autora</a:t>
            </a:r>
            <a:br>
              <a:rPr lang="cs-CZ" sz="2400" b="0" dirty="0" smtClean="0"/>
            </a:br>
            <a:r>
              <a:rPr lang="cs-CZ" sz="2400" dirty="0"/>
              <a:t>Obrázky :http://cs.wikipedia.org/wiki/</a:t>
            </a:r>
            <a:br>
              <a:rPr lang="cs-CZ" sz="2400" dirty="0"/>
            </a:br>
            <a:r>
              <a:rPr lang="cs-CZ" sz="2400" b="0" dirty="0" smtClean="0"/>
              <a:t/>
            </a:r>
            <a:br>
              <a:rPr lang="cs-CZ" sz="2400" b="0" dirty="0" smtClean="0"/>
            </a:br>
            <a:endParaRPr lang="cs-CZ" sz="2400" b="0" dirty="0"/>
          </a:p>
        </p:txBody>
      </p:sp>
    </p:spTree>
    <p:extLst>
      <p:ext uri="{BB962C8B-B14F-4D97-AF65-F5344CB8AC3E}">
        <p14:creationId xmlns:p14="http://schemas.microsoft.com/office/powerpoint/2010/main" val="351787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574</TotalTime>
  <Words>166</Words>
  <Application>Microsoft Office PowerPoint</Application>
  <PresentationFormat>Předvádění na obrazovce (4:3)</PresentationFormat>
  <Paragraphs>48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Mezi světovými válkami</vt:lpstr>
      <vt:lpstr>Důsledky 1. svět. války</vt:lpstr>
      <vt:lpstr>Kdo může    pomoci ???</vt:lpstr>
      <vt:lpstr>Prezentace aplikace PowerPoint</vt:lpstr>
      <vt:lpstr>Správná odpověď  1/ ochrana raněných  2/ ochrana zdravotníků /nesmí se na ně        útočit/  3/ lidské zacházení s válečnými zajatci  4/ ochrana civilních osob </vt:lpstr>
      <vt:lpstr>Prezentace aplikace PowerPoint</vt:lpstr>
      <vt:lpstr>Správná odpověď  Červený kříž –křesťanské             země Červený půlměsíc – islámské země Červená Davidova hvězda –  v Izraeli</vt:lpstr>
      <vt:lpstr>     Domácí úkol  Zapiš si do sešitu hlavní údaje o Společnosti národů :     - kdy byla založena     - kde měla sídlo     - jak se změnil názor na             válku /hledej údaje v učebnici dějepisu/           </vt:lpstr>
      <vt:lpstr>Správné odpovědi Společnost národů : ….1920 …..Ženeva ….válka postavena mimo zákon, není legitimním způsobem řešení konfliktů</vt:lpstr>
      <vt:lpstr>Zdroje: archiv autora Obrázky :http://cs.wikipedia.org/wiki/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 světovými válkami</dc:title>
  <dc:creator>ZSTREBON</dc:creator>
  <cp:lastModifiedBy>ZSTREBON</cp:lastModifiedBy>
  <cp:revision>46</cp:revision>
  <dcterms:created xsi:type="dcterms:W3CDTF">2011-09-29T07:41:22Z</dcterms:created>
  <dcterms:modified xsi:type="dcterms:W3CDTF">2011-12-15T10:58:14Z</dcterms:modified>
</cp:coreProperties>
</file>