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8" r:id="rId11"/>
    <p:sldId id="269" r:id="rId12"/>
    <p:sldId id="270" r:id="rId13"/>
    <p:sldId id="271" r:id="rId14"/>
    <p:sldId id="272" r:id="rId15"/>
    <p:sldId id="273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CC3399"/>
    <a:srgbClr val="009900"/>
    <a:srgbClr val="800000"/>
    <a:srgbClr val="33CC33"/>
    <a:srgbClr val="3333CC"/>
    <a:srgbClr val="FF0000"/>
    <a:srgbClr val="3333FF"/>
    <a:srgbClr val="FF660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2639775-709F-44B5-A86A-EA98F26490E1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s-oko.cz/Pics/OkoKat1.JPG" TargetMode="External"/><Relationship Id="rId3" Type="http://schemas.openxmlformats.org/officeDocument/2006/relationships/hyperlink" Target="http://wirtualne_laboratorium.republika.pl/oko2.jpg" TargetMode="External"/><Relationship Id="rId7" Type="http://schemas.openxmlformats.org/officeDocument/2006/relationships/hyperlink" Target="http://cocky-levne.cz/index1_soubory/astigmatismus.gif" TargetMode="External"/><Relationship Id="rId2" Type="http://schemas.openxmlformats.org/officeDocument/2006/relationships/hyperlink" Target="http://www.acrysoftoric.cz/images/oko_norm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yeny.com/images/hyperopia.jpg" TargetMode="External"/><Relationship Id="rId11" Type="http://schemas.openxmlformats.org/officeDocument/2006/relationships/hyperlink" Target="http://fyzika.jreichl.com/data/optika/32_oko_soubory/image002.jpg" TargetMode="External"/><Relationship Id="rId5" Type="http://schemas.openxmlformats.org/officeDocument/2006/relationships/hyperlink" Target="http://media.novinky.cz/726/187260-top_foto1-egqxt.jpg" TargetMode="External"/><Relationship Id="rId10" Type="http://schemas.openxmlformats.org/officeDocument/2006/relationships/hyperlink" Target="http://www.klinikazdravi.cz/repository/images/klinika/sedy_zakal.jpg" TargetMode="External"/><Relationship Id="rId4" Type="http://schemas.openxmlformats.org/officeDocument/2006/relationships/hyperlink" Target="http://www.cocky-online.cz/wp-content/uploads/2007/04/myoptia.jpg" TargetMode="External"/><Relationship Id="rId9" Type="http://schemas.openxmlformats.org/officeDocument/2006/relationships/hyperlink" Target="http://www.provaseoci.cz/articles/201004084836zeleny%20zakal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429132"/>
            <a:ext cx="7421478" cy="157163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Žák navazuje na učivo probrané v 7. ročníku  a učivo prohlubuje. Žák vysvětlí funkci čočky v lidském oku a s využitím poznatků z přírodopisu objasní vznik vjemu obrazu pozorovaného předmětu. Žák popíše vadu krátkozrakého oka a vadu dalekozrakého oka a vysvětlí jejich korekci brýlemi. Jednoduchý popis dalších vad oční čočky.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11096" y="3714752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Optické vlastnosti oka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2798" y="642918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</a:t>
            </a:r>
            <a:r>
              <a:rPr lang="cs-CZ" b="1" smtClean="0">
                <a:solidFill>
                  <a:srgbClr val="002060"/>
                </a:solidFill>
              </a:rPr>
              <a:t>_ FY.9.A.19_Fyzika </a:t>
            </a:r>
            <a:r>
              <a:rPr lang="cs-CZ" b="1" dirty="0" smtClean="0">
                <a:solidFill>
                  <a:srgbClr val="002060"/>
                </a:solidFill>
              </a:rPr>
              <a:t>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Optické vlastnosti oka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4329114" cy="492922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oční čočka je spojka,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na sítnici vytváří SKUTEČNÝ a PŘEVRÁCENÝ obraz, menší, než je pozorovaný předmět,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předmět vnímáme vždy ve směru, ve kterém dopadají paprsky na sítnici,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obraz je zpracován mozkem tak, že ho vnímáme PŘÍMÝ</a:t>
            </a: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Oční čočka: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1320" y="2214554"/>
            <a:ext cx="4222680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3"/>
            <a:ext cx="82296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mění zakřivení oční čočky podle vzdálenosti pozorovaných předmětů,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když čteme, oční čočka se víc zakřiví, má menší ohniskovou vzdálenost než při pozorování vzdáleného stromu</a:t>
            </a:r>
          </a:p>
          <a:p>
            <a:pPr>
              <a:buNone/>
            </a:pP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Normální oko: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52499" y="3214686"/>
            <a:ext cx="4591501" cy="2405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57562"/>
            <a:ext cx="4643438" cy="2471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043890" cy="3519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vidí dobře blízké předměty,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nedokáže zaostřit při pohledu na vzdálené předměty,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obraz vzdáleného předmětu vznikne před sítnicí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krátkozrakost je někdy způsobena protáhlým tvarem oka,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upravuje se brýlemi s rozptylkami,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rozptylka posune obraz předmětu na sítnici</a:t>
            </a:r>
            <a:endParaRPr lang="cs-CZ" sz="24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00"/>
                </a:solidFill>
                <a:effectLst/>
              </a:rPr>
              <a:t>Krátkozraké oko:</a:t>
            </a:r>
            <a:endParaRPr lang="cs-CZ" sz="3600" dirty="0">
              <a:solidFill>
                <a:srgbClr val="99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4786322"/>
            <a:ext cx="3357586" cy="1891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Krátkozraké oko: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071546"/>
            <a:ext cx="6268780" cy="50203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3"/>
            <a:ext cx="8229600" cy="385765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vidí dobře vzdálené předměty, ale není schopno zaostřit při pohledu na blízké předměty,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obraz blízkých předmětů vznikne až za sítnicí,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tuto vadu oka upravují brýle se spojkami,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spojka posune obraz blízkého předmětu na sítnici,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dalekozrakost je někdy způsobena zploštělým tvarem oka,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většina starších lidí je dalekozraká (zeslábnutím očního svalu)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effectLst/>
              </a:rPr>
              <a:t>Dalekozraké oko:</a:t>
            </a:r>
            <a:endParaRPr lang="cs-CZ" sz="3600" dirty="0">
              <a:solidFill>
                <a:srgbClr val="9900CC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286256"/>
            <a:ext cx="3500442" cy="2333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9933"/>
                </a:solidFill>
                <a:effectLst/>
              </a:rPr>
              <a:t>Dalekozraké oko:</a:t>
            </a:r>
            <a:endParaRPr lang="cs-CZ" sz="3600" dirty="0">
              <a:solidFill>
                <a:srgbClr val="FF9933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242569"/>
            <a:ext cx="6375473" cy="5105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Autofit/>
          </a:bodyPr>
          <a:lstStyle/>
          <a:p>
            <a:r>
              <a:rPr lang="cs-CZ" sz="2000" b="1" u="sng" dirty="0" smtClean="0">
                <a:solidFill>
                  <a:srgbClr val="800080"/>
                </a:solidFill>
              </a:rPr>
              <a:t>astigmatismus </a:t>
            </a:r>
            <a:r>
              <a:rPr lang="cs-CZ" sz="1800" b="1" dirty="0" smtClean="0">
                <a:solidFill>
                  <a:srgbClr val="0066FF"/>
                </a:solidFill>
              </a:rPr>
              <a:t>- jedná se o jednu z nejběžnějších očních vad, většinou je však poměrně malá. Astigmatismus je způsoben nepravidelností čočky a odstraňuje se cylindrickými čočkami.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barevná vada </a:t>
            </a:r>
            <a:r>
              <a:rPr lang="cs-CZ" sz="1800" b="1" dirty="0" smtClean="0">
                <a:solidFill>
                  <a:srgbClr val="0066FF"/>
                </a:solidFill>
              </a:rPr>
              <a:t>- paprsky různých barev se nesbíhají všechny v jednom bodě. Tato vada obvykle uniká pozornosti, protože citlivost sítnice je pro barvy z okraje spektra mnohem menší než pro světlo žlutozelené.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otvorová vada </a:t>
            </a:r>
            <a:r>
              <a:rPr lang="cs-CZ" sz="1800" b="1" dirty="0" smtClean="0">
                <a:solidFill>
                  <a:srgbClr val="0066FF"/>
                </a:solidFill>
              </a:rPr>
              <a:t>- projevuje se zejména při pozorování jasně svítících bodů: jasná plocha se zdá větší než stejná plocha méně osvětlená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barvoslepost </a:t>
            </a:r>
            <a:r>
              <a:rPr lang="cs-CZ" sz="1800" b="1" dirty="0" smtClean="0">
                <a:solidFill>
                  <a:srgbClr val="0066FF"/>
                </a:solidFill>
              </a:rPr>
              <a:t>- porucha vnímání barev, nelze ji léčit, ale většinou nezpůsobuje vážnější problémy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zelený zákal </a:t>
            </a:r>
            <a:r>
              <a:rPr lang="cs-CZ" sz="1800" b="1" dirty="0" smtClean="0">
                <a:solidFill>
                  <a:srgbClr val="0066FF"/>
                </a:solidFill>
              </a:rPr>
              <a:t>- bolestivý tlak očního moku vede k neostrému vidění, při operačním léčení se dnes používá laser</a:t>
            </a:r>
          </a:p>
          <a:p>
            <a:r>
              <a:rPr lang="cs-CZ" sz="1800" b="1" u="sng" dirty="0" smtClean="0">
                <a:solidFill>
                  <a:srgbClr val="800080"/>
                </a:solidFill>
              </a:rPr>
              <a:t>šedý zákal </a:t>
            </a:r>
            <a:r>
              <a:rPr lang="cs-CZ" sz="1800" b="1" dirty="0" smtClean="0">
                <a:solidFill>
                  <a:srgbClr val="0066FF"/>
                </a:solidFill>
              </a:rPr>
              <a:t>- čočka se zakalí a člověk vidí, jako by se díval přes pomalu zamrzající okno. Nemoc se dnes léčí nahrazením poškozené čočky tenkou umělou čočkou.</a:t>
            </a:r>
          </a:p>
          <a:p>
            <a:pPr>
              <a:buNone/>
            </a:pPr>
            <a:endParaRPr lang="cs-CZ" sz="1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Další oční vady: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764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tzv. cylindrická oční vada,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způsobující nepřesné zaostření světla na sítnici,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vyskytuje se také často společně s krátkozrakostí nebo dalekozrakostí,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rohovka nemá pravidelný kulový tvar,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paprsky světla ze všech směrů se nedokážou spojit do jednoho ohniska a vzájemné se míjí,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tato vada se koriguje čočkami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Astigmatismus: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4429132"/>
            <a:ext cx="2771775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35762"/>
            <a:ext cx="4500594" cy="3375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14348" y="4286256"/>
            <a:ext cx="371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00000"/>
                </a:solidFill>
              </a:rPr>
              <a:t>zelený zákal: degenerace, odumírání zrakového nervu</a:t>
            </a:r>
            <a:endParaRPr lang="cs-CZ" sz="2400" b="1" dirty="0">
              <a:solidFill>
                <a:srgbClr val="8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785926"/>
            <a:ext cx="3450682" cy="2305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5008" y="4357694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3CC33"/>
                </a:solidFill>
              </a:rPr>
              <a:t>šedý zákal</a:t>
            </a:r>
            <a:endParaRPr lang="cs-CZ" sz="24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3333FF"/>
                </a:solidFill>
              </a:rPr>
              <a:t>Vyber správnou odpověď: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3333FF"/>
                </a:solidFill>
              </a:rPr>
              <a:t>Jakou vadu má zrak člověka, který vidí dobře až na věžní hodiny, ale nepřečte písmena v novinách?</a:t>
            </a:r>
          </a:p>
          <a:p>
            <a:pPr marL="624078" indent="-514350">
              <a:buAutoNum type="alphaLcParenR"/>
            </a:pPr>
            <a:endParaRPr lang="cs-CZ" sz="3200" b="1" dirty="0" smtClean="0">
              <a:solidFill>
                <a:srgbClr val="3333FF"/>
              </a:solidFill>
            </a:endParaRP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33CC33"/>
                </a:solidFill>
              </a:rPr>
              <a:t>Krátkozrakost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33CC33"/>
                </a:solidFill>
              </a:rPr>
              <a:t>Astigmatismus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33CC33"/>
                </a:solidFill>
              </a:rPr>
              <a:t>Dalekozrakost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Otázky a úlohy: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  <p:pic>
        <p:nvPicPr>
          <p:cNvPr id="2051" name="Picture 3" descr="C:\Documents and Settings\radek\Local Settings\Temporary Internet Files\Content.IE5\C1EZKPMV\MP9004337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000372"/>
            <a:ext cx="2431913" cy="3643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9"/>
            <a:ext cx="8229600" cy="1285884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66FF"/>
                </a:solidFill>
              </a:rPr>
              <a:t>Brýle osazené rozptylkami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66FF"/>
                </a:solidFill>
              </a:rPr>
              <a:t>Brýle osazené spojkami</a:t>
            </a:r>
            <a:endParaRPr lang="cs-CZ" sz="36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66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FF6600"/>
                </a:solidFill>
                <a:effectLst/>
              </a:rPr>
            </a:br>
            <a:r>
              <a:rPr lang="cs-CZ" sz="3600" dirty="0" smtClean="0">
                <a:solidFill>
                  <a:srgbClr val="FF6600"/>
                </a:solidFill>
                <a:effectLst/>
              </a:rPr>
              <a:t>2) Jaké čočky jsou v brýlích člověka, který má oční vadu dalekozrakost?</a:t>
            </a:r>
            <a:endParaRPr lang="cs-CZ" sz="3600" dirty="0">
              <a:solidFill>
                <a:srgbClr val="FF6600"/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OL6JGX2N\MP9003156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4214818"/>
            <a:ext cx="3657600" cy="2432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3"/>
            <a:ext cx="8229600" cy="1643074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33CC"/>
                </a:solidFill>
              </a:rPr>
              <a:t>Vada krátkozrakost, čočky rozptylky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33CC"/>
                </a:solidFill>
              </a:rPr>
              <a:t>Vada krátkozrakost, čočky spojky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33CC"/>
                </a:solidFill>
              </a:rPr>
              <a:t>Vada dalekozrakost, čočky rozptylky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FF0000"/>
                </a:solidFill>
                <a:effectLst/>
              </a:rPr>
              <a:t>3) Pavel musí mít brýle, když jde do kina, ale při čtení si je sundavá.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0066FF"/>
                </a:solidFill>
                <a:effectLst/>
              </a:rPr>
              <a:t>Jakou má oční vadu? </a:t>
            </a:r>
            <a:br>
              <a:rPr lang="cs-CZ" sz="3600" dirty="0" smtClean="0">
                <a:solidFill>
                  <a:srgbClr val="0066FF"/>
                </a:solidFill>
                <a:effectLst/>
              </a:rPr>
            </a:br>
            <a:r>
              <a:rPr lang="cs-CZ" sz="3600" dirty="0" smtClean="0">
                <a:solidFill>
                  <a:srgbClr val="0066FF"/>
                </a:solidFill>
                <a:effectLst/>
              </a:rPr>
              <a:t>Jaké čočky jsou v jeho brýlích?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C1EZKPMV\MC9003701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4786322"/>
            <a:ext cx="1739189" cy="18370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800000"/>
                </a:solidFill>
              </a:rPr>
              <a:t>Tyčinka</a:t>
            </a:r>
            <a:r>
              <a:rPr lang="cs-CZ" sz="2800" b="1" dirty="0" smtClean="0">
                <a:solidFill>
                  <a:srgbClr val="33CC33"/>
                </a:solidFill>
              </a:rPr>
              <a:t> je fotoreceptorická buňka v oční sítnici obratlovců, která obecně umožňuje vnímání kontrastů  </a:t>
            </a:r>
            <a:r>
              <a:rPr lang="cs-CZ" sz="2800" dirty="0" smtClean="0">
                <a:solidFill>
                  <a:srgbClr val="33CC33"/>
                </a:solidFill>
              </a:rPr>
              <a:t>(černobílé, mlhavé vidění při nízkém osvětlení).</a:t>
            </a:r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800000"/>
                </a:solidFill>
              </a:rPr>
              <a:t>Čípky</a:t>
            </a:r>
            <a:r>
              <a:rPr lang="cs-CZ" sz="2800" b="1" dirty="0" smtClean="0">
                <a:solidFill>
                  <a:srgbClr val="33CC33"/>
                </a:solidFill>
              </a:rPr>
              <a:t> zajišťují barevné vidění.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Zopakuj si z přírodopisu stavbu lidského oka.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4) Jakou funkci mají čípky a jakou tyčinky? 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925619"/>
            <a:ext cx="4357718" cy="293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006919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CC3399"/>
                </a:solidFill>
              </a:rPr>
              <a:t>Knihu mít řádně osvětlenou, číst velmi zblízka.</a:t>
            </a: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CC3399"/>
                </a:solidFill>
              </a:rPr>
              <a:t>Knihu nemusíme mít řádně osvětlenou, položenou asi 25 cm od oka.</a:t>
            </a: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CC3399"/>
                </a:solidFill>
              </a:rPr>
              <a:t>Knihu mít řádně osvětlenou, položenou asi 25 cm od oka.</a:t>
            </a:r>
            <a:endParaRPr lang="cs-CZ" sz="28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5) Jaké je potřeba dodržet podmínky, abychom si při čtení a psaní nepoškodili zrak?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 http://www.optiksrott.eu/img/oko_stavba.gif 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  <a:hlinkClick r:id="rId2"/>
              </a:rPr>
              <a:t>http://www.acrysoftoric.cz/images/oko_normal.jpg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3"/>
              </a:rPr>
              <a:t>http://wirtualne_laboratorium.republika.pl/oko2.jpg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4"/>
              </a:rPr>
              <a:t>http://www.cocky-online.cz/wp-content/uploads/2007/04/myoptia.jpg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5"/>
              </a:rPr>
              <a:t>http://media.novinky.cz/726/187260-top_foto1-egqxt.jpg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6"/>
              </a:rPr>
              <a:t>http://www.eyeny.com/images/hyperopia.jpg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7"/>
              </a:rPr>
              <a:t>http://cocky-levne.cz/index1_soubory/astigmatismus.gif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8"/>
              </a:rPr>
              <a:t>http://www.pes-oko.cz/Pics/OkoKat1.JPG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  <a:hlinkClick r:id="rId9"/>
              </a:rPr>
              <a:t>http://www.provaseoci.cz/articles/201004084836zeleny%20zakal.jpg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10"/>
              </a:rPr>
              <a:t>http://www.klinikazdravi.cz/repository/images/klinika/sedy_zakal.jpg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11"/>
              </a:rPr>
              <a:t>http://fyzika.jreichl.com/data/optika/32_oko_soubory/image002.jpg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navazuje na učivo probrané v sedmém ročníku.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vysvětlí funkci čočky v lidském oku a s využitím poznatků z přírodopisu objasní vznik vjemu obrazu pozorovaného předmětu.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popíše vadu krátkozrakého oka a vadu dalekozrakého oka a vysvětlí jejich korekci brýlemi.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Jednoduchý popis dalších vad čočky.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odpovídá na otázky.</a:t>
            </a:r>
            <a:endParaRPr lang="cs-CZ" sz="2400" b="1" dirty="0">
              <a:solidFill>
                <a:srgbClr val="0066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</TotalTime>
  <Words>792</Words>
  <Application>Microsoft Office PowerPoint</Application>
  <PresentationFormat>Předvádění na obrazovce (4:3)</PresentationFormat>
  <Paragraphs>87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Oční čočka:</vt:lpstr>
      <vt:lpstr>Normální oko:</vt:lpstr>
      <vt:lpstr>Krátkozraké oko:</vt:lpstr>
      <vt:lpstr>Krátkozraké oko:</vt:lpstr>
      <vt:lpstr>Dalekozraké oko:</vt:lpstr>
      <vt:lpstr>Dalekozraké oko:</vt:lpstr>
      <vt:lpstr>Další oční vady:</vt:lpstr>
      <vt:lpstr>Astigmatismus:</vt:lpstr>
      <vt:lpstr>Snímek 10</vt:lpstr>
      <vt:lpstr>Otázky a úlohy:</vt:lpstr>
      <vt:lpstr>Vyber správnou odpověď: 2) Jaké čočky jsou v brýlích člověka, který má oční vadu dalekozrakost?</vt:lpstr>
      <vt:lpstr>Vyber správnou odpověď: 3) Pavel musí mít brýle, když jde do kina, ale při čtení si je sundavá. Jakou má oční vadu?  Jaké čočky jsou v jeho brýlích?</vt:lpstr>
      <vt:lpstr>Zopakuj si z přírodopisu stavbu lidského oka.  4) Jakou funkci mají čípky a jakou tyčinky? </vt:lpstr>
      <vt:lpstr>Vyber správnou odpověď: 5) Jaké je potřeba dodržet podmínky, abychom si při čtení a psaní nepoškodili zrak?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30</cp:revision>
  <dcterms:created xsi:type="dcterms:W3CDTF">2012-01-03T16:55:14Z</dcterms:created>
  <dcterms:modified xsi:type="dcterms:W3CDTF">2014-07-02T20:23:30Z</dcterms:modified>
</cp:coreProperties>
</file>