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64" d="100"/>
          <a:sy n="64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483443"/>
              </p:ext>
            </p:extLst>
          </p:nvPr>
        </p:nvGraphicFramePr>
        <p:xfrm>
          <a:off x="1692275" y="2205038"/>
          <a:ext cx="5813425" cy="3646689"/>
        </p:xfrm>
        <a:graphic>
          <a:graphicData uri="http://schemas.openxmlformats.org/drawingml/2006/table">
            <a:tbl>
              <a:tblPr/>
              <a:tblGrid>
                <a:gridCol w="1358900"/>
                <a:gridCol w="4454525"/>
              </a:tblGrid>
              <a:tr h="2549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ZŠ Třeboň, Sokolská 296, 379 01 Třeboň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Mgr. Anna Zabranská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VY_32_INOVACE_3133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Průběh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pražského květnového povstání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1945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Průběh pražského povstání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Dějepis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Ročník(y)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 k  závěru 2.světové války. Žáci pracují s učebnicí dějepisu a se školním atlasem. Na závěr mohou zhlédnout vybranou ukázku z některého dokumentárního filmu o 2.sv.válce.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78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Žák si uvědomí nesmyslnost válek a jejich ničivé účinky pro civilní obyvatelstvo i ničivé účinky kulturní.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Prezentace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33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Průběh pražského povstání</a:t>
            </a:r>
            <a:br>
              <a:rPr lang="cs-CZ" b="1" dirty="0" smtClean="0">
                <a:solidFill>
                  <a:srgbClr val="C00000"/>
                </a:solidFill>
              </a:rPr>
            </a:br>
            <a:r>
              <a:rPr lang="cs-CZ" b="1" dirty="0" smtClean="0">
                <a:solidFill>
                  <a:srgbClr val="C00000"/>
                </a:solidFill>
              </a:rPr>
              <a:t>5.5. – 9.5.1945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4.května 1945</a:t>
            </a:r>
          </a:p>
          <a:p>
            <a:r>
              <a:rPr lang="cs-CZ" dirty="0" smtClean="0"/>
              <a:t>První projevy otevřeného odporu proti fašistům</a:t>
            </a:r>
          </a:p>
          <a:p>
            <a:r>
              <a:rPr lang="cs-CZ" dirty="0" smtClean="0"/>
              <a:t>Odstraňování německých nápisů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348" y="4293097"/>
            <a:ext cx="2199878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50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5.května 1945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Počátek</a:t>
            </a:r>
            <a:r>
              <a:rPr lang="cs-CZ" dirty="0" smtClean="0"/>
              <a:t> pražského povstání – v čele Česká národní rada</a:t>
            </a:r>
          </a:p>
          <a:p>
            <a:r>
              <a:rPr lang="cs-CZ" b="1" dirty="0" smtClean="0"/>
              <a:t>Boje o rozhlas </a:t>
            </a:r>
            <a:r>
              <a:rPr lang="cs-CZ" dirty="0" smtClean="0"/>
              <a:t>– začíná české vysílání</a:t>
            </a:r>
          </a:p>
          <a:p>
            <a:r>
              <a:rPr lang="cs-CZ" b="1" dirty="0" smtClean="0"/>
              <a:t>Volání Prahy </a:t>
            </a:r>
            <a:r>
              <a:rPr lang="cs-CZ" dirty="0" smtClean="0"/>
              <a:t>o pomoc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6.května 1945</a:t>
            </a:r>
          </a:p>
          <a:p>
            <a:pPr marL="0" indent="0">
              <a:buNone/>
            </a:pPr>
            <a:r>
              <a:rPr lang="cs-CZ" dirty="0" smtClean="0"/>
              <a:t>    Stavění </a:t>
            </a:r>
            <a:r>
              <a:rPr lang="cs-CZ" b="1" dirty="0" smtClean="0"/>
              <a:t>barikád</a:t>
            </a:r>
            <a:r>
              <a:rPr lang="cs-CZ" dirty="0" smtClean="0"/>
              <a:t> v ulicích, na mostech apod.</a:t>
            </a:r>
          </a:p>
          <a:p>
            <a:pPr marL="0" indent="0">
              <a:buNone/>
            </a:pPr>
            <a:r>
              <a:rPr lang="cs-CZ" dirty="0" smtClean="0"/>
              <a:t>    Skupiny </a:t>
            </a:r>
            <a:r>
              <a:rPr lang="cs-CZ" b="1" dirty="0" smtClean="0"/>
              <a:t>SS</a:t>
            </a:r>
            <a:r>
              <a:rPr lang="cs-CZ" dirty="0" smtClean="0"/>
              <a:t> se stahují do Prahy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056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7.května 1945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Nejtěžší boje </a:t>
            </a:r>
            <a:r>
              <a:rPr lang="cs-CZ" b="1" dirty="0" smtClean="0"/>
              <a:t>na barikádách</a:t>
            </a:r>
          </a:p>
          <a:p>
            <a:r>
              <a:rPr lang="cs-CZ" dirty="0" smtClean="0"/>
              <a:t>Boje s přijíždějícími </a:t>
            </a:r>
            <a:r>
              <a:rPr lang="cs-CZ" b="1" dirty="0" smtClean="0"/>
              <a:t>tanky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</a:t>
            </a:r>
            <a:r>
              <a:rPr lang="cs-CZ" sz="4400" dirty="0" smtClean="0">
                <a:solidFill>
                  <a:schemeClr val="tx2">
                    <a:lumMod val="75000"/>
                  </a:schemeClr>
                </a:solidFill>
              </a:rPr>
              <a:t>8.května 1945</a:t>
            </a:r>
          </a:p>
          <a:p>
            <a:pPr marL="0" indent="0">
              <a:buNone/>
            </a:pPr>
            <a:r>
              <a:rPr lang="cs-CZ" dirty="0" smtClean="0"/>
              <a:t>    ČNR přijala </a:t>
            </a:r>
            <a:r>
              <a:rPr lang="cs-CZ" b="1" dirty="0" smtClean="0"/>
              <a:t>kapitulaci německých vojsk</a:t>
            </a:r>
          </a:p>
          <a:p>
            <a:pPr marL="0" indent="0">
              <a:buNone/>
            </a:pPr>
            <a:r>
              <a:rPr lang="cs-CZ" dirty="0" smtClean="0"/>
              <a:t>    Počíná jejich </a:t>
            </a:r>
            <a:r>
              <a:rPr lang="cs-CZ" b="1" dirty="0" smtClean="0"/>
              <a:t>odchod</a:t>
            </a:r>
            <a:r>
              <a:rPr lang="cs-CZ" dirty="0" smtClean="0"/>
              <a:t> z Čech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602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9.května 1945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 Drážďan přijely na </a:t>
            </a:r>
            <a:r>
              <a:rPr lang="cs-CZ" b="1" dirty="0" smtClean="0"/>
              <a:t>pomoc Praze </a:t>
            </a:r>
            <a:r>
              <a:rPr lang="cs-CZ" dirty="0" smtClean="0"/>
              <a:t>sovětské tankové jednotky </a:t>
            </a:r>
            <a:r>
              <a:rPr lang="cs-CZ" b="1" dirty="0" smtClean="0"/>
              <a:t>generála </a:t>
            </a:r>
            <a:r>
              <a:rPr lang="cs-CZ" b="1" dirty="0" err="1" smtClean="0"/>
              <a:t>Koněva</a:t>
            </a:r>
            <a:r>
              <a:rPr lang="cs-CZ" b="1" dirty="0" smtClean="0"/>
              <a:t> </a:t>
            </a:r>
            <a:r>
              <a:rPr lang="cs-CZ" dirty="0" smtClean="0"/>
              <a:t>(1.ukrajinský front)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Končí boje o Prahu </a:t>
            </a:r>
            <a:r>
              <a:rPr lang="cs-CZ" dirty="0" smtClean="0"/>
              <a:t>a nastává definitivní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konec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2.světové války </a:t>
            </a:r>
            <a:r>
              <a:rPr lang="cs-CZ" dirty="0" smtClean="0"/>
              <a:t>(porážka fašismu)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653136"/>
            <a:ext cx="2376264" cy="180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41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Úkol 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Zjisti, kolik bylo zhruba účastníků povstání</a:t>
            </a:r>
          </a:p>
          <a:p>
            <a:r>
              <a:rPr lang="cs-CZ" dirty="0" smtClean="0"/>
              <a:t>Kolik bylo v Praze barikád</a:t>
            </a:r>
          </a:p>
          <a:p>
            <a:r>
              <a:rPr lang="cs-CZ" dirty="0" smtClean="0"/>
              <a:t>Kolik bylo padlých</a:t>
            </a:r>
          </a:p>
          <a:p>
            <a:r>
              <a:rPr lang="cs-CZ" dirty="0" smtClean="0"/>
              <a:t>Kolik objektů bylo během posledních bojů zničeno (byla mezi nimi i Staroměstská radnice)</a:t>
            </a:r>
            <a:endParaRPr lang="cs-CZ" dirty="0"/>
          </a:p>
        </p:txBody>
      </p:sp>
      <p:sp>
        <p:nvSpPr>
          <p:cNvPr id="4" name="Šipka dolů 3"/>
          <p:cNvSpPr/>
          <p:nvPr/>
        </p:nvSpPr>
        <p:spPr>
          <a:xfrm>
            <a:off x="4139952" y="530120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550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35 000  účastníků</a:t>
            </a:r>
          </a:p>
          <a:p>
            <a:r>
              <a:rPr lang="cs-CZ" dirty="0" smtClean="0"/>
              <a:t>   1 583 barikád</a:t>
            </a:r>
          </a:p>
          <a:p>
            <a:r>
              <a:rPr lang="cs-CZ" dirty="0" smtClean="0"/>
              <a:t>    1694 padlých</a:t>
            </a:r>
          </a:p>
          <a:p>
            <a:r>
              <a:rPr lang="cs-CZ" dirty="0" smtClean="0"/>
              <a:t>         51 objektů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28813"/>
            <a:ext cx="2304256" cy="300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890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MANDELOVÁ Helena, „Dějiny 20.století“ /Dějepisné atlasy pro ZŠ a víceletá gymnázia/, KARTOGRAFIE Praha, 2001, s.43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99592" y="4005064"/>
            <a:ext cx="5958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http://cs.wikipedia.org/wiki/Rud%C3%A1_arm%C3%A1da</a:t>
            </a:r>
          </a:p>
        </p:txBody>
      </p:sp>
    </p:spTree>
    <p:extLst>
      <p:ext uri="{BB962C8B-B14F-4D97-AF65-F5344CB8AC3E}">
        <p14:creationId xmlns:p14="http://schemas.microsoft.com/office/powerpoint/2010/main" val="240457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273</Words>
  <Application>Microsoft Office PowerPoint</Application>
  <PresentationFormat>Předvádění na obrazovce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Průběh pražského povstání 5.5. – 9.5.1945</vt:lpstr>
      <vt:lpstr>5.května 1945</vt:lpstr>
      <vt:lpstr>7.května 1945</vt:lpstr>
      <vt:lpstr>9.května 1945</vt:lpstr>
      <vt:lpstr>Úkol :</vt:lpstr>
      <vt:lpstr>Řešení 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22</cp:revision>
  <dcterms:created xsi:type="dcterms:W3CDTF">2011-11-03T09:13:12Z</dcterms:created>
  <dcterms:modified xsi:type="dcterms:W3CDTF">2011-12-13T11:37:27Z</dcterms:modified>
</cp:coreProperties>
</file>