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4"/>
  </p:notesMasterIdLst>
  <p:sldIdLst>
    <p:sldId id="281" r:id="rId2"/>
    <p:sldId id="282" r:id="rId3"/>
    <p:sldId id="276" r:id="rId4"/>
    <p:sldId id="272" r:id="rId5"/>
    <p:sldId id="274" r:id="rId6"/>
    <p:sldId id="285" r:id="rId7"/>
    <p:sldId id="278" r:id="rId8"/>
    <p:sldId id="279" r:id="rId9"/>
    <p:sldId id="280" r:id="rId10"/>
    <p:sldId id="286" r:id="rId11"/>
    <p:sldId id="284" r:id="rId12"/>
    <p:sldId id="28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00CB86-05A0-41C1-BE90-9D41838F7831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3DDCF0-9079-4CFD-B060-5A0F8EA111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73263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split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752"/>
            <a:ext cx="9144000" cy="864096"/>
          </a:xfrm>
        </p:spPr>
        <p:txBody>
          <a:bodyPr/>
          <a:lstStyle/>
          <a:p>
            <a:pPr algn="ctr"/>
            <a:r>
              <a:rPr lang="cs-CZ" sz="2800" b="1" dirty="0" smtClean="0">
                <a:latin typeface="+mn-lt"/>
              </a:rPr>
              <a:t>Výrazy</a:t>
            </a:r>
            <a:endParaRPr lang="cs-CZ" sz="2800" b="1" dirty="0"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240"/>
          </a:xfrm>
        </p:spPr>
        <p:txBody>
          <a:bodyPr/>
          <a:lstStyle/>
          <a:p>
            <a:endParaRPr lang="cs-CZ" sz="1500" dirty="0" smtClean="0"/>
          </a:p>
          <a:p>
            <a:endParaRPr lang="cs-CZ" sz="1500" dirty="0"/>
          </a:p>
          <a:p>
            <a:endParaRPr lang="cs-CZ" sz="1500" dirty="0" smtClean="0"/>
          </a:p>
          <a:p>
            <a:r>
              <a:rPr lang="cs-CZ" sz="1500" dirty="0" smtClean="0"/>
              <a:t>Základní škola Čelákovice</a:t>
            </a:r>
            <a:endParaRPr lang="cs-CZ" sz="1500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611188" y="373306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b="1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VY_32_INOVACE_065_Výrazy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6556" y="4149080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5314661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6563" y="2060848"/>
            <a:ext cx="8496945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solidFill>
                  <a:schemeClr val="tx2"/>
                </a:solidFill>
                <a:latin typeface="+mn-lt"/>
              </a:rPr>
              <a:t>Autor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Ing. Janeček Jaroslav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>
                <a:solidFill>
                  <a:schemeClr val="tx2"/>
                </a:solidFill>
                <a:latin typeface="+mn-lt"/>
              </a:rPr>
              <a:t>Vytvořeno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Datum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vytvoření</a:t>
            </a:r>
          </a:p>
          <a:p>
            <a:r>
              <a:rPr lang="cs-CZ" sz="1600" b="1" dirty="0">
                <a:solidFill>
                  <a:schemeClr val="tx2"/>
                </a:solidFill>
                <a:latin typeface="+mn-lt"/>
              </a:rPr>
              <a:t>Stupeň a typ vzdělávání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II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.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Stupeň - základní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oblast: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Inovace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obor: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Matematika –  8. ročník</a:t>
            </a:r>
          </a:p>
          <a:p>
            <a:r>
              <a:rPr lang="cs-CZ" sz="1600" b="1" dirty="0">
                <a:solidFill>
                  <a:schemeClr val="tx2"/>
                </a:solidFill>
                <a:latin typeface="+mn-lt"/>
              </a:rPr>
              <a:t>Téma: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Výrazy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endParaRPr lang="cs-CZ" sz="1600" dirty="0" smtClean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Anotace: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 Žák se seznámí s pojmem číselný výraz a výrazy s proměnou. Jejich úpravou a určením jejich hodnoty.</a:t>
            </a:r>
          </a:p>
          <a:p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Druh učebního materiálu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prezentace </a:t>
            </a:r>
            <a:r>
              <a:rPr lang="cs-CZ" sz="1600" dirty="0" smtClean="0">
                <a:solidFill>
                  <a:schemeClr val="tx2"/>
                </a:solidFill>
              </a:rPr>
              <a:t>+ procvičování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.</a:t>
            </a:r>
          </a:p>
          <a:p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Očekávaný výstup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</a:t>
            </a:r>
          </a:p>
          <a:p>
            <a:r>
              <a:rPr lang="cs-CZ" sz="1600" dirty="0" smtClean="0">
                <a:solidFill>
                  <a:schemeClr val="tx2"/>
                </a:solidFill>
                <a:latin typeface="+mn-lt"/>
              </a:rPr>
              <a:t>Žák zvládne početní výkony s výrazy.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5476" y="766192"/>
            <a:ext cx="9144000" cy="1006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r>
              <a:rPr lang="cs-CZ" sz="2800" b="1" dirty="0" smtClean="0">
                <a:latin typeface="+mn-lt"/>
              </a:rPr>
              <a:t>Výrazy</a:t>
            </a:r>
            <a:endParaRPr lang="cs-CZ" sz="28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579155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/>
              <a:t>Výrazy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Základem aritmetiky jsou čísla a čtyři početní výkony.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Sčítání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Odčítání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Násobení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Dělení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Při více početních výkonech je důležité vědět pořadí provádění jednotlivých početních výkonů.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Provedeme-li všechny početní výkony v daném pořadí, dostaneme hodnotu číselného výrazu.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/>
              <a:t>Výrazy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Početní výkon, který se má provést jako první, uzavřeme do závorek.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Výraz, ve kterém je více početních výkonů, se nazývá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složený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Nazývá se podle početního výkonu, který se má provést jako poslední.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150 + (12 . 4)  nazveme součet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(150 + 12) . 4  nazveme součin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/>
              <a:t>Výrazy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Platí úmluva: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Ve výrazu, kde je několik, tedy více početních výkonů, nepíšeme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závorky,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pokud máme nejprve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umocnit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odmocnit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potom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násobit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dělit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 nakonec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sčítat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odčítat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/>
              <a:t>Výrazy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 . 4 + 3 . 7 =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6 .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(4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+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3)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7 =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6 .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(4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+ 3 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7)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=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(6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4 +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3)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7 =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880503108"/>
      </p:ext>
    </p:extLst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/>
              <a:t>Výrazy s proměnnou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Vzorec vyjadřuje početní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výkon zapsaný písmeny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– symboly nahrazujícími reálná čísla –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proměnné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Jeden zápis tak nahrazuje všechny výpočty, které se provádějí stejným způsobem.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 proměnné musíme znát, které hodnoty za ni můžeme dosadit – musíme znát její obor.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/>
              <a:t>Výrazy s proměnnou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 + b =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+ a 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komutativnost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 + (b + c) = (a + b) + c 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asociativnost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 + 0 =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+ a =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neutrálnost čísla nula</a:t>
            </a:r>
          </a:p>
          <a:p>
            <a:endParaRPr lang="cs-CZ" sz="24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součinu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m . n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zpravidla znak násobení vynecháváme a píšeme pouze </a:t>
            </a:r>
            <a:r>
              <a:rPr lang="cs-CZ" sz="2400" b="1" i="1" dirty="0" err="1" smtClean="0">
                <a:latin typeface="Times New Roman" pitchFamily="18" charset="0"/>
                <a:cs typeface="Times New Roman" pitchFamily="18" charset="0"/>
              </a:rPr>
              <a:t>mn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/>
              <a:t>Výrazy s </a:t>
            </a:r>
            <a:r>
              <a:rPr lang="cs-CZ" sz="3200" b="1" dirty="0" smtClean="0"/>
              <a:t>proměnnou 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8x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5   (x=3)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-3x + 2  (x= -2)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xy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(x=2, y=3)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4x – 5    (x= -6)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/>
              <a:t>Procvičování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14 + 8 : 2 – 7 . 2 =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(14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+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8)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 2 – 7 . 2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 . (8 – (9 – 3</a:t>
            </a:r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)) + (3 . 5</a:t>
            </a:r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+ 12 . 5) =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 . 4 – 3 . 2 + 8 : 2 =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6 .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(4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3)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2 + 8 : 2 =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(6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4 –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3)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(2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+ 8 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2) =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6 .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(4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– 3 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2)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+ 8 : 2 =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6 .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(4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3) .(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2 + 8 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2)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=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59269200"/>
      </p:ext>
    </p:extLst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/>
              <a:t>Procvičování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3x + 4         (x= -4)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6x – 2y        (x=3, y= - 2)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Zapiš jako výraz podíl </a:t>
            </a:r>
            <a:r>
              <a:rPr lang="cs-CZ" b="1" i="1" u="sng" dirty="0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b="1" i="1" u="sng" dirty="0" smtClean="0">
                <a:latin typeface="Times New Roman" pitchFamily="18" charset="0"/>
                <a:cs typeface="Times New Roman" pitchFamily="18" charset="0"/>
              </a:rPr>
              <a:t>y</a:t>
            </a:r>
            <a:endParaRPr lang="cs-CZ" b="1" i="1" u="sng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Zapiš jako výraz součet čísla </a:t>
            </a:r>
            <a:r>
              <a:rPr lang="cs-CZ" b="1" i="1" u="sng" dirty="0" smtClean="0"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b="1" i="1" u="sng" dirty="0" smtClean="0">
                <a:latin typeface="Times New Roman" pitchFamily="18" charset="0"/>
                <a:cs typeface="Times New Roman" pitchFamily="18" charset="0"/>
              </a:rPr>
              <a:t>x</a:t>
            </a:r>
            <a:endParaRPr lang="cs-CZ" b="1" i="1" u="sng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54634216"/>
      </p:ext>
    </p:extLst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-134387" y="620688"/>
            <a:ext cx="9252520" cy="914400"/>
          </a:xfrm>
        </p:spPr>
        <p:txBody>
          <a:bodyPr/>
          <a:lstStyle/>
          <a:p>
            <a:pPr algn="ctr"/>
            <a:r>
              <a:rPr lang="cs-CZ" dirty="0">
                <a:latin typeface="+mn-lt"/>
              </a:rPr>
              <a:t>Použité zdroje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6555" y="4293096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87624" y="1751618"/>
            <a:ext cx="77541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/>
                </a:solidFill>
                <a:latin typeface="+mn-lt"/>
                <a:cs typeface="Calibri" pitchFamily="34" charset="0"/>
              </a:rPr>
              <a:t>Veškeré obrázky a texty jsou dílem autora prezentace.</a:t>
            </a:r>
            <a:endParaRPr lang="cs-CZ" sz="2000" dirty="0">
              <a:solidFill>
                <a:schemeClr val="tx2"/>
              </a:solidFill>
              <a:latin typeface="+mn-lt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331442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643</TotalTime>
  <Words>551</Words>
  <Application>Microsoft Office PowerPoint</Application>
  <PresentationFormat>Předvádění na obrazovce (4:3)</PresentationFormat>
  <Paragraphs>77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Slunovrat</vt:lpstr>
      <vt:lpstr>Výrazy</vt:lpstr>
      <vt:lpstr>Snímek 2</vt:lpstr>
      <vt:lpstr>Výrazy</vt:lpstr>
      <vt:lpstr>Výrazy</vt:lpstr>
      <vt:lpstr>Výrazy</vt:lpstr>
      <vt:lpstr>Výrazy</vt:lpstr>
      <vt:lpstr>Výrazy s proměnnou</vt:lpstr>
      <vt:lpstr>Výrazy s proměnnou</vt:lpstr>
      <vt:lpstr>Výrazy s proměnnou </vt:lpstr>
      <vt:lpstr>Procvičování</vt:lpstr>
      <vt:lpstr>Procvičování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Školák</dc:creator>
  <cp:lastModifiedBy>Dum</cp:lastModifiedBy>
  <cp:revision>91</cp:revision>
  <dcterms:created xsi:type="dcterms:W3CDTF">2011-03-24T11:59:00Z</dcterms:created>
  <dcterms:modified xsi:type="dcterms:W3CDTF">2012-03-04T18:35:25Z</dcterms:modified>
</cp:coreProperties>
</file>