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61" r:id="rId3"/>
    <p:sldId id="257" r:id="rId4"/>
    <p:sldId id="258" r:id="rId5"/>
    <p:sldId id="259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F4F0-081A-45E4-90B7-14275EEB773C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08E6-B473-42C8-B24A-2C0B4FD5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F4F0-081A-45E4-90B7-14275EEB773C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08E6-B473-42C8-B24A-2C0B4FD5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F4F0-081A-45E4-90B7-14275EEB773C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08E6-B473-42C8-B24A-2C0B4FD5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F4F0-081A-45E4-90B7-14275EEB773C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08E6-B473-42C8-B24A-2C0B4FD5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F4F0-081A-45E4-90B7-14275EEB773C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08E6-B473-42C8-B24A-2C0B4FD5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F4F0-081A-45E4-90B7-14275EEB773C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08E6-B473-42C8-B24A-2C0B4FD5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F4F0-081A-45E4-90B7-14275EEB773C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08E6-B473-42C8-B24A-2C0B4FD5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F4F0-081A-45E4-90B7-14275EEB773C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08E6-B473-42C8-B24A-2C0B4FD5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F4F0-081A-45E4-90B7-14275EEB773C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08E6-B473-42C8-B24A-2C0B4FD5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F4F0-081A-45E4-90B7-14275EEB773C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08E6-B473-42C8-B24A-2C0B4FD5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F4F0-081A-45E4-90B7-14275EEB773C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C08E6-B473-42C8-B24A-2C0B4FD5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6">
                <a:lumMod val="75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100000">
              <a:schemeClr val="accent6">
                <a:lumMod val="20000"/>
                <a:lumOff val="8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1EF4F0-081A-45E4-90B7-14275EEB773C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AC08E6-B473-42C8-B24A-2C0B4FD5E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randomBa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b/b8/Vestonicka_venuse_edit.jpg" TargetMode="External"/><Relationship Id="rId13" Type="http://schemas.openxmlformats.org/officeDocument/2006/relationships/hyperlink" Target="http://leccos.com/pics/pic/doba_bronzova-_sperk.jpg" TargetMode="External"/><Relationship Id="rId18" Type="http://schemas.openxmlformats.org/officeDocument/2006/relationships/hyperlink" Target="http://www.outfit4events.cz/bmz_cache/3/30fae9c589329306df7b83bf9b0985a2.image.220x220.jpg" TargetMode="External"/><Relationship Id="rId3" Type="http://schemas.openxmlformats.org/officeDocument/2006/relationships/hyperlink" Target="http://www.nationalgeographicstock.com/comp/IR10/806/611062.jpg" TargetMode="External"/><Relationship Id="rId7" Type="http://schemas.openxmlformats.org/officeDocument/2006/relationships/hyperlink" Target="http://image.tn.nova.cz/media/images/original/Feb2010/598825.jpg?d41d" TargetMode="External"/><Relationship Id="rId12" Type="http://schemas.openxmlformats.org/officeDocument/2006/relationships/hyperlink" Target="http://www.anthropark.wz.cz/mmk.ht2.jpg" TargetMode="External"/><Relationship Id="rId17" Type="http://schemas.openxmlformats.org/officeDocument/2006/relationships/hyperlink" Target="http://nd01.jxs.cz/397/415/5c47cd0ec3_27709102_o2.jpg" TargetMode="External"/><Relationship Id="rId2" Type="http://schemas.openxmlformats.org/officeDocument/2006/relationships/hyperlink" Target="http://img.geocaching.com/cache/log/35360744-039b-4a72-a94f-07092122868e.jpg" TargetMode="External"/><Relationship Id="rId16" Type="http://schemas.openxmlformats.org/officeDocument/2006/relationships/hyperlink" Target="http://nd04.jxs.cz/602/140/ec9f205234_76744145_o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hledani.gnosis9.net/img/vyvoj-cloveka-astralopithekus-homo-sapiens.jpg" TargetMode="External"/><Relationship Id="rId11" Type="http://schemas.openxmlformats.org/officeDocument/2006/relationships/hyperlink" Target="http://ces.mkcr.cz/cz/img/2/3/2/p1598.jpg" TargetMode="External"/><Relationship Id="rId5" Type="http://schemas.openxmlformats.org/officeDocument/2006/relationships/hyperlink" Target="http://www.superevent.cz/www/soubory/fotografie/normalized/3370.jpg" TargetMode="External"/><Relationship Id="rId15" Type="http://schemas.openxmlformats.org/officeDocument/2006/relationships/hyperlink" Target="http://www.outfit4events.cz/bmz_cache/e/ec6d8281bc72b35d829f4a902046a350.image.220x220.jpg" TargetMode="External"/><Relationship Id="rId10" Type="http://schemas.openxmlformats.org/officeDocument/2006/relationships/hyperlink" Target="http://www.stramberk.info/fotky/obr.php?name=jeskyne1.jpg&amp;id=8254&amp;width=570" TargetMode="External"/><Relationship Id="rId4" Type="http://schemas.openxmlformats.org/officeDocument/2006/relationships/hyperlink" Target="http://nd01.jxs.cz/837/973/89fe2b7511_22999608_o2.jpg" TargetMode="External"/><Relationship Id="rId9" Type="http://schemas.openxmlformats.org/officeDocument/2006/relationships/hyperlink" Target="http://itras.cz/jeskyne-sipka/galerie/2392/" TargetMode="External"/><Relationship Id="rId14" Type="http://schemas.openxmlformats.org/officeDocument/2006/relationships/hyperlink" Target="http://www.pise.cz/blog/img/jarmik/7515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-285752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0034" y="1785926"/>
          <a:ext cx="7951814" cy="3014657"/>
        </p:xfrm>
        <a:graphic>
          <a:graphicData uri="http://schemas.openxmlformats.org/drawingml/2006/table">
            <a:tbl>
              <a:tblPr/>
              <a:tblGrid>
                <a:gridCol w="1451958"/>
                <a:gridCol w="6499856"/>
              </a:tblGrid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si během prezentace opakují  a upevňují znalosti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tématického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celku  PRAVĚK.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září  2011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3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IV.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Cesta do pravěku     DUM - 01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2677065"/>
            <a:ext cx="8715436" cy="13234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CESTA DO PRAVĚKU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285728"/>
            <a:ext cx="1428760" cy="14287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1428728" y="3786190"/>
            <a:ext cx="59293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DUM - 01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32" y="714356"/>
            <a:ext cx="921550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Dávno, pradávno před třemi miliardami let př. n. l.  vznikl na Zemi život.</a:t>
            </a:r>
          </a:p>
          <a:p>
            <a:endParaRPr lang="cs-CZ" sz="1600" dirty="0"/>
          </a:p>
          <a:p>
            <a:r>
              <a:rPr lang="cs-CZ" sz="1600" dirty="0" smtClean="0"/>
              <a:t> 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285860"/>
            <a:ext cx="90011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/>
              <a:t> Hluboko v moři žili kromě rostlin první živočichové. Nejdříve z vod vystoupili   </a:t>
            </a:r>
          </a:p>
          <a:p>
            <a:r>
              <a:rPr lang="cs-CZ" sz="2000" dirty="0" smtClean="0"/>
              <a:t>  obojživelníci, ze kterých se vyvinuli plazi. Během let se postupně vyvíjeli želvy,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krokodýli, ještěři i první dinosauři.</a:t>
            </a:r>
          </a:p>
          <a:p>
            <a:endParaRPr lang="cs-CZ" sz="2000" dirty="0"/>
          </a:p>
        </p:txBody>
      </p:sp>
      <p:pic>
        <p:nvPicPr>
          <p:cNvPr id="5122" name="Picture 2" descr="http://img.geocaching.com/cache/log/35360744-039b-4a72-a94f-07092122868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2571744"/>
            <a:ext cx="3118443" cy="41423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6" name="Picture 6" descr="http://www.nationalgeographicstock.com/comp/IR10/806/61106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1" y="2571744"/>
            <a:ext cx="5454719" cy="33575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1000100" y="5929330"/>
            <a:ext cx="4143404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>
              <a:buFont typeface="Calibri" pitchFamily="34" charset="0"/>
              <a:buChar char="↑"/>
            </a:pP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PRARYBA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72100" y="1928802"/>
            <a:ext cx="3571900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>
              <a:buFont typeface="Calibri" pitchFamily="34" charset="0"/>
              <a:buChar char="↓"/>
            </a:pPr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PRADRAK 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nd01.jxs.cz/837/973/89fe2b7511_22999608_o2.jpg"/>
          <p:cNvPicPr>
            <a:picLocks noChangeAspect="1" noChangeArrowheads="1"/>
          </p:cNvPicPr>
          <p:nvPr/>
        </p:nvPicPr>
        <p:blipFill>
          <a:blip r:embed="rId2"/>
          <a:srcRect b="21914"/>
          <a:stretch>
            <a:fillRect/>
          </a:stretch>
        </p:blipFill>
        <p:spPr bwMode="auto">
          <a:xfrm>
            <a:off x="2000232" y="1214422"/>
            <a:ext cx="5143536" cy="53738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Obdélník 5"/>
          <p:cNvSpPr/>
          <p:nvPr/>
        </p:nvSpPr>
        <p:spPr>
          <a:xfrm>
            <a:off x="3357554" y="214290"/>
            <a:ext cx="3071834" cy="769441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PRAPTÁK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642918"/>
            <a:ext cx="89297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 Zajímá tě, kdo z dinosaurů byl nejtěžší nebo nejmenší ???  </a:t>
            </a:r>
          </a:p>
          <a:p>
            <a:r>
              <a:rPr lang="cs-CZ" sz="2800" dirty="0" smtClean="0"/>
              <a:t>  Vyprav se na výlet </a:t>
            </a:r>
            <a:r>
              <a:rPr lang="cs-CZ" sz="2800" dirty="0" err="1" smtClean="0"/>
              <a:t>Dinoparku</a:t>
            </a:r>
            <a:r>
              <a:rPr lang="cs-CZ" sz="2800" dirty="0" smtClean="0"/>
              <a:t> .</a:t>
            </a:r>
            <a:endParaRPr lang="cs-CZ" sz="2800" dirty="0"/>
          </a:p>
        </p:txBody>
      </p:sp>
      <p:pic>
        <p:nvPicPr>
          <p:cNvPr id="3074" name="Picture 2" descr="http://www.superevent.cz/www/soubory/fotografie/normalized/337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571612"/>
            <a:ext cx="7715304" cy="51645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214290"/>
            <a:ext cx="9144000" cy="182825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lnSpc>
                <a:spcPts val="4500"/>
              </a:lnSpc>
            </a:pPr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PRAPRAPRAPRADĚDEČKOVÉ </a:t>
            </a:r>
          </a:p>
          <a:p>
            <a:pPr algn="ctr">
              <a:lnSpc>
                <a:spcPts val="4500"/>
              </a:lnSpc>
            </a:pP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</a:p>
          <a:p>
            <a:pPr algn="ctr">
              <a:lnSpc>
                <a:spcPts val="4500"/>
              </a:lnSpc>
            </a:pPr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PRAPRAPRAPRABABIČKY 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1506" name="Picture 2" descr="http://hledani.gnosis9.net/img/vyvoj-cloveka-astralopithekus-homo-sapien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24280" y="2214554"/>
            <a:ext cx="5334000" cy="32289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285720" y="4929198"/>
            <a:ext cx="464347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b="1" dirty="0" smtClean="0"/>
              <a:t>Homo </a:t>
            </a:r>
            <a:r>
              <a:rPr lang="cs-CZ" b="1" dirty="0" err="1" smtClean="0"/>
              <a:t>habilis</a:t>
            </a:r>
            <a:r>
              <a:rPr lang="cs-CZ" b="1" dirty="0" smtClean="0"/>
              <a:t> (člověk zručný)</a:t>
            </a:r>
          </a:p>
          <a:p>
            <a:endParaRPr lang="cs-CZ" b="1" dirty="0" smtClean="0"/>
          </a:p>
          <a:p>
            <a:pPr>
              <a:buFontTx/>
              <a:buChar char="-"/>
            </a:pPr>
            <a:r>
              <a:rPr lang="cs-CZ" b="1" dirty="0" smtClean="0"/>
              <a:t>Homo </a:t>
            </a:r>
            <a:r>
              <a:rPr lang="cs-CZ" b="1" dirty="0" err="1" smtClean="0"/>
              <a:t>erectus</a:t>
            </a:r>
            <a:r>
              <a:rPr lang="cs-CZ" b="1" dirty="0" smtClean="0"/>
              <a:t> (člověk vzpřímený)</a:t>
            </a:r>
          </a:p>
          <a:p>
            <a:endParaRPr lang="cs-CZ" b="1" dirty="0" smtClean="0"/>
          </a:p>
          <a:p>
            <a:pPr>
              <a:buFontTx/>
              <a:buChar char="-"/>
            </a:pPr>
            <a:r>
              <a:rPr lang="cs-CZ" b="1" dirty="0" smtClean="0"/>
              <a:t>Homo sapiens </a:t>
            </a:r>
            <a:r>
              <a:rPr lang="cs-CZ" b="1" dirty="0" err="1" smtClean="0"/>
              <a:t>sapiens</a:t>
            </a:r>
            <a:r>
              <a:rPr lang="cs-CZ" b="1" dirty="0" smtClean="0"/>
              <a:t> ( člověk moudrý)</a:t>
            </a:r>
            <a:endParaRPr lang="cs-CZ" b="1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65314" y="356252"/>
            <a:ext cx="9144000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Doplň větu: </a:t>
            </a:r>
          </a:p>
          <a:p>
            <a:pPr algn="ctr"/>
            <a:r>
              <a:rPr lang="cs-CZ" sz="4000" dirty="0" smtClean="0"/>
              <a:t> Nejstaršímu období vývoje člověka  říkáme   </a:t>
            </a:r>
            <a:endParaRPr lang="cs-CZ" sz="4000" dirty="0" smtClean="0"/>
          </a:p>
          <a:p>
            <a:pPr algn="ctr"/>
            <a:r>
              <a:rPr lang="cs-CZ" sz="3200" dirty="0" smtClean="0"/>
              <a:t>  						       </a:t>
            </a:r>
          </a:p>
          <a:p>
            <a:pPr algn="ctr"/>
            <a:r>
              <a:rPr lang="cs-CZ" sz="3200" dirty="0" smtClean="0"/>
              <a:t>   </a:t>
            </a:r>
            <a:r>
              <a:rPr lang="cs-CZ" sz="3200" b="1" dirty="0" smtClean="0"/>
              <a:t>_     _     _     _     _    </a:t>
            </a:r>
            <a:r>
              <a:rPr lang="cs-CZ" sz="3200" b="1" dirty="0" smtClean="0"/>
              <a:t>_. 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3071810"/>
            <a:ext cx="757239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                                                           starší  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 Období dělíme: 	- dobu kamennou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                      mladší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- dobu bronzovou</a:t>
            </a:r>
          </a:p>
          <a:p>
            <a:endParaRPr lang="cs-CZ" sz="2800" dirty="0"/>
          </a:p>
          <a:p>
            <a:r>
              <a:rPr lang="cs-CZ" sz="2800" dirty="0"/>
              <a:t>	</a:t>
            </a:r>
            <a:r>
              <a:rPr lang="cs-CZ" sz="2800" dirty="0" smtClean="0"/>
              <a:t>		- dobu železnou</a:t>
            </a:r>
          </a:p>
          <a:p>
            <a:r>
              <a:rPr lang="cs-CZ" sz="2800" dirty="0"/>
              <a:t>		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</a:t>
            </a:r>
            <a:endParaRPr lang="cs-CZ" sz="2800" dirty="0"/>
          </a:p>
        </p:txBody>
      </p:sp>
      <p:cxnSp>
        <p:nvCxnSpPr>
          <p:cNvPr id="7" name="Přímá spojovací šipka 6"/>
          <p:cNvCxnSpPr/>
          <p:nvPr/>
        </p:nvCxnSpPr>
        <p:spPr>
          <a:xfrm flipV="1">
            <a:off x="6429388" y="3429000"/>
            <a:ext cx="500066" cy="214314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6376900" y="3930056"/>
            <a:ext cx="500066" cy="285752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2" descr="http://upload.wikimedia.org/wikipedia/commons/b/b8/Vestonicka_venuse_ed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4067715"/>
            <a:ext cx="1428760" cy="27902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7222" y="42860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STARŠÍ DOBA KAMENNÁ – DOBA LOVCŮ A SBĚRAČŮ 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9458" name="Picture 2" descr="http://image.tn.nova.cz/media/images/original/Feb2010/598825.jpg?d41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2143116"/>
            <a:ext cx="5238750" cy="34575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5643570" y="1214422"/>
            <a:ext cx="1643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běr lesních plodin, semen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43834" y="2214554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lov  zvěře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00958" y="3786190"/>
            <a:ext cx="15001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hýše z větví, kostí, kůží nebo obydlí v jeskyni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3438" y="600076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heň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1472" y="6000768"/>
            <a:ext cx="335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ěstní klín - opracovaný kámen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8596" y="4214818"/>
            <a:ext cx="1143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oužití v tlupách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00826" y="6000768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eskyní malby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2571744"/>
            <a:ext cx="1928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znik jednoduché řeči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596" y="1285860"/>
            <a:ext cx="21431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ředměty z kamene, kostí, klů, hlíny</a:t>
            </a:r>
            <a:endParaRPr lang="cs-CZ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5720" y="642918"/>
            <a:ext cx="68580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- O životě   pralidí v této době   se dozvídáme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z archeologických nálezů.</a:t>
            </a:r>
            <a:endParaRPr lang="cs-CZ" sz="2800" dirty="0"/>
          </a:p>
        </p:txBody>
      </p:sp>
      <p:pic>
        <p:nvPicPr>
          <p:cNvPr id="22532" name="Picture 4" descr="Šipecká čelis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45338" y="1857364"/>
            <a:ext cx="3598662" cy="42862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534" name="Picture 6" descr="http://www.stramberk.info/fotky/obr.php?name=jeskyne1.jpg&amp;id=8254&amp;width=570"/>
          <p:cNvPicPr>
            <a:picLocks noChangeAspect="1" noChangeArrowheads="1"/>
          </p:cNvPicPr>
          <p:nvPr/>
        </p:nvPicPr>
        <p:blipFill>
          <a:blip r:embed="rId3"/>
          <a:srcRect r="3947" b="5152"/>
          <a:stretch>
            <a:fillRect/>
          </a:stretch>
        </p:blipFill>
        <p:spPr bwMode="auto">
          <a:xfrm>
            <a:off x="0" y="1857364"/>
            <a:ext cx="5357818" cy="41835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ovéPole 7"/>
          <p:cNvSpPr txBox="1"/>
          <p:nvPr/>
        </p:nvSpPr>
        <p:spPr>
          <a:xfrm>
            <a:off x="6143636" y="6215082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ČELIST PRAVĚKÉHO DÍTĚTE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1472" y="6143644"/>
            <a:ext cx="4143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JESKYNĚ ŠIPKA U ŠTRAMBERKA</a:t>
            </a:r>
            <a:endParaRPr lang="cs-CZ" b="1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2844" y="214290"/>
            <a:ext cx="9001156" cy="120032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MLADŠÍ DOBA KAMENNÁ </a:t>
            </a:r>
          </a:p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DOBA PRVNÍCH ZEMĚDĚLCŮ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3556" name="Picture 4" descr="http://www.anthropark.wz.cz/mmk.ht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737058"/>
            <a:ext cx="5929354" cy="41209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554" name="Picture 2" descr="http://ces.mkcr.cz/cz/img/2/3/2/p1598.jpg"/>
          <p:cNvPicPr>
            <a:picLocks noChangeAspect="1" noChangeArrowheads="1"/>
          </p:cNvPicPr>
          <p:nvPr/>
        </p:nvPicPr>
        <p:blipFill>
          <a:blip r:embed="rId3"/>
          <a:srcRect l="27500" t="25000" r="31250" b="14999"/>
          <a:stretch>
            <a:fillRect/>
          </a:stretch>
        </p:blipFill>
        <p:spPr bwMode="auto">
          <a:xfrm>
            <a:off x="7000892" y="5143512"/>
            <a:ext cx="1285884" cy="140278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 rot="289055">
            <a:off x="229757" y="2020981"/>
            <a:ext cx="22145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získávání polí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 rot="21116736">
            <a:off x="2623611" y="1800474"/>
            <a:ext cx="12858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kácení pralesů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 rot="623240">
            <a:off x="4954320" y="1896303"/>
            <a:ext cx="15716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pěstování obilí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 rot="537698">
            <a:off x="7025513" y="2213526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chov zvířat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72198" y="4143380"/>
            <a:ext cx="15716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liněné nádoby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72396" y="4429132"/>
            <a:ext cx="13572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eramika</a:t>
            </a:r>
            <a:endParaRPr lang="cs-CZ" sz="2400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14546" y="500042"/>
            <a:ext cx="5000660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DOBA BRONZOVÁ 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728" y="1785926"/>
            <a:ext cx="51435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VÝROBA:  </a:t>
            </a:r>
            <a:r>
              <a:rPr lang="cs-CZ" sz="2400" dirty="0" smtClean="0"/>
              <a:t>- nástrojů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      - zbraní 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      - šperků</a:t>
            </a:r>
            <a:endParaRPr lang="cs-CZ" sz="2400" dirty="0"/>
          </a:p>
        </p:txBody>
      </p:sp>
      <p:pic>
        <p:nvPicPr>
          <p:cNvPr id="24578" name="Picture 2" descr="http://leccos.com/pics/pic/doba_bronzova-_sper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2214554"/>
            <a:ext cx="2507474" cy="23574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4580" name="Picture 4" descr="http://www.pise.cz/blog/img/jarmik/75151.jpg"/>
          <p:cNvPicPr>
            <a:picLocks noChangeAspect="1" noChangeArrowheads="1"/>
          </p:cNvPicPr>
          <p:nvPr/>
        </p:nvPicPr>
        <p:blipFill>
          <a:blip r:embed="rId3"/>
          <a:srcRect l="12500" r="8749" b="11275"/>
          <a:stretch>
            <a:fillRect/>
          </a:stretch>
        </p:blipFill>
        <p:spPr bwMode="auto">
          <a:xfrm>
            <a:off x="3286116" y="3643314"/>
            <a:ext cx="2812848" cy="28574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4582" name="Picture 6" descr="http://www.outfit4events.cz/bmz_cache/e/ec6d8281bc72b35d829f4a902046a350.image.220x220.jpg"/>
          <p:cNvPicPr>
            <a:picLocks noChangeAspect="1" noChangeArrowheads="1"/>
          </p:cNvPicPr>
          <p:nvPr/>
        </p:nvPicPr>
        <p:blipFill>
          <a:blip r:embed="rId4"/>
          <a:srcRect t="10714" b="8928"/>
          <a:stretch>
            <a:fillRect/>
          </a:stretch>
        </p:blipFill>
        <p:spPr bwMode="auto">
          <a:xfrm>
            <a:off x="214282" y="3143248"/>
            <a:ext cx="2667004" cy="21431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57422" y="500042"/>
            <a:ext cx="5096078" cy="769441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DOBA ŽELEZNÁ 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034" y="1714488"/>
            <a:ext cx="492922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VÝROBA: 	- zbraní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- nářadí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- nástrojů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- šperků</a:t>
            </a:r>
            <a:endParaRPr lang="cs-CZ" sz="2400" dirty="0"/>
          </a:p>
        </p:txBody>
      </p:sp>
      <p:pic>
        <p:nvPicPr>
          <p:cNvPr id="25602" name="Picture 2" descr="http://nd04.jxs.cz/602/140/ec9f205234_76744145_o2.jpg"/>
          <p:cNvPicPr>
            <a:picLocks noChangeAspect="1" noChangeArrowheads="1"/>
          </p:cNvPicPr>
          <p:nvPr/>
        </p:nvPicPr>
        <p:blipFill>
          <a:blip r:embed="rId2"/>
          <a:srcRect l="5192" r="5078"/>
          <a:stretch>
            <a:fillRect/>
          </a:stretch>
        </p:blipFill>
        <p:spPr bwMode="auto">
          <a:xfrm>
            <a:off x="5715008" y="1340946"/>
            <a:ext cx="3286148" cy="3662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604" name="Picture 4" descr="http://nd01.jxs.cz/397/415/5c47cd0ec3_27709102_o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3071810"/>
            <a:ext cx="2132424" cy="21431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606" name="Picture 6" descr="http://www.outfit4events.cz/bmz_cache/3/30fae9c589329306df7b83bf9b0985a2.image.220x22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488" y="3500438"/>
            <a:ext cx="2524128" cy="25241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428596" y="6215082"/>
            <a:ext cx="7429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400 l. př. n. l. – příchod KELTŮ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85918" y="428604"/>
            <a:ext cx="5357850" cy="212365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CITACE OBRAZOVÉHO MATERIÁLU</a:t>
            </a:r>
          </a:p>
          <a:p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1928802"/>
            <a:ext cx="72152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DINOSAURUS - </a:t>
            </a:r>
            <a:r>
              <a:rPr lang="cs-CZ" sz="1200" dirty="0" smtClean="0">
                <a:hlinkClick r:id="rId2"/>
              </a:rPr>
              <a:t>http://img.geocaching.com/cache/log/35360744-039b-4a72-a94f-07092122868e.jpg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5786" y="2214554"/>
            <a:ext cx="60722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DINICHTHYS - </a:t>
            </a:r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nationalgeographicstock.com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comp</a:t>
            </a:r>
            <a:r>
              <a:rPr lang="cs-CZ" sz="1200" dirty="0" smtClean="0">
                <a:hlinkClick r:id="rId3"/>
              </a:rPr>
              <a:t>/IR10/806/611062.jpg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4348" y="2509059"/>
            <a:ext cx="49292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PTAKOJEŠTĚR - </a:t>
            </a:r>
            <a:r>
              <a:rPr lang="cs-CZ" sz="1200" dirty="0" smtClean="0">
                <a:hlinkClick r:id="rId4"/>
              </a:rPr>
              <a:t>http://nd01.jxs.cz/837/973/89fe2b7511_22999608_o2.jpg</a:t>
            </a:r>
            <a:endParaRPr lang="cs-CZ" sz="1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5786" y="2786058"/>
            <a:ext cx="60007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DINOPARKY -  </a:t>
            </a: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superevent.cz</a:t>
            </a:r>
            <a:r>
              <a:rPr lang="cs-CZ" sz="1200" dirty="0" smtClean="0">
                <a:hlinkClick r:id="rId5"/>
              </a:rPr>
              <a:t>/www/soubory/fotografie/</a:t>
            </a:r>
            <a:r>
              <a:rPr lang="cs-CZ" sz="1200" dirty="0" err="1" smtClean="0">
                <a:hlinkClick r:id="rId5"/>
              </a:rPr>
              <a:t>normalized</a:t>
            </a:r>
            <a:r>
              <a:rPr lang="cs-CZ" sz="1200" dirty="0" smtClean="0">
                <a:hlinkClick r:id="rId5"/>
              </a:rPr>
              <a:t>/3370.jpg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42976" y="3080563"/>
            <a:ext cx="61436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VÝVOJ - </a:t>
            </a:r>
            <a:r>
              <a:rPr lang="cs-CZ" sz="1200" dirty="0" smtClean="0">
                <a:hlinkClick r:id="rId6"/>
              </a:rPr>
              <a:t>http://hledani.gnosis9.net/</a:t>
            </a:r>
            <a:r>
              <a:rPr lang="cs-CZ" sz="1200" dirty="0" err="1" smtClean="0">
                <a:hlinkClick r:id="rId6"/>
              </a:rPr>
              <a:t>img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vyvoj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cloveka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astralopithekus</a:t>
            </a:r>
            <a:r>
              <a:rPr lang="cs-CZ" sz="1200" dirty="0" smtClean="0">
                <a:hlinkClick r:id="rId6"/>
              </a:rPr>
              <a:t>-homo-sapiens.</a:t>
            </a:r>
            <a:r>
              <a:rPr lang="cs-CZ" sz="1200" dirty="0" err="1" smtClean="0">
                <a:hlinkClick r:id="rId6"/>
              </a:rPr>
              <a:t>jpg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42976" y="3357562"/>
            <a:ext cx="70009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TLUPA - </a:t>
            </a:r>
            <a:r>
              <a:rPr lang="cs-CZ" sz="1200" dirty="0" smtClean="0">
                <a:hlinkClick r:id="rId7"/>
              </a:rPr>
              <a:t>http://image.</a:t>
            </a:r>
            <a:r>
              <a:rPr lang="cs-CZ" sz="1200" dirty="0" err="1" smtClean="0">
                <a:hlinkClick r:id="rId7"/>
              </a:rPr>
              <a:t>tn.nova.cz</a:t>
            </a:r>
            <a:r>
              <a:rPr lang="cs-CZ" sz="1200" dirty="0" smtClean="0">
                <a:hlinkClick r:id="rId7"/>
              </a:rPr>
              <a:t>/media/</a:t>
            </a:r>
            <a:r>
              <a:rPr lang="cs-CZ" sz="1200" dirty="0" err="1" smtClean="0">
                <a:hlinkClick r:id="rId7"/>
              </a:rPr>
              <a:t>images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original</a:t>
            </a:r>
            <a:r>
              <a:rPr lang="cs-CZ" sz="1200" dirty="0" smtClean="0">
                <a:hlinkClick r:id="rId7"/>
              </a:rPr>
              <a:t>/Feb2010/598825.jpg?d41d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57224" y="3643314"/>
            <a:ext cx="65722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V. VENUŠE - </a:t>
            </a:r>
            <a:r>
              <a:rPr lang="cs-CZ" sz="1200" dirty="0" smtClean="0">
                <a:hlinkClick r:id="rId8"/>
              </a:rPr>
              <a:t>http://upload.wikimedia.org/wikipedia/commons/b/b8/Vestonicka_venuse_edit.jpg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42976" y="3929066"/>
            <a:ext cx="62865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ČELIST - </a:t>
            </a:r>
            <a:r>
              <a:rPr lang="cs-CZ" sz="1200" dirty="0" smtClean="0">
                <a:hlinkClick r:id="rId9"/>
              </a:rPr>
              <a:t>http://itras.cz/jeskyne-sipka/galerie/2392/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00100" y="4214818"/>
            <a:ext cx="60722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JESKYNĚ - </a:t>
            </a:r>
            <a:r>
              <a:rPr lang="cs-CZ" sz="1200" dirty="0" smtClean="0">
                <a:hlinkClick r:id="rId10"/>
              </a:rPr>
              <a:t>http://www.</a:t>
            </a:r>
            <a:r>
              <a:rPr lang="cs-CZ" sz="1200" dirty="0" err="1" smtClean="0">
                <a:hlinkClick r:id="rId10"/>
              </a:rPr>
              <a:t>stramberk.info</a:t>
            </a:r>
            <a:r>
              <a:rPr lang="cs-CZ" sz="1200" dirty="0" smtClean="0">
                <a:hlinkClick r:id="rId10"/>
              </a:rPr>
              <a:t>/fotky/obr.</a:t>
            </a:r>
            <a:r>
              <a:rPr lang="cs-CZ" sz="1200" dirty="0" err="1" smtClean="0">
                <a:hlinkClick r:id="rId10"/>
              </a:rPr>
              <a:t>php</a:t>
            </a:r>
            <a:r>
              <a:rPr lang="cs-CZ" sz="1200" dirty="0" smtClean="0">
                <a:hlinkClick r:id="rId10"/>
              </a:rPr>
              <a:t>?</a:t>
            </a:r>
            <a:r>
              <a:rPr lang="cs-CZ" sz="1200" dirty="0" err="1" smtClean="0">
                <a:hlinkClick r:id="rId10"/>
              </a:rPr>
              <a:t>name</a:t>
            </a:r>
            <a:r>
              <a:rPr lang="cs-CZ" sz="1200" dirty="0" smtClean="0">
                <a:hlinkClick r:id="rId10"/>
              </a:rPr>
              <a:t>=jeskyne1.jpg&amp;id=8254&amp;</a:t>
            </a:r>
            <a:r>
              <a:rPr lang="cs-CZ" sz="1200" dirty="0" err="1" smtClean="0">
                <a:hlinkClick r:id="rId10"/>
              </a:rPr>
              <a:t>width</a:t>
            </a:r>
            <a:r>
              <a:rPr lang="cs-CZ" sz="1200" dirty="0" smtClean="0">
                <a:hlinkClick r:id="rId10"/>
              </a:rPr>
              <a:t>=570</a:t>
            </a:r>
            <a:endParaRPr lang="cs-CZ" sz="1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28662" y="4500570"/>
            <a:ext cx="43577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NÁDOBA -  </a:t>
            </a:r>
            <a:r>
              <a:rPr lang="cs-CZ" sz="1200" dirty="0" smtClean="0">
                <a:hlinkClick r:id="rId11"/>
              </a:rPr>
              <a:t>http://ces.</a:t>
            </a:r>
            <a:r>
              <a:rPr lang="cs-CZ" sz="1200" dirty="0" err="1" smtClean="0">
                <a:hlinkClick r:id="rId11"/>
              </a:rPr>
              <a:t>mkcr.cz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cz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img</a:t>
            </a:r>
            <a:r>
              <a:rPr lang="cs-CZ" sz="1200" dirty="0" smtClean="0">
                <a:hlinkClick r:id="rId11"/>
              </a:rPr>
              <a:t>/2/3/2/p1598.jpg</a:t>
            </a:r>
            <a:endParaRPr lang="cs-CZ" sz="1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85786" y="4786322"/>
            <a:ext cx="60007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ZEMĚDĚLCI - </a:t>
            </a:r>
            <a:r>
              <a:rPr lang="cs-CZ" sz="1200" dirty="0" smtClean="0">
                <a:hlinkClick r:id="rId12"/>
              </a:rPr>
              <a:t>http://www.</a:t>
            </a:r>
            <a:r>
              <a:rPr lang="cs-CZ" sz="1200" dirty="0" err="1" smtClean="0">
                <a:hlinkClick r:id="rId12"/>
              </a:rPr>
              <a:t>anthropark.wz.cz</a:t>
            </a:r>
            <a:r>
              <a:rPr lang="cs-CZ" sz="1200" dirty="0" smtClean="0">
                <a:hlinkClick r:id="rId12"/>
              </a:rPr>
              <a:t>/mmk.ht2.jpg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71538" y="5072074"/>
            <a:ext cx="8001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ŠPERK -  </a:t>
            </a:r>
            <a:r>
              <a:rPr lang="cs-CZ" sz="1200" dirty="0" smtClean="0">
                <a:hlinkClick r:id="rId13"/>
              </a:rPr>
              <a:t>http://leccos.</a:t>
            </a:r>
            <a:r>
              <a:rPr lang="cs-CZ" sz="1200" dirty="0" err="1" smtClean="0">
                <a:hlinkClick r:id="rId13"/>
              </a:rPr>
              <a:t>com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pics</a:t>
            </a:r>
            <a:r>
              <a:rPr lang="cs-CZ" sz="1200" dirty="0" smtClean="0">
                <a:hlinkClick r:id="rId13"/>
              </a:rPr>
              <a:t>/pic/doba_bronzova-_</a:t>
            </a:r>
            <a:r>
              <a:rPr lang="cs-CZ" sz="1200" dirty="0" err="1" smtClean="0">
                <a:hlinkClick r:id="rId13"/>
              </a:rPr>
              <a:t>sperk.jpg</a:t>
            </a:r>
            <a:endParaRPr lang="cs-CZ" sz="1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143008" y="5357826"/>
            <a:ext cx="80010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VOZÍK - </a:t>
            </a:r>
            <a:r>
              <a:rPr lang="cs-CZ" sz="1200" dirty="0" smtClean="0">
                <a:hlinkClick r:id="rId14"/>
              </a:rPr>
              <a:t>http://www.</a:t>
            </a:r>
            <a:r>
              <a:rPr lang="cs-CZ" sz="1200" dirty="0" err="1" smtClean="0">
                <a:hlinkClick r:id="rId14"/>
              </a:rPr>
              <a:t>pise.cz</a:t>
            </a:r>
            <a:r>
              <a:rPr lang="cs-CZ" sz="1200" dirty="0" smtClean="0">
                <a:hlinkClick r:id="rId14"/>
              </a:rPr>
              <a:t>/blog/</a:t>
            </a:r>
            <a:r>
              <a:rPr lang="cs-CZ" sz="1200" dirty="0" err="1" smtClean="0">
                <a:hlinkClick r:id="rId14"/>
              </a:rPr>
              <a:t>img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jarmik</a:t>
            </a:r>
            <a:r>
              <a:rPr lang="cs-CZ" sz="1200" dirty="0" smtClean="0">
                <a:hlinkClick r:id="rId14"/>
              </a:rPr>
              <a:t>/75151.jpg</a:t>
            </a:r>
            <a:endParaRPr lang="cs-CZ" sz="1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142976" y="5643578"/>
            <a:ext cx="75009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DÝKA - </a:t>
            </a:r>
            <a:r>
              <a:rPr lang="cs-CZ" sz="1200" dirty="0" smtClean="0">
                <a:hlinkClick r:id="rId15"/>
              </a:rPr>
              <a:t>http://www.outfit4events.cz/</a:t>
            </a:r>
            <a:r>
              <a:rPr lang="cs-CZ" sz="1200" dirty="0" err="1" smtClean="0">
                <a:hlinkClick r:id="rId15"/>
              </a:rPr>
              <a:t>bmz</a:t>
            </a:r>
            <a:r>
              <a:rPr lang="cs-CZ" sz="1200" dirty="0" smtClean="0">
                <a:hlinkClick r:id="rId15"/>
              </a:rPr>
              <a:t>_</a:t>
            </a:r>
            <a:r>
              <a:rPr lang="cs-CZ" sz="1200" dirty="0" err="1" smtClean="0">
                <a:hlinkClick r:id="rId15"/>
              </a:rPr>
              <a:t>cache</a:t>
            </a:r>
            <a:r>
              <a:rPr lang="cs-CZ" sz="1200" dirty="0" smtClean="0">
                <a:hlinkClick r:id="rId15"/>
              </a:rPr>
              <a:t>/e/ec6d8281bc72b35d829f4a902046a350.image.220x220.jpg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14414" y="5929330"/>
            <a:ext cx="70009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BÝK - </a:t>
            </a:r>
            <a:r>
              <a:rPr lang="cs-CZ" sz="1200" dirty="0" smtClean="0">
                <a:hlinkClick r:id="rId16"/>
              </a:rPr>
              <a:t>http://nd04.jxs.cz/602/140/ec9f205234_76744145_o2.jpg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85786" y="6215082"/>
            <a:ext cx="55007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NAUŠNICE - </a:t>
            </a:r>
            <a:r>
              <a:rPr lang="cs-CZ" sz="1200" dirty="0" smtClean="0">
                <a:hlinkClick r:id="rId17"/>
              </a:rPr>
              <a:t>http://nd01.jxs.cz/397/415/5c47cd0ec3_27709102_o2.jpg</a:t>
            </a:r>
            <a:endParaRPr lang="cs-CZ" sz="1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142976" y="6509587"/>
            <a:ext cx="82153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NŮŽ - </a:t>
            </a:r>
            <a:r>
              <a:rPr lang="cs-CZ" sz="1200" dirty="0" smtClean="0">
                <a:hlinkClick r:id="rId18"/>
              </a:rPr>
              <a:t>http://www.outfit4events.cz/</a:t>
            </a:r>
            <a:r>
              <a:rPr lang="cs-CZ" sz="1200" dirty="0" err="1" smtClean="0">
                <a:hlinkClick r:id="rId18"/>
              </a:rPr>
              <a:t>bmz</a:t>
            </a:r>
            <a:r>
              <a:rPr lang="cs-CZ" sz="1200" dirty="0" smtClean="0">
                <a:hlinkClick r:id="rId18"/>
              </a:rPr>
              <a:t>_</a:t>
            </a:r>
            <a:r>
              <a:rPr lang="cs-CZ" sz="1200" dirty="0" err="1" smtClean="0">
                <a:hlinkClick r:id="rId18"/>
              </a:rPr>
              <a:t>cache</a:t>
            </a:r>
            <a:r>
              <a:rPr lang="cs-CZ" sz="1200" dirty="0" smtClean="0">
                <a:hlinkClick r:id="rId18"/>
              </a:rPr>
              <a:t>/3/30fae9c589329306df7b83bf9b0985a2.image.220x220.jpg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384</Words>
  <Application>Microsoft Office PowerPoint</Application>
  <PresentationFormat>Předvádění na obrazovce (4:3)</PresentationFormat>
  <Paragraphs>101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Učitel</cp:lastModifiedBy>
  <cp:revision>20</cp:revision>
  <dcterms:created xsi:type="dcterms:W3CDTF">2011-10-03T16:56:15Z</dcterms:created>
  <dcterms:modified xsi:type="dcterms:W3CDTF">2012-06-10T17:08:27Z</dcterms:modified>
</cp:coreProperties>
</file>