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6" r:id="rId3"/>
    <p:sldId id="257" r:id="rId4"/>
    <p:sldId id="259" r:id="rId5"/>
    <p:sldId id="264" r:id="rId6"/>
    <p:sldId id="265" r:id="rId7"/>
    <p:sldId id="260" r:id="rId8"/>
    <p:sldId id="261" r:id="rId9"/>
    <p:sldId id="271" r:id="rId10"/>
    <p:sldId id="267" r:id="rId11"/>
    <p:sldId id="268" r:id="rId12"/>
    <p:sldId id="270" r:id="rId13"/>
    <p:sldId id="262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1000">
              <a:srgbClr val="002060">
                <a:alpha val="0"/>
              </a:srgbClr>
            </a:gs>
            <a:gs pos="100000">
              <a:srgbClr val="00B0F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71534-883E-4329-9357-858AF3344F99}" type="datetimeFigureOut">
              <a:rPr lang="cs-CZ" smtClean="0"/>
              <a:pPr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19AC3-6937-443C-BE83-68378E88CB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liberec.evangnet.cz/img/soutok.jpg" TargetMode="External"/><Relationship Id="rId13" Type="http://schemas.openxmlformats.org/officeDocument/2006/relationships/hyperlink" Target="http://www.turistika.cz/foto/0/25816/lrg_f_normalFile1--zamek-melnik-panorama.jpg" TargetMode="External"/><Relationship Id="rId3" Type="http://schemas.openxmlformats.org/officeDocument/2006/relationships/hyperlink" Target="http://vexilologie.kvalitne.cz/KRAJE/cznak.gif" TargetMode="External"/><Relationship Id="rId7" Type="http://schemas.openxmlformats.org/officeDocument/2006/relationships/hyperlink" Target="http://www.auto-novinky.cz/wp-content/2009/07/Skoda_Octavia_Scout.jpg" TargetMode="External"/><Relationship Id="rId12" Type="http://schemas.openxmlformats.org/officeDocument/2006/relationships/hyperlink" Target="http://www.praha-hotel-operator.cz/vylety-nadrazeny/bigimage260.jpeg" TargetMode="External"/><Relationship Id="rId17" Type="http://schemas.openxmlformats.org/officeDocument/2006/relationships/hyperlink" Target="http://znaky.unas.cz/CeskeBudejovice.gif" TargetMode="External"/><Relationship Id="rId2" Type="http://schemas.openxmlformats.org/officeDocument/2006/relationships/hyperlink" Target="http://www.superchalupy.cz/obr/mapy-okresu/stredocesky-kraj.gif" TargetMode="External"/><Relationship Id="rId16" Type="http://schemas.openxmlformats.org/officeDocument/2006/relationships/hyperlink" Target="http://www.snubni-prsten.cz/_files/_fck/Image/hrad/kokor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a/New_%C5%A0koda_logo-2.jpg" TargetMode="External"/><Relationship Id="rId11" Type="http://schemas.openxmlformats.org/officeDocument/2006/relationships/hyperlink" Target="http://www.praha-hotel-operator.cz/vylety-nadrazeny/rescaleimage258.html" TargetMode="External"/><Relationship Id="rId5" Type="http://schemas.openxmlformats.org/officeDocument/2006/relationships/hyperlink" Target="http://upload.wikimedia.org/wikipedia/commons/0/0f/Praha_CoA_CZ.svg" TargetMode="External"/><Relationship Id="rId15" Type="http://schemas.openxmlformats.org/officeDocument/2006/relationships/hyperlink" Target="http://www.icm.cz/files/user-108/lidice_pamatnik.jpg" TargetMode="External"/><Relationship Id="rId10" Type="http://schemas.openxmlformats.org/officeDocument/2006/relationships/hyperlink" Target="http://jmana.blog.cz/0705/konepruske-jeskyne" TargetMode="External"/><Relationship Id="rId4" Type="http://schemas.openxmlformats.org/officeDocument/2006/relationships/hyperlink" Target="http://files.nasemesta.webnode.cz/200000019-6c9f46eaad/St%C5%99edo%C4%8Desk%C3%BD%20kraj%20-%20znak.jpg" TargetMode="External"/><Relationship Id="rId9" Type="http://schemas.openxmlformats.org/officeDocument/2006/relationships/hyperlink" Target="http://www.zamky-hrady.eu/img/hrady/1247426934.jpg" TargetMode="External"/><Relationship Id="rId14" Type="http://schemas.openxmlformats.org/officeDocument/2006/relationships/hyperlink" Target="http://www.rudka.cz/jeskyne/3D.gi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quido.cz/priroda/obrazky/boubin_3_v.jpg" TargetMode="External"/><Relationship Id="rId13" Type="http://schemas.openxmlformats.org/officeDocument/2006/relationships/hyperlink" Target="http://upload.wikimedia.org/wikipedia/commons/thumb/0/00/Radioaktivita.svg/600px-Radioaktivita.svg.png" TargetMode="External"/><Relationship Id="rId3" Type="http://schemas.openxmlformats.org/officeDocument/2006/relationships/hyperlink" Target="http://www.brandchannel.com/images/Home/home_img1_bud.jpg" TargetMode="External"/><Relationship Id="rId7" Type="http://schemas.openxmlformats.org/officeDocument/2006/relationships/hyperlink" Target="http://www.penzionaura.cz/galerie/008V.jpg" TargetMode="External"/><Relationship Id="rId12" Type="http://schemas.openxmlformats.org/officeDocument/2006/relationships/hyperlink" Target="http://www.sujb.cz/imgs/Lokalita_ETE_maly.jpg" TargetMode="External"/><Relationship Id="rId2" Type="http://schemas.openxmlformats.org/officeDocument/2006/relationships/hyperlink" Target="http://www.ckrumlov.info/img/atr256s17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ndek.cz/foto.asp?typ=1&amp;sizeimg=420&amp;id=494" TargetMode="External"/><Relationship Id="rId11" Type="http://schemas.openxmlformats.org/officeDocument/2006/relationships/hyperlink" Target="http://www.ckrumlov.info/img/atr381i9b.jpg" TargetMode="External"/><Relationship Id="rId5" Type="http://schemas.openxmlformats.org/officeDocument/2006/relationships/hyperlink" Target="http://www.mapy.cz/" TargetMode="External"/><Relationship Id="rId10" Type="http://schemas.openxmlformats.org/officeDocument/2006/relationships/hyperlink" Target="http://zena-in.cz/media/2009/08/07/ORLIK.jpg" TargetMode="External"/><Relationship Id="rId4" Type="http://schemas.openxmlformats.org/officeDocument/2006/relationships/hyperlink" Target="http://ubytovani.mraveniste.cz/img/gallery/staty/1/4/foto1.jpg" TargetMode="External"/><Relationship Id="rId9" Type="http://schemas.openxmlformats.org/officeDocument/2006/relationships/hyperlink" Target="http://upload.wikimedia.org/wikipedia/commons/0/01/Cervena_Lhota,_Czech_Republic.jpg" TargetMode="External"/><Relationship Id="rId14" Type="http://schemas.openxmlformats.org/officeDocument/2006/relationships/hyperlink" Target="http://www.naturfoto.cz/fotografie/ostatni/vylov-rybnika-4899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-246445" y="0"/>
            <a:ext cx="939044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266051"/>
              </p:ext>
            </p:extLst>
          </p:nvPr>
        </p:nvGraphicFramePr>
        <p:xfrm>
          <a:off x="571472" y="1785926"/>
          <a:ext cx="8166128" cy="4203377"/>
        </p:xfrm>
        <a:graphic>
          <a:graphicData uri="http://schemas.openxmlformats.org/drawingml/2006/table">
            <a:tbl>
              <a:tblPr/>
              <a:tblGrid>
                <a:gridCol w="1491091"/>
                <a:gridCol w="6675037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pomocí prezentace učí orientovat v ČR. Učí se poznávat,  posuzovat a chránit krajinu, ve které žijí. Seznamují se krásami naší vlasti a rozvíjejí  si především praktické zkušenosti. Prezentace dopomáhá k plánování výletů  a  pobytu v přírodě. Učí žáky pracovat s příruční a nástěnnou mapou.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říjen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Místo, kde žijeme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Členění území české republiky II. – Středočeský kraj, Jihočeský kraj           DUM - 03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2214554"/>
            <a:ext cx="8501122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6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ČLENĚNÍ ÚZEMÍ ČESKÉ </a:t>
            </a:r>
            <a:r>
              <a:rPr lang="cs-CZ" sz="6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REPUBLIKY II.  </a:t>
            </a:r>
            <a:endParaRPr lang="cs-CZ" sz="6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28572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642938" y="4286256"/>
            <a:ext cx="778668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DUM - 03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357166"/>
            <a:ext cx="8229600" cy="2582858"/>
          </a:xfrm>
        </p:spPr>
        <p:txBody>
          <a:bodyPr>
            <a:normAutofit/>
          </a:bodyPr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STŘEDOČESKÝ KRAJ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122" name="Picture 2" descr="http://www.superchalupy.cz/obr/mapy-okresu/stredocesky-kraj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67" y="2244810"/>
            <a:ext cx="5021225" cy="38988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6" y="2059536"/>
            <a:ext cx="4572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významná města ukaž na mapě</a:t>
            </a:r>
            <a:endParaRPr lang="cs-CZ" sz="2400" dirty="0"/>
          </a:p>
        </p:txBody>
      </p:sp>
      <p:pic>
        <p:nvPicPr>
          <p:cNvPr id="6" name="Picture 20" descr="http://www.atlasceska.cz/images/kraje/stredni/s10_atlasces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785794"/>
            <a:ext cx="1657350" cy="200025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357554" y="1428736"/>
            <a:ext cx="188756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 největší kraj ČR </a:t>
            </a:r>
            <a:endParaRPr lang="cs-CZ" sz="20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2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4" name="AutoShape 8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6" name="AutoShape 10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8" name="AutoShape 12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0" name="AutoShape 14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2" name="AutoShape 16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14" name="AutoShape 18" descr="data:image/jpg;base64,/9j/4AAQSkZJRgABAQAAAQABAAD/2wCEAAkGBhQSERUUEhQWFRQUFhwUGBUXGSIZHhgdFxwjHB8eGR0ZIiYiGB4lIRgYHy8gIycpLCwsGx4xNTAqNSYrLCkBCQoKDgwOGg8PGi4kHyUuLCksKTYpLC4pLCwsLyktLCwsLCwsLCksLCwsLCwsLCwsLCwqLCwsLCwsLywsLCwsLP/AABEIAKgAiwMBIgACEQEDEQH/xAAcAAACAgMBAQAAAAAAAAAAAAAGBwQFAAMIAQL/xABIEAACAQIEAwQDCgwEBwEAAAABAgMEEQAFEiEGMUEHEyJRMmFxFCNCUlRygZLB0RUWFyUzNVORk6GysyRisfAINENzwtLhov/EABoBAAEFAQAAAAAAAAAAAAAAAAACAwQFBgH/xAAxEQABBAEDAgQGAQMFAAAAAAABAAIDEQQSITFBUQUTYXEigaHB0fCRFCMyJDM0QrH/2gAMAwEAAhEDEQA/AAPLstjaJCyAki5Pnvjf+C4f2a9Bfe297b8t7H9x8se5V+gj+b9pwzeCslV6Q7Ry9+sgcKFMsYIChlFySAdQKtvfdeZGKtodI8i+61M0sePCx2gEkDp6eyWQyqH9muM/BEXSNdzby52HP6b4JOL8sFPWPGqaBZWsOR1C5KbDw3uBzO1ulhq4cyiOpdhLPHBGi6nZ20lhcghL7X9e9tVwDhFSatIP1TwfD5AmLRuOwVd+J3vXe90mnvO603Ba97bb2tq25368sQjk8QJBjUEEgjnyNjhyZfkUU1lmlIkdbx93KzBlJNiCLBuV9jfny3AW9blsS1SQRl5ELRqdYKF9TWIXVa2pbC+w1E2tbHWxZDR/cI57lV+NlxvcQ5o4J4HRUS5VCf8Apj+ePGyuEf8ATXn5HBtxjwuKdRPqJ7540jUCy+GIFy1xfcqdKC1rG/qmcK8ORNRvVNrN43gZSb3bcOYyALB1spJ9EF99r4dET9enV9VIdlwCESBnpwOfwh/s/wCG6abMIo5YUdCkhKsLg2Xb/ftw3Pya5b8ih+r/APcLTsv/AFlBfn3cn9GHDnuaimi71lLKrKGt0DG1/ovfEnHJLN1V+Is/1Glg5AQqeFcpC1DPRQolO+hmZLA+FTcX5+lbEj8SMq7/ALj3HDr7sy+jyXVp332ub/uOATtj4lWiqAKSciaVf8RTsO9iI5qzK5IV/UByAO21xnhTjLNmzWnSSSVpJXQNE4ABiezE2t4V0Xa49uH91AJbW37+7p0VHZ/laAFqSAAkKCV6sbAc8ewdnuVvcrSQGxKmy8iOY54E+07tAdW9y0kcbPG+qR5tlBi8YC3Iufbz6XxX9lPa+ksppqpIoTIzSJKpKqzsdRDBybEkm1jbpbBd8ILdI35RnJwRlYqFg9xQ3eNpAdJt4CARfp6WIv4rZW0cUkVBHIsk3cmyE6fEVJNuQBXc4UvHOd5lHnUqRzTh2kHcLG5syP8Aowqg6WBFunO+LTsw4kjqsxC5rI7TKbUyvZYlkBOq6KABITyJ5m/W2DdALR0Td/JplvyKH6uOde0zL44M0qYoUCRoyhUXYC6KdvpJx09kuZmdXcoUAkdFDAgkIbX38yD/AC588c1drg/PFX89f7a46klpBpbcp/Qx/N+04veG8/NFOZ9AciNltfqR168wPoJ2O2KLKf0Mfs+04lEYpy4tffqVsxE2WAMd2/CdnEGQx5nSI9tMujXGbglSRcoxGzDoR9O3PCgeFvdAgmiZ3Dd2ViUCVtNrBGYAE7puRcAi+DDgPi5tJppnY2CtG4UeBYwSSx2UIgQX2uQbe0xyiuUuZHdw80o0xACwYqFsepcKNbrey8jy3nmNktPWZMkmMXQuFj/z2VXSUD08cV4wscSSQKkjnX4gSRrQaLObaTtyG5vsIcfGVWp1kJ9FpRc61Y6ltJpW6G9zsN9yDcEEsOpcvOvwXW2pdOpO8AtDLfloNyLA6r6Pi3wu+I5pKyo7imRWVLzLGD4kLIDNGm4Bs9zp81NuVsOS/wCNBIw6MoLuOqI6riCnzKleA60WHS71LDSqKDbWt2c6msVWNjc3/wApGK/iniaOOmfL44ZafQoVVkAPeK3O+lvCSpZrte5vffA/nwMFPBSWsWQVVR5tJKPArX+IgG3mfVi3fLZK/LaeSNTJU08hpTbmyc11E/FBQ3PK588Ml5Ngc0pjcdrdL3H4C7b8/NQ+zL9Zw/Ml/pwzOO+8anWKJ3ieeRYlmjveJjurHT8HUADfoT1wuOz2mMebpGxBKCZSV5Gy9L8x5Hrz8sMDtGollpgk5C0rOFncsE0KfRcE8iH0/wCm98KgFM/lIzyHZNjivsuauIY2pKw6akT1ETh2nW7DvFN9mfdyCNyRa+29rlt5JlsstfNU1T3i9yxwCZSEkjE6JIkmwGu5Zk1bm4tyGFNxKlKJGjoA7wRelPJ6Uhva/IBF3sFtc7k+QZHCVS+aZaI6aVUzCkj7lo3sVqYAdSBg23hPJvgm/INiQqwVYtEfGPB0jROTOtR3SM8jz92oQKL2OldRY9Cdhzsb4S3AtC0+Z0qIqnVMrFSAy6QdT3BuCNIbY4sc8p6utrYqepgjpqpmKu5QQmUk31PvpY7WBXntzvjXTUtZleZSQ0hElSoMStGveGzgG6jfS1vba5vjgaAlOkc4AFOHi3K2qqqlr6VlRopBSglQxctMVf0gdPdqJHDc99uWFFQyQV9bMtdO0LzOe6qzYhSp0hZBsGUgAarggjnucMCszCryzLjUZnOXrZVZKSn8PvRkFmkbQAC4Bvfe17c2wq+HZYEZFro2aklPpobPGRsWQ77jbUh5i23o4UkGr2XSPZ7C0UUkJlknWKTSKiRixla12KklvCNlAB2tzJJshu1sfnir+ev9tcPns+p41hYUrIaIELTlSTcLfWzXAOouW3+4YQva3+uKv56/21xwcJT6Dltys+8J83+d9h9JsMGydm9QxURujEjfXqjta1yNSgsLnewNvDub4C8lcrFEymxA2+m4wcQdosiQMETTUsVBmsLaRfwgMTta1gAAPaLtWs8vUdS0sxyQ2PyOKH2RblHZbBCmqoPfOB4r+FPOwHQbbkm59XIe5nRLHLElOKeAlnRTENUijRY6F0i5USayL2Ww2YnC1zbiapqbGaVvCCvgYqCDsb6bDlfbyJ3xAmqXZyzs+vUXJJKkO1mJHxDsnK1gB5YfGQxo+EbKEfDppXXI4WU56jhqRJESJn7uVkaWVSA6NCDpIFraT72tgLDQBYhjhf0kT0+cESql3d9ljNrupuygEst2VjdSSN7A8sX/AAR2jSOJIqkd4YomlWUEXcICSrDa5sPSH0+eLPtRyvVEtREbTUvvmxsxjuNR238JCtfpv54fJ1NDh7qAxphkMb+u34Qd2oU5Ff3m5WeNHQgXvayEAed9P1l88E/ZilsulawYSTmwILXsqLyHpbqfDsD5gb43JmNLmEVJK7ojwS6mWSVdSgqQQSbFhfSRsCdKnmMV3EecR0mXimhkRpJWkLCOS+kSuxY+Dy1WAJAv52thsMDXGS08Znyxtxa3BpVHAtX3uciQknvO/a7WJ3HW23K3Lby9Z/2lFPwdL3mnu7p3ga9ipcA307jmN+hthb9mX6zh+ZJ/ThnccqqwCWU+8RNqnTQZO8iYaWBUcx4gfVa/THYDqZfqUrOaI8gDsAuda5aernMNDGYKGAGaSRiWcqnOSQk87HQiebAc2OKOkrZoXNZTlodEgVGU+iSCQv8AmGld7ix688GGfZ4ldIMuyWlEUErgtpFmnK8mcm5WNdzYn1nyxN4h7O6mRqbLqOnkMdOCZalkKRvNKRrfUwF1UKqi1zYH6ZCq1Pyr/iDkCqtdSJMVsQ6nQfMNoZSL9bgjG+r7fyxK0NCqzSsAHdgSzHYXVANR36tgH7Vfcy1iRUp1Cngjp5HHJ3iGkkfQAD6wcQuzXMqenzKnlqtoka9+ikghWb1AkHAhQc5zWprmkqaiQyupUMT8ENe2kDZVvtYefrxbcLZnFSyKtZF7ooKizFTzBXbWhFiHQ3VgDuDbqpwWx9mVRBXSLFCanL6tWQSwlWCxyHUjDf0o2CnyOnbniiyub8E1b0ma0onp9WooVvYjYSwk22IsCLgEWB3UYEJ8dnlQklHrhK9y0j90FUqFjViqgKwBt4f9efPCC7XD+eKv56/21w/+B3WWNqqMOkM9u5iZAndxxjStlBIANtQ5bEbb4QHa4fzxV/PX+2uOBOONutbcq/Qx/N+04lAcgASSbAAXJ+jriLlX6GP5v2nBjwNBA8hjlRnmY+AghQAbC+onY3NraeR6nFRp1PIWtknMGM14F7D7KkyvMljBLQRT36tr5dAul7f/AJvh4Q5JG9paqCl74gEnuwdJ8tb3LWPXb2YohwRQ6/dbOG98D6RKDF3gN7AgAnxD0QOfTpim7RuJI5qUxLJEzd+pKL4rKo9YF9yG8tJFibYsI2mNp1KgnkblSNEdi+UQ5xFSSSwxQNT980mllQKWMZB7wHRuo0gjfzxr49zQ0ktNUadaEvDMnx42Hojpe/iA62tgK7OAkTzVkjKPc8TkR9btsCTbSuqxA5k3PIDdgce5F7tp0RJAsgfXHf0XOk+EkXsCCSD6uuFBxcywEzJFHHPocbb1P72Q5wpwpIlSJqOo/wABICxKt49IBtGykHxKT6XO177ncI4mmlecvLKsjFmAHeB2RFJ0BtF1Q2Iut77kkDc4l8OZ09DUNHMSsTgpMoYGx0kq6lCRrBtYjfcerFZmOdT1IT3S4kZQPEUUNcebAX2PS9sRpHt0UeVb48EoyNQIIob+n57q87Mv1nD8yX+nDozGoWOJ3f0ERmba+ygk7ddgdsJjsy/WcPzJf6cOqrdQjFhdbG4te4tvt12w9jf7f8qB4p/yfkElYu0ARVSTU1NHTxWtJCiIGlubm7hQb2tYcgV5kb4k8d8Q1GYU7yUcNRFHTo7PMshS4C3ZWCNoIFr28R9a9dnc5bRyNU19Wkyzs8kMSqxOl3J1MF39ViALg8yNrngiooI6asZKxJqUrqdDs0aBSHLJa4vq07Dew67YU0PvfhNSOgDaa3cLnmpySZII6h0YRTMyo55MUte3q35+o+WPKHI5ZoppY0LJTqHkI+CGNgbeV/5AnDk4ziSoyLvIWT3DCq9xrXRKHjcRW22OoF733/nj57KUEOVSzho2g99erQLqkIQEBLN4dOjxWPPUfZh61D0b8hQ+ABLlUSVT0jPFOgPeaj4Qwv4bEqt/JlHzhiRmHHUtXVo7U6SwRtZaZ0V76tgCSrEOTuCPK1iMXeeVuX1VDQze7Pc1GgKCJtnYRjT4VsSzqVtexHi5jrk2V5TmQaSiqUh7pS0iqNOwtZmV7EAW5r52uMMua+9ip0ckBA1N3Pv+2mRktaJoI5ApQOoOg/A6W+i1scz9rh/PFX89f7a46cyyoV4kZSxUqLMw3YW5n28745i7XP1zV/PX+2uH1X8Fbsp/Qx+z7TiWjlSGUlSORBIIv6xiHlR95j9n2nEu+KV4Oo/NbmIAxNB7L6SRgNIY6b3ABsARY3/eLjyNz1OPiNAOWPb4y+EnUltYxu7QFPyunqJwYKdGcSOmqwNtShtIdraVHi1m5v4AfLDYzIplmXRiRi5hTu0uObsOajUpFvEBZlsDzwvuGuJYaellR9ZlAZYwGJ0hyFOkEWVgmoqSxAvawvvH4w4q92yhl1rHoUGMuSupSx1INtiGAuVB25Wticx4jZfVZ2WOTJn0VQslUcjlmZm9JmLG/mT7T7Pv54+cZfGXxCNk2Vo2NDGho6Ip7Mv1nD8yX+nDjzVJinvDIrg38akgjy2II9uE32ZH85w/Ml/pw7ycWWMPgWW8UNZN+gSMzfshkrKuVp5jFPO8zRhYrxqkTaVBOoEagVIsNhfmcLLiLhGqoZGSZCACU7xPEjeYDDa/+U2PmMdf6RttuMVNRkAEDRQMYi0gkZxzJLhmuepIFv3DliQq74Tzt+8rlDL8knlgkk3WmhBdna4TUdlVejOxsoA36mwBx81GQTLTpUKNcEgsXS5COvNJPisNiL8wQRzx1vPkiPN3reId2YjGwupBNwbHa+5HsOPiDII0kiaMBFhjaNY0FlAa3QbbBbYFyh3+i5PyLheprGCxISoIXvG8MaXPwnPhXc8uZJ2GG9kPZCaGspTFM7zpaWW6ARGMtodBvqvZjzuDbkMNBMhDRzRzMZElkZwGJOkG1gL8rEXFuRxahR/K18C78I9VDymCZU9/dXa/wF0qB5Ac/wB+OZu1v9cVfz1/trjqctjlftbP54q/nr/bXAkE2bTy7OeH6Z8rpGenhZmhW7NEpJ58yRc4I/xYpPk0H8JP/XFX2Zfqmj/7C/bgowUiyqz8WKT5LB/CT7sefixSfJYP4Sfdi0xlsGyLKq/xXpPk0H8JP/XGfixSfJoP4Sf+uLTGYNkWVWfixSfJYP4SfdjPxYpPksH8JPuxZ4zAiyll2s5LBFTwmOGJCZrErGq3GhtjYcsK/wBzr0RbkgeiOv2dcN3tk/5aD/v/APg2F7wrNClUr1EhiRAWDre+oAjbSrEnfa9hs3PbECcapAOFocF2jEc+rO6pZaVUNmjCnyKi+/I7DcctxtuOd8Z7mX4q/VGGtxfkzzUMkqhJ2tG3eR761Q7yoF5OVADL4gQq25Wwq2vpuBcDr035dev88NSxlhG6lYWS2dhc4AV7KZlOQCdh6Cpqs7aR4Fte9yLb2IF7bjlbfGmvylY2IvEwDlRYAkgD0uWw3t7QfUcHeQ09CDoppmkZIzLKShBkA38JJCrpB9Ei435k4lcY5NDJBHJTU8jySJ4BqIK3YH0Ha+o87cyBYcscGNNq1ahXZVxzv73G19glj7nXoikC1zpG1+V9utv9fLHvudfiL9Ufdg34G4cSsgmic6T3o1EWDLoMdxfr4VaxAIu7XttenybKVlzHuGi8DySRGO7XjAv41a99S6Qbnbe3UYcMTqbvyp7cyMl4LP8AH2VC1IBa8agMNSkqPEpJW49V0Yeu2A7OlAncAAC/2DDe7R4EjqY40AHdxaT8a1wFuByUBSFHP0yfSBKgzwf4iT2/YMORt0yFtqJkyebjNkqrK6F7FeMYqmjjpvRmpUClSfTXo6+roR026HDFlkABJIAG5J2sBzOOO8nzWWmkWWBzHInJl/mD5jpblghz3tQr6yIxTTDuz6SooTV6mK7kerljUnwl7y1zDsRaznmd0ecW9vbJM0dDHGyKbGaS51kc9Cgiy+RN74J+zXtTXMSYZlWKpUagFJ0yKOZS+4I6rf1+znHG6jq3idZI2KOhDKymxBHUHFhJ4VAYtLRv3/KQHm12WThQ8dduHcTGGhVJCh0vK9ytxzCAEXtyLXt5csL3MO1vMpoTE89lYaWKIFZhaxBYC+/qtgOOI2J4Tpdqn39Epz+yffAHbUtVIIKxUikY2SRNkY/FbUTpJ6G9jy26tUHHF4wXU/axmSQ9ytSdIFgxVS4HkHIv9OOZPhGp2qHYLgk7pgdrHF6S1MdFHY9zeSR/JtJAQewG59oHQ4CHW4tywOZJIWnuxJJDEkm5JPMknmd8EmMv4tAMefQOgC13g51Y5vuU1OzPi2WdnhmK6Yo0CEAg8yNzuLchuRy2vfFXx3we8cvf0StaZtDRR7HWbk2HKxtcjlfy6gtHVvDIskZIZSDt6vMcjzPsvhmRcVQVJTW6LrKyvEJty4toGsadBAVS5G58CjV4sNx6ZmaXKuy4n4c2tnB/j2ULgvhqdUEssSU7Me779i3fWbbVpfwrc6UAIudtiNjZzUTuhQMpMcbxCMoB3nd31IliEbTsQpXkzKbbstvNmqNAGQe8ue67o7M6u4iDrqtpYu1gGNyDfYjA9xfmTU9Gq3KuWCIwOopNE4Ytq6F4y5Ybi+1zqJMgAMbt0VaLlkHclB/BXFb0W0cbStLoATXZTtbwgAkuxKjV5DkcGMmaGGSrmpYYZK1VWSpFye7XkUiC2MhWwLsCLkeZAwOZLk708b5gWSRUgMsZHwZpSFUOnwdJfUOhHK21q7gvMDFX07XJ1yCJ7/CEx0HV5ksyknrbEZryymu6q2kgbPqkj/6jf1PUKBnGZ+6JmlsRqt4WOq224BAFwW1MOu9zuTgCzoe/v7fsw2OK+DTS97ICBH3+mONd7I9yC55L0CqN7c9hhUZ0ff39v2YTG1wkOpPzSRyY7dHANfRG+ddm5/BdJXUqM2qEGdFu2+/vgHO3RgOWx88CWQcOzVsyw06F2J3PwVHxnPwVH+746N7JsyjmyqmEbhjFGI3A5qw6EdPP2HBeIwOQAvubD/d8aSHxSWGPyyLI4KzRYDuhLhHsxo6KEKYkmlt45ZFDEn/KGvpX1D6cCHav2UIyGpoIgrp+lhjFg6/GRRsGHUDmPWNynintboqGUwuXllX0kiAbR6mJIF/VfFxwpxlTZjGZKdjddnRhZkvyuPX0I2ww2TJjd55v36Lux2XK+X5TLPKIoY2eUmwRRvf1/F9ptjovgTsrpqOFe+jjmqGF3d1DhT8VAw2A8+ZwcCJRcgAE8zbn7cCnF3adR5c4jlLPLa5jjAYgdNRJAX6Th+fOmzKYwV6BJDQ3cqm7QeyKCriL0kaQ1Ki40gKkn+VgNgT0bz54QM+TTJN3LRSCUHT3ZU6r+oDc+0Y6c4R7RKTMSRAzLIouYpBpYDzG5DD2E4J9IxyDPmxbY8X79EFodwkHU8Be4MuhkmUCqmmu3mi6Gsnt6n1m3TG7hvhhahJJJC6qukBgVFg1/FZyCbsukaQ2qzAC9jgq7Y84jtT0+r30sZio6KFK3Plcmw9h8sAuRZ9JSOrRgMoYMUNrX23Gxs2kabjcA4oMuTzJ9cvVaHFZK7DIh5v5pi5J2WQRDvaqTvQBq0svdILC93BYk28ibDyxeS5tTRIFinjjXUoBQqwJJNgzX39BgVBuAD6sJ+u4jqJXkZpnAlJ1IGOmxv4QCdgNTC3kT6sQIaF3jaRELRKw1su6gnle3WzHfyb14Q2do2Y1ckwZX/FO/sm3wjl0FXTNJreRiAokJ3jIuVIj5ROrMxFwTve51HFbxjwjMaIvfVNraaYR30u1ydaqblTp8O29iFN7AgEyqWrp2E1KkwYAC6xOysPitZSGX/TpbDoyXiHvomkcAKsSSk8hdgxYG+4sFBsdxqsfPD7H+Y3cUoORD/TSAtNjlCPD0L1mSyQrct3ZVDcMCYm1qu3iW/h8LcgbjbAXwlSNJW0nhOlqhSrHqYrSkeogLy87+WCbLswTKswZSP8ACzgSxvpJIRgbWtY2BOkgg2shsL3wUx00FMBMVdUgaef9EwA725v9Gp+vXbCdAeQT0Tv9Q6EODRs/7oe7XK79FETfxGS1x4QosCFHQljux3sbC18IfPD/AIiT2/YMMPPc2NTO8rbajZRYCygkgEC++5O5J8Vr7YXmdj3+T2/YMNMfqlJ9FJmgMOKwHm7P1V7wJxtLls3exjWjjTJETYOBy3HJh0Pt88HnEfb88kJSkgMLsLGV2DFL/EAG59Z5eWF9nPCEtNTU1SfFDUxhgwHov1RvXtcHrv5YpIoSxCqCWY2AAuSTsAAOZv0xu4sbGyGtmIuhus4XEbLJXLEkkknck7kk8ycW3CnFM1BULPCdx4WQ+i69Va3779DvhrcJdgsZiV6937xhfuoyAEv0ZtyzedrD24Eu0zssbLrTQs0lMx0ktbVGegYgAEHkDbnscdGbjTO8n5cbLmkjdE2Y/wDENeEiClKTEW1O4ZVPmAAC3sNsJ6trHldpJGLu7FmZtySepxpthw8C9hyzQiavaRC4usKeEgHkXJBsSPgjlg042A3VVX/JRu9KbLcxeCVZYmKSIdSsOYP++nUYbVN/xDMIQHpA0wFtQkshPnbSSPYCfaMRO0DsUNNEZ6JnkRd3ibdlHxlI9IDqLX679FRbHQ3GzwHVdfI/NFluyIUzqWrrWnnbVJICT5AW2AHQAbDFuTjVlXCDxUcdbJde+kMca+aaWJc+0iw9Vz5YkQTBHVyuoKblb6bjqL2Ok+TW2IBxi/GSw5RDOAAFrfCSW4pIG9leorroktte6kqGVudrggjkpYA9N974afZnmFVUrI8s3vUbLGqhVGo2DG5A5AFAALczjKOvy+oRBUmn9+JkWJQwAIJBYtqsSdxcBdV+R6banjChowscL6UWQjRCosWB3DE3LXNrkdGB3GGIo9G+rZV+TlHIbpcz4r59Fd5jx7RQMyPONaEqyBWYgjmNha+POE4kkpmkXUUqXd11jfQfAgI+ao2OEnVzCapdiz6JJWYsFBchySvhZlAO4G56dcOnhzOYe9aiiIBpoowFPM2Xxb7BrXQG1tyfPDkcmslMZOKIWtq7Is9kuqSsiqUNDWP3bRSOKepPiCXYgxyXt4drAk8gASCLm64l4RMVHBCJZHERLSsiySk33VVhUkAAna5AATnii484dihbv4pFCzO14XPjDFiG0c9SE3P0cztanquI5ZEgXXIrwRtC0isyl11BkBKkatK+d/S9ZOGnP02HqayDzQwwHa9x2NcqqTyvcjY35j1EDkcB2eH3+T2/YMGh8+p3JO9z5+3AVnh/xEnt+wYZx93mlN8TBELb7/ZdNcHZPFNlnuOoQSrBJLTOrecUjaT6vDoYe0Yl5B2aUFHJ3sEAEg5OzFyvzdR8PtG+PMypZqOoeqp42nimANRTpbXqUWEsQOzNpAVkuL2BG4sZWVcdUVQSqTosg9KKX3qRT5FJLHFqHuaNIO3ZZalfAY1VdGkqMkih0caWVhcEHoRjWM0h/ax/XH34z8KQ/tY/rr9+ELqHMt7KsugmE0dONYN11MzBT5hWNsFgXEb8KQ/tY/rr9+M/CkP7WP66/fhT3ufu42uUpRGBSo7LcteYzNSpqJ1EAkKT5lAdP8sEP4Uh/ax/XX78epmEZNhIhJ5AMCT/ADwNe5n+JIXaCBe16MLS04AsBNYAbAARtyHTCqw2O2P/AJaD/v8A/g2FKzAcyBiqyhb1qvCTWP8AMr3T9+23L1jHgjA5AbC3L7uWPO9Hxh+8ffjO9X4w/f8A/cRqKtPgW6niZ3VYxqckaQLcyQBz29K2Gb2dcK90Xqql170q1gHB0q5OqRiNrsVax5ABt/JZUWYCKVJNm0Ne1+exFj4hsSRffle9+RJM27Q+9WeNY0EU8YiAYjwKqaQAFNhZi7Ku/pG52tiVAWsFlUviAmlfoZweq+ePc/NRUmNdSwwHQq3NiRtfSCRy5E789hgaxrDr0Kj92PHqkHNlA9oww9znm1ZY0bMeMMv3W3G7LOySavjFUjWWVmsPUrFb8uum/wBOJnDfC1RmDAQqyQE+OpYEKB17u9u8bytt5nD6y3L0ghSGIBY41CKOeyi256n14mY0RbuVS+K5bZKZGbpTcQcwyWCfaeGKUD9oiv8Au1A2xmMxNVGqhuzbLSb+4af+GMfP5NMt+Q0/8MY9xmBC8/JplvyGn/hjGfk0y35DT/wxjMZgQs/JplvyGn/hjHy/ZjlpFvcUA9YXSfoIII/fj3GYEIS464Nqb01PTTO9PNPp99vK1OdLXZXPiKadXhcmxC2IvsRZb2S5dGoDwCd+skxLs30eiPYAMZjMcoXaVrdWm9lN/JrlvyKD6gxn5Nst+RQfUGPcZjqTa8/JrlvyKD6gxn5Nst+RQfUGPcZgRa8HZtlvyKD6gxLouC6KI3jpKdSORES3HsJF8ZjMCFc6cfWMxmBC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4282" y="1699520"/>
            <a:ext cx="4786346" cy="5293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Krajské město:  </a:t>
            </a:r>
            <a:r>
              <a:rPr lang="cs-CZ" sz="2000" dirty="0" smtClean="0"/>
              <a:t>PRAHA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Řeky</a:t>
            </a:r>
            <a:r>
              <a:rPr lang="cs-CZ" sz="2000" dirty="0" smtClean="0"/>
              <a:t>: VLTAVA, LABE, BEROUNKA, SÁZAVA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b="1" dirty="0" smtClean="0"/>
              <a:t>Průmysl</a:t>
            </a:r>
            <a:r>
              <a:rPr lang="cs-CZ" sz="2000" dirty="0" smtClean="0"/>
              <a:t>:  strojírenský – výroba osobních aut 	           </a:t>
            </a:r>
            <a:r>
              <a:rPr lang="cs-CZ" sz="2000" b="1" dirty="0" smtClean="0"/>
              <a:t>Škoda Mladá Boleslav.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                 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286000" y="214290"/>
            <a:ext cx="550071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STŘEDOČESKÝ KRAJ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4" name="Picture 6" descr="Soubor:Praha CoA CZ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1142984"/>
            <a:ext cx="1335639" cy="1304903"/>
          </a:xfrm>
          <a:prstGeom prst="rect">
            <a:avLst/>
          </a:prstGeom>
          <a:noFill/>
        </p:spPr>
      </p:pic>
      <p:pic>
        <p:nvPicPr>
          <p:cNvPr id="2" name="Picture 2" descr="http://upload.wikimedia.org/wikipedia/commons/8/8a/New_%C5%A0koda_logo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4143380"/>
            <a:ext cx="2428892" cy="2514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4" descr="http://www.auto-novinky.cz/wp-content/2009/07/Skoda_Octavia_Scou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1142984"/>
            <a:ext cx="3703944" cy="25211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Picture 6" descr="http://liberec.evangnet.cz/img/soutok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4214818"/>
            <a:ext cx="3643338" cy="2424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*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0618545">
            <a:off x="6080718" y="1331127"/>
            <a:ext cx="3229352" cy="25834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6" name="Picture 6" descr="http://www.praha-hotel-operator.cz/vylety-nadrazeny/bigimage258.html"/>
          <p:cNvPicPr>
            <a:picLocks noChangeAspect="1" noChangeArrowheads="1"/>
          </p:cNvPicPr>
          <p:nvPr/>
        </p:nvPicPr>
        <p:blipFill>
          <a:blip r:embed="rId3"/>
          <a:srcRect b="6689"/>
          <a:stretch>
            <a:fillRect/>
          </a:stretch>
        </p:blipFill>
        <p:spPr bwMode="auto">
          <a:xfrm rot="21059264">
            <a:off x="1727766" y="3819288"/>
            <a:ext cx="4368557" cy="27133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488" name="Picture 8" descr="http://www.praha-hotel-operator.cz/vylety-nadrazeny/bigimage260.jpeg"/>
          <p:cNvPicPr>
            <a:picLocks noChangeAspect="1" noChangeArrowheads="1"/>
          </p:cNvPicPr>
          <p:nvPr/>
        </p:nvPicPr>
        <p:blipFill>
          <a:blip r:embed="rId4"/>
          <a:srcRect b="6249"/>
          <a:stretch>
            <a:fillRect/>
          </a:stretch>
        </p:blipFill>
        <p:spPr bwMode="auto">
          <a:xfrm rot="796863">
            <a:off x="2435502" y="660374"/>
            <a:ext cx="3567547" cy="2627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0" y="285728"/>
            <a:ext cx="3071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Turistická místa</a:t>
            </a:r>
          </a:p>
        </p:txBody>
      </p:sp>
      <p:pic>
        <p:nvPicPr>
          <p:cNvPr id="20482" name="Picture 2" descr="http://www.zamky-hrady.eu/img/hrady/1247426934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694594">
            <a:off x="5676076" y="4272571"/>
            <a:ext cx="3371609" cy="22702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285720" y="152869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Karlštejn</a:t>
            </a:r>
            <a:endParaRPr lang="cs-CZ" sz="20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3600394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Konopiště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0" y="4886278"/>
            <a:ext cx="1857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Kutná Hora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406" y="2600262"/>
            <a:ext cx="3143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Koněpruské</a:t>
            </a:r>
            <a:r>
              <a:rPr lang="cs-CZ" sz="2400" b="1" dirty="0" smtClean="0"/>
              <a:t>  jeskyně</a:t>
            </a: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6 C 0.03906 -0.11249 0.0783 -0.22476 0.15469 -0.24907 C 0.23108 -0.27337 0.46267 -0.23911 0.45833 -0.14606 C 0.45399 -0.053 0.14965 0.17061 0.12847 0.3095 C 0.10729 0.44839 0.23351 0.67501 0.3309 0.68727 C 0.4283 0.69954 0.65139 0.42987 0.71302 0.38264 " pathEditMode="relative" ptsTypes="aaaaaA">
                                      <p:cBhvr>
                                        <p:cTn id="6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96296E-6 C 0.0875 -0.15208 0.175 -0.30393 0.30938 -0.34907 C 0.44375 -0.39421 0.72049 -0.36991 0.80591 -0.2713 C 0.89132 -0.17268 0.84497 0.16296 0.82136 0.24282 C 0.79775 0.32269 0.67275 0.15486 0.66424 0.2081 C 0.65573 0.26134 0.83559 0.5213 0.77014 0.56204 C 0.70469 0.60278 0.36754 0.51852 0.27136 0.45255 C 0.17518 0.38657 0.12726 0.28565 0.19271 0.16667 C 0.25816 0.04769 0.5875 -0.19444 0.66424 -0.26181 " pathEditMode="relative" ptsTypes="aaaaaaaaA">
                                      <p:cBhvr>
                                        <p:cTn id="1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C -0.10643 -0.25278 -0.21285 -0.50556 -0.09879 -0.43334 C 0.01527 -0.36112 0.55052 0.38958 0.68454 0.43333 C 0.81857 0.47685 0.78437 -0.10487 0.70486 -0.17292 C 0.62534 -0.24098 0.29027 -0.00811 0.20711 0.02546 " pathEditMode="relative" ptsTypes="aaaaA">
                                      <p:cBhvr>
                                        <p:cTn id="14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77778E-6 C 0.2743 0.12152 0.54878 0.24374 0.61302 0.23981 C 0.67725 0.23587 0.47899 -0.01389 0.38559 -0.02362 C 0.29218 -0.03357 0.05625 0.28495 0.05225 0.17916 C 0.04826 0.07384 0.31093 -0.51852 0.3618 -0.65695 " pathEditMode="relative" ptsTypes="aaaaA">
                                      <p:cBhvr>
                                        <p:cTn id="1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4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00034" y="345751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Lidice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0034" y="1428736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Mělník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8596" y="2743138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Kokořín</a:t>
            </a:r>
            <a:endParaRPr lang="cs-CZ" sz="24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0287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Blaník</a:t>
            </a:r>
          </a:p>
        </p:txBody>
      </p:sp>
      <p:pic>
        <p:nvPicPr>
          <p:cNvPr id="8" name="Picture 10" descr="http://www.turistika.cz/foto/0/25816/lrg_f_normalFile1--zamek-melnik-panora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307745">
            <a:off x="85820" y="4779010"/>
            <a:ext cx="4726396" cy="21316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3D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57215">
            <a:off x="4642645" y="3244931"/>
            <a:ext cx="4597491" cy="3156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2530" name="Picture 2" descr="http://www.icm.cz/files/user-108/lidice_pamatni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697459">
            <a:off x="3343830" y="436591"/>
            <a:ext cx="5944038" cy="1886996"/>
          </a:xfrm>
          <a:prstGeom prst="rect">
            <a:avLst/>
          </a:prstGeom>
          <a:noFill/>
        </p:spPr>
      </p:pic>
      <p:pic>
        <p:nvPicPr>
          <p:cNvPr id="22532" name="Picture 4" descr="http://www.snubni-prsten.cz/_files/_fck/Image/hrad/kokorin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21384244">
            <a:off x="1670155" y="1578540"/>
            <a:ext cx="2600164" cy="3224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7037E-6 C 0.02778 -0.07777 0.05556 -0.15532 0.18212 -0.18889 C 0.30868 -0.22245 0.64827 -0.27176 0.75955 -0.20162 C 0.87084 -0.13148 0.87552 0.16158 0.85 0.23172 C 0.82448 0.30186 0.61337 0.14514 0.6059 0.21922 C 0.59844 0.29329 0.91337 0.64121 0.80469 0.67616 C 0.69601 0.71111 0.09531 0.46436 -0.04653 0.42871 " pathEditMode="relative" ptsTypes="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96296E-6 C 0.02882 -0.03078 0.05764 -0.06134 0.16077 -0.1081 C 0.26389 -0.15486 0.60816 -0.30185 0.6191 -0.28102 C 0.63004 -0.26018 0.23264 -0.05532 0.22622 0.01736 C 0.2198 0.09005 0.52205 0.13334 0.58091 0.15556 " pathEditMode="relative" ptsTypes="aaa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2963E-6 C -0.03194 0.0449 -0.06388 0.09004 -0.05468 0.17777 C -0.04548 0.2655 -0.00625 0.51203 0.05487 0.52708 C 0.11598 0.54212 0.22761 0.26249 0.31198 0.26828 C 0.39636 0.27407 0.46858 0.55925 0.56077 0.56203 C 0.65296 0.56481 0.89046 0.36689 0.86563 0.28564 C 0.8408 0.20439 0.52865 0.15786 0.41198 0.07453 C 0.29532 -0.0088 0.2066 -0.16598 0.16563 -0.21436 " pathEditMode="relative" ptsTypes="aaaaaa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3.33333E-6 C -0.02361 -0.14027 -0.0474 -0.28032 -0.05504 -0.36041 C -0.0625 -0.44051 -0.06042 -0.4618 -0.04549 -0.48102 C -0.03021 -0.50023 0.02396 -0.5 0.03559 -0.47615 C 0.04722 -0.45231 -0.08767 -0.39676 0.025 -0.33819 C 0.13767 -0.27963 0.58559 -0.25416 0.7118 -0.12546 C 0.83802 0.00324 0.83871 0.40949 0.78212 0.43334 C 0.72552 0.45718 0.38802 0.17385 0.37257 0.01736 C 0.35694 -0.13912 0.63594 -0.41921 0.68802 -0.50625 " pathEditMode="relative" ptsTypes="aaaaaaa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JIHOČESKÝ KRAJ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357422" y="2500306"/>
            <a:ext cx="4624406" cy="3508540"/>
          </a:xfrm>
          <a:noFill/>
        </p:spPr>
      </p:pic>
      <p:pic>
        <p:nvPicPr>
          <p:cNvPr id="3074" name="Picture 2" descr="http://vexilologie.kvalitne.cz/KRAJE/cznak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642918"/>
            <a:ext cx="1503942" cy="171449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596" y="1785926"/>
            <a:ext cx="4069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významná města ukaž na mapě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57620" y="121442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kraj rybníků</a:t>
            </a:r>
            <a:endParaRPr lang="cs-CZ" sz="20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JIHOČESKÝ KRAJ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eaLnBrk="1" hangingPunct="1"/>
            <a:r>
              <a:rPr lang="cs-CZ" sz="2400" b="1" dirty="0" smtClean="0"/>
              <a:t>Krajské město:  </a:t>
            </a:r>
            <a:r>
              <a:rPr lang="cs-CZ" sz="2400" dirty="0" smtClean="0"/>
              <a:t>ČESKÉ BUDĚJOVICE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b="1" dirty="0" smtClean="0"/>
              <a:t>Řeky</a:t>
            </a:r>
            <a:r>
              <a:rPr lang="cs-CZ" sz="2400" dirty="0" smtClean="0"/>
              <a:t>: VLTAVA, MALŠE</a:t>
            </a:r>
          </a:p>
          <a:p>
            <a:pPr eaLnBrk="1" hangingPunct="1"/>
            <a:endParaRPr lang="cs-CZ" sz="2400" dirty="0" smtClean="0"/>
          </a:p>
          <a:p>
            <a:pPr eaLnBrk="1" hangingPunct="1"/>
            <a:endParaRPr lang="cs-CZ" sz="2400" dirty="0" smtClean="0"/>
          </a:p>
          <a:p>
            <a:pPr eaLnBrk="1" hangingPunct="1"/>
            <a:r>
              <a:rPr lang="cs-CZ" sz="2400" b="1" dirty="0" smtClean="0"/>
              <a:t>Výroba </a:t>
            </a:r>
            <a:r>
              <a:rPr lang="cs-CZ" sz="2400" dirty="0" smtClean="0"/>
              <a:t>:  - pivo  (BUDVAR)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/>
              <a:t>                      </a:t>
            </a:r>
            <a:r>
              <a:rPr lang="cs-CZ" sz="2400" dirty="0" smtClean="0"/>
              <a:t>- KOH - I - NOOR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          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5072074"/>
            <a:ext cx="1897062" cy="16367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3143248"/>
            <a:ext cx="4494212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http://znaky.unas.cz/CeskeBudejovice.gif"/>
          <p:cNvPicPr>
            <a:picLocks noChangeAspect="1" noChangeArrowheads="1"/>
          </p:cNvPicPr>
          <p:nvPr/>
        </p:nvPicPr>
        <p:blipFill>
          <a:blip r:embed="rId4"/>
          <a:srcRect l="3628" t="3049" r="5667" b="2438"/>
          <a:stretch>
            <a:fillRect/>
          </a:stretch>
        </p:blipFill>
        <p:spPr bwMode="auto">
          <a:xfrm>
            <a:off x="5643570" y="1500174"/>
            <a:ext cx="864169" cy="107157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52" name="Picture 4" descr="http://www.ckrumlov.info/img/atr256s17b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71670" y="5786454"/>
            <a:ext cx="2373062" cy="9239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57166"/>
            <a:ext cx="91440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TEMELÍN – </a:t>
            </a:r>
            <a:r>
              <a:rPr lang="cs-CZ" sz="440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VÝROBA ELEKTRICKÉ </a:t>
            </a: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ENERGIE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7650" name="Picture 2" descr="http://www.sujb.cz/imgs/Lokalita_ETE_mal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857364"/>
            <a:ext cx="4695825" cy="34099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2" name="Picture 4" descr="http://upload.wikimedia.org/wikipedia/commons/thumb/0/00/Radioaktivita.svg/600px-Radioaktivita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000240"/>
            <a:ext cx="2428852" cy="2428852"/>
          </a:xfrm>
          <a:prstGeom prst="rect">
            <a:avLst/>
          </a:prstGeom>
          <a:noFill/>
        </p:spPr>
      </p:pic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5720" y="4857760"/>
            <a:ext cx="40719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Začátek výstavby:  </a:t>
            </a:r>
            <a:r>
              <a:rPr lang="cs-CZ" sz="2000" dirty="0" smtClean="0"/>
              <a:t>únor 1987</a:t>
            </a:r>
          </a:p>
          <a:p>
            <a:r>
              <a:rPr lang="cs-CZ" sz="2000" b="1" dirty="0" smtClean="0"/>
              <a:t>Dokončení: </a:t>
            </a:r>
            <a:r>
              <a:rPr lang="cs-CZ" sz="2000" dirty="0" smtClean="0"/>
              <a:t>2000-2002</a:t>
            </a:r>
          </a:p>
          <a:p>
            <a:r>
              <a:rPr lang="cs-CZ" sz="2000" b="1" dirty="0" smtClean="0"/>
              <a:t>Plánovaná životnost:</a:t>
            </a:r>
            <a:r>
              <a:rPr lang="cs-CZ" sz="2000" dirty="0" smtClean="0"/>
              <a:t> 30 let</a:t>
            </a:r>
          </a:p>
          <a:p>
            <a:r>
              <a:rPr lang="cs-CZ" sz="2000" b="1" dirty="0" smtClean="0"/>
              <a:t>Náklady na výstavbu: </a:t>
            </a:r>
            <a:r>
              <a:rPr lang="cs-CZ" sz="2000" dirty="0" smtClean="0"/>
              <a:t>98 miliard Kč</a:t>
            </a:r>
          </a:p>
          <a:p>
            <a:r>
              <a:rPr lang="cs-CZ" sz="2000" b="1" dirty="0" smtClean="0"/>
              <a:t>Vlastník:  </a:t>
            </a:r>
            <a:r>
              <a:rPr lang="cs-CZ" sz="2000" dirty="0" smtClean="0"/>
              <a:t>ČEZ</a:t>
            </a:r>
            <a:endParaRPr lang="cs-CZ" sz="20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14612" y="500042"/>
            <a:ext cx="385765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JIHOČESKÝ KRAJ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1857364"/>
            <a:ext cx="39290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Rybníky:	- nejznámější Svět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- největší Rožmberk </a:t>
            </a:r>
            <a:endParaRPr lang="cs-CZ" dirty="0"/>
          </a:p>
        </p:txBody>
      </p:sp>
      <p:pic>
        <p:nvPicPr>
          <p:cNvPr id="24593" name="Picture 17" descr="http://www.rendek.cz/foto.asp?typ=1&amp;sizeimg=420&amp;id=494"/>
          <p:cNvPicPr>
            <a:picLocks noChangeAspect="1" noChangeArrowheads="1"/>
          </p:cNvPicPr>
          <p:nvPr/>
        </p:nvPicPr>
        <p:blipFill>
          <a:blip r:embed="rId2"/>
          <a:srcRect b="15690"/>
          <a:stretch>
            <a:fillRect/>
          </a:stretch>
        </p:blipFill>
        <p:spPr bwMode="auto">
          <a:xfrm>
            <a:off x="285720" y="4143356"/>
            <a:ext cx="3167063" cy="27146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95" name="Picture 19" descr="http://www.penzionaura.cz/galerie/008V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1428736"/>
            <a:ext cx="2857477" cy="2143108"/>
          </a:xfrm>
          <a:prstGeom prst="rect">
            <a:avLst/>
          </a:prstGeom>
          <a:solidFill>
            <a:srgbClr val="FFC000"/>
          </a:solidFill>
          <a:ln>
            <a:noFill/>
          </a:ln>
          <a:effectLst>
            <a:softEdge rad="112500"/>
          </a:effectLst>
        </p:spPr>
      </p:pic>
      <p:sp>
        <p:nvSpPr>
          <p:cNvPr id="18" name="Šipka doprava 17"/>
          <p:cNvSpPr/>
          <p:nvPr/>
        </p:nvSpPr>
        <p:spPr>
          <a:xfrm>
            <a:off x="4000496" y="1928802"/>
            <a:ext cx="1500198" cy="357190"/>
          </a:xfrm>
          <a:prstGeom prst="rightArrow">
            <a:avLst>
              <a:gd name="adj1" fmla="val 50000"/>
              <a:gd name="adj2" fmla="val 159714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>
            <a:off x="2928926" y="3214686"/>
            <a:ext cx="642942" cy="928694"/>
          </a:xfrm>
          <a:prstGeom prst="downArrow">
            <a:avLst>
              <a:gd name="adj1" fmla="val 50000"/>
              <a:gd name="adj2" fmla="val 7709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15074" y="3925677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VÝLOV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7170" name="Picture 2" descr="http://www.naturfoto.cz/fotografie/ostatni/vylov-rybnika-48993.jpg"/>
          <p:cNvPicPr>
            <a:picLocks noChangeAspect="1" noChangeArrowheads="1"/>
          </p:cNvPicPr>
          <p:nvPr/>
        </p:nvPicPr>
        <p:blipFill>
          <a:blip r:embed="rId4"/>
          <a:srcRect b="7273"/>
          <a:stretch>
            <a:fillRect/>
          </a:stretch>
        </p:blipFill>
        <p:spPr bwMode="auto">
          <a:xfrm>
            <a:off x="4786314" y="4429108"/>
            <a:ext cx="3929090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 l="9015" t="16846" r="6776" b="4053"/>
          <a:stretch>
            <a:fillRect/>
          </a:stretch>
        </p:blipFill>
        <p:spPr bwMode="auto">
          <a:xfrm>
            <a:off x="0" y="0"/>
            <a:ext cx="9144000" cy="6871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Násobení 6"/>
          <p:cNvSpPr/>
          <p:nvPr/>
        </p:nvSpPr>
        <p:spPr>
          <a:xfrm>
            <a:off x="4000496" y="285728"/>
            <a:ext cx="1143008" cy="785842"/>
          </a:xfrm>
          <a:prstGeom prst="mathMultiply">
            <a:avLst>
              <a:gd name="adj1" fmla="val 1193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ásobení 7"/>
          <p:cNvSpPr/>
          <p:nvPr/>
        </p:nvSpPr>
        <p:spPr>
          <a:xfrm>
            <a:off x="1643042" y="5072074"/>
            <a:ext cx="1143008" cy="785842"/>
          </a:xfrm>
          <a:prstGeom prst="mathMultiply">
            <a:avLst>
              <a:gd name="adj1" fmla="val 1193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571736" y="500042"/>
            <a:ext cx="1928826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ROŽMBERK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572140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SVĚT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85720" y="214290"/>
            <a:ext cx="28287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u="sng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Turistická místa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1214422"/>
            <a:ext cx="33575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NP ŠUMAVA - PRALES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314" y="2395831"/>
            <a:ext cx="2857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ČERVENÁ  LHOTA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57224" y="3610277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ORLÍK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-214346" y="5098333"/>
            <a:ext cx="28575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HLUBOKÁ NAD VLTAVOU </a:t>
            </a:r>
            <a:endParaRPr lang="cs-CZ" sz="2400" b="1" dirty="0"/>
          </a:p>
        </p:txBody>
      </p:sp>
      <p:pic>
        <p:nvPicPr>
          <p:cNvPr id="28674" name="Picture 2" descr="http://www.quido.cz/priroda/obrazky/boubin_3_v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709981">
            <a:off x="5922985" y="114074"/>
            <a:ext cx="3450347" cy="23860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6" descr="http://zena-in.cz/media/2009/08/07/ORLI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0874325">
            <a:off x="2432097" y="4597764"/>
            <a:ext cx="3229688" cy="24187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8680" name="Picture 8" descr="http://magickasvatba.cz/uploads/images/Gallery/Obrady/Hlubok%C3%A1/62864000hluboka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86050" y="1857364"/>
            <a:ext cx="3812938" cy="28622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4" descr="http://upload.wikimedia.org/wikipedia/commons/0/01/Cervena_Lhota%2C_Czech_Republic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26441">
            <a:off x="6358708" y="4844505"/>
            <a:ext cx="2797130" cy="2097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57 -0.01528 C -0.00851 0.16852 -0.06059 0.35231 -0.06893 0.47731 C -0.07726 0.60231 -0.06598 0.68958 -0.00643 0.73472 C 0.05312 0.77986 0.21909 0.78935 0.28802 0.74768 C 0.35694 0.70602 0.4375 0.54514 0.40746 0.48472 C 0.37743 0.4243 0.15729 0.44977 0.10746 0.38472 C 0.05764 0.31967 0.07257 0.18102 0.10885 0.09398 C 0.14514 0.00694 0.28993 -0.09838 0.32552 -0.1375 " pathEditMode="relative" rAng="0" ptsTypes="aaaaaaaA">
                                      <p:cBhvr>
                                        <p:cTn id="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00" y="3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-3.7037E-7 C -0.05209 -0.08958 -0.10417 -0.17893 -0.09983 -0.23889 C -0.09549 -0.29884 -0.03334 -0.3419 0.02638 -0.35926 C 0.08645 -0.37662 0.25659 -0.43866 0.25989 -0.34259 C 0.26319 -0.24653 0.10103 0.07477 0.046 0.21667 C -0.00903 0.35857 -0.11511 0.50995 -0.07067 0.50926 C -0.02622 0.50857 0.18489 0.2537 0.31267 0.21296 C 0.44044 0.17222 0.63263 0.25648 0.696 0.26482 " pathEditMode="relative" ptsTypes="aaaaaaaA">
                                      <p:cBhvr>
                                        <p:cTn id="10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5.18519E-6 C 0.05729 -0.18981 0.11476 -0.37962 0.1875 -0.45184 C 0.26024 -0.52407 0.35347 -0.50763 0.43611 -0.43332 C 0.51875 -0.35902 0.67101 -0.11712 0.68333 -0.00555 C 0.69566 0.1058 0.61962 0.17478 0.50972 0.23496 C 0.39983 0.29538 0.10434 0.33797 0.02361 0.35742 " pathEditMode="relative" ptsTypes="aaaaaA">
                                      <p:cBhvr>
                                        <p:cTn id="14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75 0.00532 C -0.00382 0.05648 0.01129 0.10787 0.05903 0.13495 C 0.10677 0.16203 0.19775 0.16481 0.26736 0.16828 C 0.33698 0.17175 0.4158 0.16944 0.47709 0.15532 C 0.53837 0.1412 0.59202 0.11666 0.63542 0.0831 C 0.67882 0.04953 0.72431 -0.00209 0.7382 -0.04653 C 0.75209 -0.09098 0.73681 -0.15232 0.71875 -0.18357 C 0.7007 -0.21482 0.66597 -0.20764 0.62986 -0.23357 C 0.59375 -0.2595 0.54844 -0.32176 0.50209 -0.33913 C 0.45573 -0.35649 0.42431 -0.34075 0.35209 -0.33727 C 0.27986 -0.3338 0.1158 -0.31945 0.06875 -0.31875 " pathEditMode="relative" rAng="0" ptsTypes="aaaaaaaaa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00" y="-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14282" y="1937555"/>
            <a:ext cx="62865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MAPA ST. KRAJE -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superchalupy.cz</a:t>
            </a:r>
            <a:r>
              <a:rPr lang="cs-CZ" sz="1200" dirty="0" smtClean="0">
                <a:hlinkClick r:id="rId2"/>
              </a:rPr>
              <a:t>/obr/mapy-okresu/</a:t>
            </a:r>
            <a:r>
              <a:rPr lang="cs-CZ" sz="1200" dirty="0" err="1" smtClean="0">
                <a:hlinkClick r:id="rId2"/>
              </a:rPr>
              <a:t>stredocesky</a:t>
            </a:r>
            <a:r>
              <a:rPr lang="cs-CZ" sz="1200" dirty="0" smtClean="0">
                <a:hlinkClick r:id="rId2"/>
              </a:rPr>
              <a:t>-kraj.</a:t>
            </a:r>
            <a:r>
              <a:rPr lang="cs-CZ" sz="1200" dirty="0" err="1" smtClean="0">
                <a:hlinkClick r:id="rId2"/>
              </a:rPr>
              <a:t>gif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2794811"/>
            <a:ext cx="60722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MAPA JIH. KRAJE – domácí zdroj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2509059"/>
            <a:ext cx="61436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 JIH. KRAJE - </a:t>
            </a:r>
            <a:r>
              <a:rPr lang="cs-CZ" sz="1200" dirty="0" smtClean="0">
                <a:hlinkClick r:id="rId3"/>
              </a:rPr>
              <a:t>http://vexilologie.</a:t>
            </a:r>
            <a:r>
              <a:rPr lang="cs-CZ" sz="1200" dirty="0" err="1" smtClean="0">
                <a:hlinkClick r:id="rId3"/>
              </a:rPr>
              <a:t>kvalitne.cz</a:t>
            </a:r>
            <a:r>
              <a:rPr lang="cs-CZ" sz="1200" dirty="0" smtClean="0">
                <a:hlinkClick r:id="rId3"/>
              </a:rPr>
              <a:t>/KRAJE/</a:t>
            </a:r>
            <a:r>
              <a:rPr lang="cs-CZ" sz="1200" dirty="0" err="1" smtClean="0">
                <a:hlinkClick r:id="rId3"/>
              </a:rPr>
              <a:t>cznak.gif</a:t>
            </a:r>
            <a:endParaRPr lang="cs-CZ" sz="12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214282" y="1714488"/>
            <a:ext cx="8858312" cy="276999"/>
            <a:chOff x="214282" y="2786058"/>
            <a:chExt cx="8858312" cy="276999"/>
          </a:xfrm>
        </p:grpSpPr>
        <p:sp>
          <p:nvSpPr>
            <p:cNvPr id="5" name="TextovéPole 4"/>
            <p:cNvSpPr txBox="1"/>
            <p:nvPr/>
          </p:nvSpPr>
          <p:spPr>
            <a:xfrm>
              <a:off x="1357290" y="2786058"/>
              <a:ext cx="771530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4"/>
                </a:rPr>
                <a:t>http://files.nasemesta.webnode.cz/200000019-6c9f46eaad/St%C5%99edo%C4%8Desk%C3%BD%20kraj%20-%20znak.jpg</a:t>
              </a:r>
              <a:endParaRPr lang="cs-CZ" sz="12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4282" y="2786058"/>
              <a:ext cx="1571636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ZNAK ST. KRAJE -</a:t>
              </a:r>
              <a:endParaRPr lang="cs-CZ" sz="1200" b="1" dirty="0"/>
            </a:p>
          </p:txBody>
        </p:sp>
      </p:grpSp>
      <p:sp>
        <p:nvSpPr>
          <p:cNvPr id="10" name="Obdélník 9"/>
          <p:cNvSpPr/>
          <p:nvPr/>
        </p:nvSpPr>
        <p:spPr>
          <a:xfrm>
            <a:off x="857240" y="2214554"/>
            <a:ext cx="58579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ZNAK -  </a:t>
            </a:r>
            <a:r>
              <a:rPr lang="cs-CZ" sz="1200" dirty="0" smtClean="0">
                <a:hlinkClick r:id="rId5"/>
              </a:rPr>
              <a:t>http://upload.wikimedia.org/wikipedia/commons/0/0f/Praha_CoA_CZ.svg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3071810"/>
            <a:ext cx="7429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LOGO ŠKODA - </a:t>
            </a:r>
            <a:r>
              <a:rPr lang="cs-CZ" sz="1200" dirty="0" smtClean="0">
                <a:hlinkClick r:id="rId6"/>
              </a:rPr>
              <a:t>http://upload.wikimedia.org/wikipedia/commons/8/8a/New_%C5%A0koda_logo-2.jpg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844" y="3357562"/>
            <a:ext cx="78581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ŠKODA OCTAVIA - </a:t>
            </a:r>
            <a:r>
              <a:rPr lang="cs-CZ" sz="1200" dirty="0" smtClean="0">
                <a:hlinkClick r:id="rId7"/>
              </a:rPr>
              <a:t>http://www.auto-novinky.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wp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content</a:t>
            </a:r>
            <a:r>
              <a:rPr lang="cs-CZ" sz="1200" dirty="0" smtClean="0">
                <a:hlinkClick r:id="rId7"/>
              </a:rPr>
              <a:t>/2009/07/</a:t>
            </a:r>
            <a:r>
              <a:rPr lang="cs-CZ" sz="1200" dirty="0" err="1" smtClean="0">
                <a:hlinkClick r:id="rId7"/>
              </a:rPr>
              <a:t>Skoda</a:t>
            </a:r>
            <a:r>
              <a:rPr lang="cs-CZ" sz="1200" dirty="0" smtClean="0">
                <a:hlinkClick r:id="rId7"/>
              </a:rPr>
              <a:t>_</a:t>
            </a:r>
            <a:r>
              <a:rPr lang="cs-CZ" sz="1200" dirty="0" err="1" smtClean="0">
                <a:hlinkClick r:id="rId7"/>
              </a:rPr>
              <a:t>Octavia</a:t>
            </a:r>
            <a:r>
              <a:rPr lang="cs-CZ" sz="1200" dirty="0" smtClean="0">
                <a:hlinkClick r:id="rId7"/>
              </a:rPr>
              <a:t>_Scout.</a:t>
            </a:r>
            <a:r>
              <a:rPr lang="cs-CZ" sz="1200" dirty="0" err="1" smtClean="0">
                <a:hlinkClick r:id="rId7"/>
              </a:rPr>
              <a:t>jpg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2910" y="3643314"/>
            <a:ext cx="52149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SOUTOK - </a:t>
            </a:r>
            <a:r>
              <a:rPr lang="cs-CZ" sz="1200" dirty="0" smtClean="0">
                <a:hlinkClick r:id="rId8"/>
              </a:rPr>
              <a:t>http://liberec.evangnet.cz/img/soutok.jpg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3857628"/>
            <a:ext cx="5929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KARLŠTEJN -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zamky</a:t>
            </a:r>
            <a:r>
              <a:rPr lang="cs-CZ" sz="1200" dirty="0" smtClean="0">
                <a:hlinkClick r:id="rId9"/>
              </a:rPr>
              <a:t>-hrady.</a:t>
            </a:r>
            <a:r>
              <a:rPr lang="cs-CZ" sz="1200" dirty="0" err="1" smtClean="0">
                <a:hlinkClick r:id="rId9"/>
              </a:rPr>
              <a:t>eu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img</a:t>
            </a:r>
            <a:r>
              <a:rPr lang="cs-CZ" sz="1200" dirty="0" smtClean="0">
                <a:hlinkClick r:id="rId9"/>
              </a:rPr>
              <a:t>/hrady/1247426934.jpg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2910" y="4143380"/>
            <a:ext cx="52149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JESKYNĚ - </a:t>
            </a:r>
            <a:r>
              <a:rPr lang="cs-CZ" sz="1200" dirty="0" smtClean="0">
                <a:hlinkClick r:id="rId10"/>
              </a:rPr>
              <a:t>http://jmana.blog.cz/0705/konepruske-jeskyne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0034" y="4429132"/>
            <a:ext cx="70009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KONOPIŠTĚ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praha</a:t>
            </a:r>
            <a:r>
              <a:rPr lang="cs-CZ" sz="1200" dirty="0" smtClean="0">
                <a:hlinkClick r:id="rId11"/>
              </a:rPr>
              <a:t>-hotel-</a:t>
            </a:r>
            <a:r>
              <a:rPr lang="cs-CZ" sz="1200" dirty="0" err="1" smtClean="0">
                <a:hlinkClick r:id="rId11"/>
              </a:rPr>
              <a:t>operator.cz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vylety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nadrazeny</a:t>
            </a:r>
            <a:r>
              <a:rPr lang="cs-CZ" sz="1200" dirty="0" smtClean="0">
                <a:hlinkClick r:id="rId11"/>
              </a:rPr>
              <a:t>/rescaleimage258.html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7158" y="4723637"/>
            <a:ext cx="63579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SV. BARBORA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praha</a:t>
            </a:r>
            <a:r>
              <a:rPr lang="cs-CZ" sz="1200" dirty="0" smtClean="0">
                <a:hlinkClick r:id="rId12"/>
              </a:rPr>
              <a:t>-hotel-</a:t>
            </a:r>
            <a:r>
              <a:rPr lang="cs-CZ" sz="1200" dirty="0" err="1" smtClean="0">
                <a:hlinkClick r:id="rId12"/>
              </a:rPr>
              <a:t>operator.cz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vylety</a:t>
            </a:r>
            <a:r>
              <a:rPr lang="cs-CZ" sz="1200" dirty="0" smtClean="0">
                <a:hlinkClick r:id="rId12"/>
              </a:rPr>
              <a:t>-</a:t>
            </a:r>
            <a:r>
              <a:rPr lang="cs-CZ" sz="1200" dirty="0" err="1" smtClean="0">
                <a:hlinkClick r:id="rId12"/>
              </a:rPr>
              <a:t>nadrazeny</a:t>
            </a:r>
            <a:r>
              <a:rPr lang="cs-CZ" sz="1200" dirty="0" smtClean="0">
                <a:hlinkClick r:id="rId12"/>
              </a:rPr>
              <a:t>/bigimage260.jpeg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4348" y="5000636"/>
            <a:ext cx="721523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MĚLNÍK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13"/>
              </a:rPr>
              <a:t>http://www.turistika.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/foto/0/25816/</a:t>
            </a:r>
            <a:r>
              <a:rPr lang="cs-CZ" sz="1200" dirty="0" err="1" smtClean="0">
                <a:hlinkClick r:id="rId13"/>
              </a:rPr>
              <a:t>lrg</a:t>
            </a:r>
            <a:r>
              <a:rPr lang="cs-CZ" sz="1200" dirty="0" smtClean="0">
                <a:hlinkClick r:id="rId13"/>
              </a:rPr>
              <a:t>_f_normalFile1--</a:t>
            </a:r>
            <a:r>
              <a:rPr lang="cs-CZ" sz="1200" dirty="0" err="1" smtClean="0">
                <a:hlinkClick r:id="rId13"/>
              </a:rPr>
              <a:t>zamek</a:t>
            </a:r>
            <a:r>
              <a:rPr lang="cs-CZ" sz="1200" dirty="0" smtClean="0">
                <a:hlinkClick r:id="rId13"/>
              </a:rPr>
              <a:t>-</a:t>
            </a:r>
            <a:r>
              <a:rPr lang="cs-CZ" sz="1200" dirty="0" err="1" smtClean="0">
                <a:hlinkClick r:id="rId13"/>
              </a:rPr>
              <a:t>melnik</a:t>
            </a:r>
            <a:r>
              <a:rPr lang="cs-CZ" sz="1200" dirty="0" smtClean="0">
                <a:hlinkClick r:id="rId13"/>
              </a:rPr>
              <a:t>-panorama.</a:t>
            </a:r>
            <a:r>
              <a:rPr lang="cs-CZ" sz="1200" dirty="0" err="1" smtClean="0">
                <a:hlinkClick r:id="rId13"/>
              </a:rPr>
              <a:t>jpg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5286388"/>
            <a:ext cx="635798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BLANÍK - </a:t>
            </a:r>
            <a:r>
              <a:rPr lang="cs-CZ" sz="1200" dirty="0" smtClean="0">
                <a:hlinkClick r:id="rId14"/>
              </a:rPr>
              <a:t>http://www.rudka.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</a:t>
            </a:r>
            <a:r>
              <a:rPr lang="cs-CZ" sz="1200" dirty="0" err="1" smtClean="0">
                <a:hlinkClick r:id="rId14"/>
              </a:rPr>
              <a:t>jeskyne</a:t>
            </a:r>
            <a:r>
              <a:rPr lang="cs-CZ" sz="1200" dirty="0" smtClean="0">
                <a:hlinkClick r:id="rId14"/>
              </a:rPr>
              <a:t>/3D.gif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5786" y="5572140"/>
            <a:ext cx="43577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LIDICE - </a:t>
            </a:r>
            <a:r>
              <a:rPr lang="cs-CZ" sz="1200" dirty="0" smtClean="0">
                <a:hlinkClick r:id="rId15"/>
              </a:rPr>
              <a:t>http://www.</a:t>
            </a:r>
            <a:r>
              <a:rPr lang="cs-CZ" sz="1200" dirty="0" err="1" smtClean="0">
                <a:hlinkClick r:id="rId15"/>
              </a:rPr>
              <a:t>icm.cz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files</a:t>
            </a:r>
            <a:r>
              <a:rPr lang="cs-CZ" sz="1200" dirty="0" smtClean="0">
                <a:hlinkClick r:id="rId15"/>
              </a:rPr>
              <a:t>/user-108/</a:t>
            </a:r>
            <a:r>
              <a:rPr lang="cs-CZ" sz="1200" dirty="0" err="1" smtClean="0">
                <a:hlinkClick r:id="rId15"/>
              </a:rPr>
              <a:t>lidice</a:t>
            </a:r>
            <a:r>
              <a:rPr lang="cs-CZ" sz="1200" dirty="0" smtClean="0">
                <a:hlinkClick r:id="rId15"/>
              </a:rPr>
              <a:t>_</a:t>
            </a:r>
            <a:r>
              <a:rPr lang="cs-CZ" sz="1200" dirty="0" err="1" smtClean="0">
                <a:hlinkClick r:id="rId15"/>
              </a:rPr>
              <a:t>pamatnik.jpg</a:t>
            </a:r>
            <a:endParaRPr lang="cs-CZ" sz="1200" dirty="0"/>
          </a:p>
        </p:txBody>
      </p:sp>
      <p:sp>
        <p:nvSpPr>
          <p:cNvPr id="22" name="Obdélník 21"/>
          <p:cNvSpPr/>
          <p:nvPr/>
        </p:nvSpPr>
        <p:spPr>
          <a:xfrm>
            <a:off x="1785918" y="214290"/>
            <a:ext cx="5786478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1472" y="5866645"/>
            <a:ext cx="64294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KOKOŘÍN - </a:t>
            </a:r>
            <a:r>
              <a:rPr lang="cs-CZ" sz="1200" dirty="0" smtClean="0">
                <a:hlinkClick r:id="rId16"/>
              </a:rPr>
              <a:t>http://www.</a:t>
            </a:r>
            <a:r>
              <a:rPr lang="cs-CZ" sz="1200" dirty="0" err="1" smtClean="0">
                <a:hlinkClick r:id="rId16"/>
              </a:rPr>
              <a:t>snubni</a:t>
            </a:r>
            <a:r>
              <a:rPr lang="cs-CZ" sz="1200" dirty="0" smtClean="0">
                <a:hlinkClick r:id="rId16"/>
              </a:rPr>
              <a:t>-prsten.</a:t>
            </a:r>
            <a:r>
              <a:rPr lang="cs-CZ" sz="1200" dirty="0" err="1" smtClean="0">
                <a:hlinkClick r:id="rId16"/>
              </a:rPr>
              <a:t>cz</a:t>
            </a:r>
            <a:r>
              <a:rPr lang="cs-CZ" sz="1200" dirty="0" smtClean="0">
                <a:hlinkClick r:id="rId16"/>
              </a:rPr>
              <a:t>/_</a:t>
            </a:r>
            <a:r>
              <a:rPr lang="cs-CZ" sz="1200" dirty="0" err="1" smtClean="0">
                <a:hlinkClick r:id="rId16"/>
              </a:rPr>
              <a:t>files</a:t>
            </a:r>
            <a:r>
              <a:rPr lang="cs-CZ" sz="1200" dirty="0" smtClean="0">
                <a:hlinkClick r:id="rId16"/>
              </a:rPr>
              <a:t>/_</a:t>
            </a:r>
            <a:r>
              <a:rPr lang="cs-CZ" sz="1200" dirty="0" err="1" smtClean="0">
                <a:hlinkClick r:id="rId16"/>
              </a:rPr>
              <a:t>fck</a:t>
            </a:r>
            <a:r>
              <a:rPr lang="cs-CZ" sz="1200" dirty="0" smtClean="0">
                <a:hlinkClick r:id="rId16"/>
              </a:rPr>
              <a:t>/Image/hrad/</a:t>
            </a:r>
            <a:r>
              <a:rPr lang="cs-CZ" sz="1200" dirty="0" err="1" smtClean="0">
                <a:hlinkClick r:id="rId16"/>
              </a:rPr>
              <a:t>kokorin.jpg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6143644"/>
            <a:ext cx="40719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ZNAK  ČB. - </a:t>
            </a:r>
            <a:r>
              <a:rPr lang="cs-CZ" sz="1200" dirty="0" smtClean="0">
                <a:hlinkClick r:id="rId17"/>
              </a:rPr>
              <a:t>http://znaky.</a:t>
            </a:r>
            <a:r>
              <a:rPr lang="cs-CZ" sz="1200" dirty="0" err="1" smtClean="0">
                <a:hlinkClick r:id="rId17"/>
              </a:rPr>
              <a:t>unas.cz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CeskeBudejovice.gif</a:t>
            </a:r>
            <a:endParaRPr lang="cs-CZ" sz="1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356" y="142852"/>
            <a:ext cx="5643586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 II.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1785926"/>
            <a:ext cx="778674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KOH-I-NOOR - </a:t>
            </a:r>
            <a:r>
              <a:rPr lang="cs-CZ" sz="1200" u="sng" dirty="0" smtClean="0">
                <a:solidFill>
                  <a:srgbClr val="00B0F0"/>
                </a:solidFill>
              </a:rPr>
              <a:t>VLASTNÍ ZDROJ </a:t>
            </a:r>
            <a:endParaRPr lang="cs-CZ" sz="1200" u="sng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85786" y="2080431"/>
            <a:ext cx="57864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BUDWAISER -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ckrumlov.info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img</a:t>
            </a:r>
            <a:r>
              <a:rPr lang="cs-CZ" sz="1200" dirty="0" smtClean="0">
                <a:hlinkClick r:id="rId2"/>
              </a:rPr>
              <a:t>/atr256s17b.jpg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2357430"/>
            <a:ext cx="5429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PIVO - </a:t>
            </a:r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brandchannel.com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Home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home</a:t>
            </a:r>
            <a:r>
              <a:rPr lang="cs-CZ" sz="1200" dirty="0" smtClean="0">
                <a:hlinkClick r:id="rId3"/>
              </a:rPr>
              <a:t>_img1_bud.</a:t>
            </a:r>
            <a:r>
              <a:rPr lang="cs-CZ" sz="1200" dirty="0" err="1" smtClean="0">
                <a:hlinkClick r:id="rId3"/>
              </a:rPr>
              <a:t>jpg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2643182"/>
            <a:ext cx="60007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JIHOČESKÝ K. - </a:t>
            </a:r>
            <a:r>
              <a:rPr lang="cs-CZ" sz="1200" dirty="0" smtClean="0">
                <a:hlinkClick r:id="rId4"/>
              </a:rPr>
              <a:t>http://ubytovani.mraveniste.cz/img/gallery/staty/1/4/foto1.jpg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1000100" y="2928934"/>
            <a:ext cx="5857916" cy="646331"/>
            <a:chOff x="1142976" y="3500438"/>
            <a:chExt cx="5857916" cy="646331"/>
          </a:xfrm>
        </p:grpSpPr>
        <p:sp>
          <p:nvSpPr>
            <p:cNvPr id="10" name="TextovéPole 9"/>
            <p:cNvSpPr txBox="1"/>
            <p:nvPr/>
          </p:nvSpPr>
          <p:spPr>
            <a:xfrm>
              <a:off x="1785950" y="3500438"/>
              <a:ext cx="5214942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5"/>
                </a:rPr>
                <a:t>http://www.mapy.</a:t>
              </a:r>
              <a:r>
                <a:rPr lang="cs-CZ" sz="1200" dirty="0" err="1" smtClean="0">
                  <a:hlinkClick r:id="rId5"/>
                </a:rPr>
                <a:t>cz</a:t>
              </a:r>
              <a:r>
                <a:rPr lang="cs-CZ" sz="1200" dirty="0" smtClean="0">
                  <a:hlinkClick r:id="rId5"/>
                </a:rPr>
                <a:t>/#q=</a:t>
              </a:r>
              <a:r>
                <a:rPr lang="cs-CZ" sz="1200" dirty="0" err="1" smtClean="0">
                  <a:hlinkClick r:id="rId5"/>
                </a:rPr>
                <a:t>ro</a:t>
              </a:r>
              <a:r>
                <a:rPr lang="cs-CZ" sz="1200" dirty="0" smtClean="0">
                  <a:hlinkClick r:id="rId5"/>
                </a:rPr>
                <a:t>%C5%</a:t>
              </a:r>
              <a:r>
                <a:rPr lang="cs-CZ" sz="1200" dirty="0" err="1" smtClean="0">
                  <a:hlinkClick r:id="rId5"/>
                </a:rPr>
                <a:t>BEumberk</a:t>
              </a:r>
              <a:r>
                <a:rPr lang="cs-CZ" sz="1200" dirty="0" smtClean="0">
                  <a:hlinkClick r:id="rId5"/>
                </a:rPr>
                <a:t>%20rybn%C3%</a:t>
              </a:r>
              <a:r>
                <a:rPr lang="cs-CZ" sz="1200" dirty="0" err="1" smtClean="0">
                  <a:hlinkClick r:id="rId5"/>
                </a:rPr>
                <a:t>ADk</a:t>
              </a:r>
              <a:r>
                <a:rPr lang="cs-CZ" sz="1200" dirty="0" smtClean="0">
                  <a:hlinkClick r:id="rId5"/>
                </a:rPr>
                <a:t>&amp;x=14.790145&amp;y=49.017371&amp;z=12&amp;c=3-8-14-15-23-25-27-28-29-30&amp;p=-1&amp;</a:t>
              </a:r>
              <a:r>
                <a:rPr lang="cs-CZ" sz="1200" dirty="0" err="1" smtClean="0">
                  <a:hlinkClick r:id="rId5"/>
                </a:rPr>
                <a:t>qp</a:t>
              </a:r>
              <a:r>
                <a:rPr lang="cs-CZ" sz="1200" dirty="0" smtClean="0">
                  <a:hlinkClick r:id="rId5"/>
                </a:rPr>
                <a:t>=12.222763_48.443991_18.575539_51.102992_6</a:t>
              </a:r>
              <a:endParaRPr lang="cs-CZ" sz="12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1142976" y="3500438"/>
              <a:ext cx="107157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MAPA - </a:t>
              </a:r>
              <a:endParaRPr lang="cs-CZ" sz="1200" b="1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714348" y="3571876"/>
            <a:ext cx="52149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ROŽUMBERK - </a:t>
            </a:r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rendek.cz</a:t>
            </a:r>
            <a:r>
              <a:rPr lang="cs-CZ" sz="1200" dirty="0" smtClean="0">
                <a:hlinkClick r:id="rId6"/>
              </a:rPr>
              <a:t>/foto.</a:t>
            </a:r>
            <a:r>
              <a:rPr lang="cs-CZ" sz="1200" dirty="0" err="1" smtClean="0">
                <a:hlinkClick r:id="rId6"/>
              </a:rPr>
              <a:t>asp</a:t>
            </a:r>
            <a:r>
              <a:rPr lang="cs-CZ" sz="1200" dirty="0" smtClean="0">
                <a:hlinkClick r:id="rId6"/>
              </a:rPr>
              <a:t>?typ=1&amp;</a:t>
            </a:r>
            <a:r>
              <a:rPr lang="cs-CZ" sz="1200" dirty="0" err="1" smtClean="0">
                <a:hlinkClick r:id="rId6"/>
              </a:rPr>
              <a:t>sizeimg</a:t>
            </a:r>
            <a:r>
              <a:rPr lang="cs-CZ" sz="1200" dirty="0" smtClean="0">
                <a:hlinkClick r:id="rId6"/>
              </a:rPr>
              <a:t>=420&amp;id=494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14414" y="3857628"/>
            <a:ext cx="64294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SVĚT -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penzionaura.cz</a:t>
            </a:r>
            <a:r>
              <a:rPr lang="cs-CZ" sz="1200" dirty="0" smtClean="0">
                <a:hlinkClick r:id="rId7"/>
              </a:rPr>
              <a:t>/galerie/008V.jpg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2844" y="4143380"/>
            <a:ext cx="54292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NP ŠUMAVA – PRALES -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quido.cz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priroda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obrazky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boubin</a:t>
            </a:r>
            <a:r>
              <a:rPr lang="cs-CZ" sz="1200" dirty="0" smtClean="0">
                <a:hlinkClick r:id="rId8"/>
              </a:rPr>
              <a:t>_3_v.</a:t>
            </a:r>
            <a:r>
              <a:rPr lang="cs-CZ" sz="1200" dirty="0" err="1" smtClean="0">
                <a:hlinkClick r:id="rId8"/>
              </a:rPr>
              <a:t>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28628" y="4429132"/>
            <a:ext cx="84296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ČERVENÁ  LHOTA  - </a:t>
            </a:r>
            <a:r>
              <a:rPr lang="cs-CZ" sz="1200" dirty="0" smtClean="0">
                <a:hlinkClick r:id="rId9"/>
              </a:rPr>
              <a:t>http://upload.wikimedia.org/wikipedia/commons/0/01/Cervena_Lhota%2C_Czech_Republic.jpg</a:t>
            </a:r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42976" y="4714884"/>
            <a:ext cx="64294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ORLÍK - </a:t>
            </a:r>
            <a:r>
              <a:rPr lang="cs-CZ" sz="1200" dirty="0" smtClean="0">
                <a:hlinkClick r:id="rId10"/>
              </a:rPr>
              <a:t>http://zena-in.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/media/2009/08/07/</a:t>
            </a:r>
            <a:r>
              <a:rPr lang="cs-CZ" sz="1200" dirty="0" err="1" smtClean="0">
                <a:hlinkClick r:id="rId10"/>
              </a:rPr>
              <a:t>ORLIK.jpg</a:t>
            </a:r>
            <a:r>
              <a:rPr lang="cs-CZ" sz="1200" b="1" dirty="0" smtClean="0"/>
              <a:t>  </a:t>
            </a:r>
            <a:endParaRPr lang="cs-CZ" sz="1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-214346" y="5000636"/>
            <a:ext cx="50006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b="1" dirty="0" smtClean="0"/>
              <a:t>HLUBOKÁ NAD VLTAVOU - </a:t>
            </a:r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ckrumlov.info</a:t>
            </a:r>
            <a:r>
              <a:rPr lang="cs-CZ" sz="1200" dirty="0" smtClean="0">
                <a:hlinkClick r:id="rId11"/>
              </a:rPr>
              <a:t>/</a:t>
            </a:r>
            <a:r>
              <a:rPr lang="cs-CZ" sz="1200" dirty="0" err="1" smtClean="0">
                <a:hlinkClick r:id="rId11"/>
              </a:rPr>
              <a:t>img</a:t>
            </a:r>
            <a:r>
              <a:rPr lang="cs-CZ" sz="1200" dirty="0" smtClean="0">
                <a:hlinkClick r:id="rId11"/>
              </a:rPr>
              <a:t>/atr381i9b.jpg</a:t>
            </a:r>
            <a:r>
              <a:rPr lang="cs-CZ" sz="1200" b="1" dirty="0" smtClean="0"/>
              <a:t>  </a:t>
            </a:r>
            <a:endParaRPr lang="cs-CZ" sz="1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28662" y="5295141"/>
            <a:ext cx="51435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TEMELÍN - </a:t>
            </a:r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sujb.cz</a:t>
            </a:r>
            <a:r>
              <a:rPr lang="cs-CZ" sz="1200" dirty="0" smtClean="0">
                <a:hlinkClick r:id="rId12"/>
              </a:rPr>
              <a:t>/</a:t>
            </a:r>
            <a:r>
              <a:rPr lang="cs-CZ" sz="1200" dirty="0" err="1" smtClean="0">
                <a:hlinkClick r:id="rId12"/>
              </a:rPr>
              <a:t>imgs</a:t>
            </a:r>
            <a:r>
              <a:rPr lang="cs-CZ" sz="1200" dirty="0" smtClean="0">
                <a:hlinkClick r:id="rId12"/>
              </a:rPr>
              <a:t>/Lokalita_ETE_</a:t>
            </a:r>
            <a:r>
              <a:rPr lang="cs-CZ" sz="1200" dirty="0" err="1" smtClean="0">
                <a:hlinkClick r:id="rId12"/>
              </a:rPr>
              <a:t>maly.jpg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5572140"/>
            <a:ext cx="88583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RADIOATIVITA - </a:t>
            </a:r>
            <a:r>
              <a:rPr lang="cs-CZ" sz="1200" dirty="0" smtClean="0">
                <a:hlinkClick r:id="rId13"/>
              </a:rPr>
              <a:t>http://upload.wikimedia.org/wikipedia/commons/thumb/0/00/Radioaktivita.svg/600px-Radioaktivita.svg.png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5222" y="5857892"/>
            <a:ext cx="54755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VÝLOV RYBNÍKA</a:t>
            </a:r>
            <a:r>
              <a:rPr lang="cs-CZ" sz="1200" dirty="0" smtClean="0"/>
              <a:t>-</a:t>
            </a:r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naturfoto.cz</a:t>
            </a:r>
            <a:r>
              <a:rPr lang="cs-CZ" sz="1200" dirty="0" smtClean="0">
                <a:hlinkClick r:id="rId14"/>
              </a:rPr>
              <a:t>/fotografie/</a:t>
            </a:r>
            <a:r>
              <a:rPr lang="cs-CZ" sz="1200" dirty="0" err="1" smtClean="0">
                <a:hlinkClick r:id="rId14"/>
              </a:rPr>
              <a:t>ostatni</a:t>
            </a:r>
            <a:r>
              <a:rPr lang="cs-CZ" sz="1200" dirty="0" smtClean="0">
                <a:hlinkClick r:id="rId14"/>
              </a:rPr>
              <a:t>/vylov-</a:t>
            </a:r>
            <a:r>
              <a:rPr lang="cs-CZ" sz="1200" dirty="0" err="1" smtClean="0">
                <a:hlinkClick r:id="rId14"/>
              </a:rPr>
              <a:t>rybnika</a:t>
            </a:r>
            <a:r>
              <a:rPr lang="cs-CZ" sz="1200" dirty="0" smtClean="0">
                <a:hlinkClick r:id="rId14"/>
              </a:rPr>
              <a:t>-48993.jpg</a:t>
            </a:r>
            <a:endParaRPr lang="cs-CZ" sz="1200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1342</TotalTime>
  <Words>437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STŘEDOČESKÝ KRAJ   </vt:lpstr>
      <vt:lpstr>Prezentace aplikace PowerPoint</vt:lpstr>
      <vt:lpstr>Prezentace aplikace PowerPoint</vt:lpstr>
      <vt:lpstr>Prezentace aplikace PowerPoint</vt:lpstr>
      <vt:lpstr>JIHOČESKÝ KRAJ</vt:lpstr>
      <vt:lpstr>JIHOČESKÝ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134</cp:revision>
  <dcterms:created xsi:type="dcterms:W3CDTF">2011-10-02T09:29:06Z</dcterms:created>
  <dcterms:modified xsi:type="dcterms:W3CDTF">2011-11-30T09:01:26Z</dcterms:modified>
</cp:coreProperties>
</file>