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5" r:id="rId2"/>
    <p:sldId id="256" r:id="rId3"/>
    <p:sldId id="257" r:id="rId4"/>
    <p:sldId id="260" r:id="rId5"/>
    <p:sldId id="259" r:id="rId6"/>
    <p:sldId id="261" r:id="rId7"/>
    <p:sldId id="263" r:id="rId8"/>
    <p:sldId id="264" r:id="rId9"/>
    <p:sldId id="266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100" d="100"/>
          <a:sy n="100" d="100"/>
        </p:scale>
        <p:origin x="-294" y="-2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1AAA07-1FC4-47F3-BE1E-A112A8F3AA1E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4CEEF7-B96B-45FB-B651-E4A4315B063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34CEEF7-B96B-45FB-B651-E4A4315B0638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2C01F-4CD0-474C-89CD-6CDB1E5BA816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73C44-DF1E-4AF3-939D-B056A35FA3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2C01F-4CD0-474C-89CD-6CDB1E5BA816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73C44-DF1E-4AF3-939D-B056A35FA3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2C01F-4CD0-474C-89CD-6CDB1E5BA816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73C44-DF1E-4AF3-939D-B056A35FA3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2C01F-4CD0-474C-89CD-6CDB1E5BA816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73C44-DF1E-4AF3-939D-B056A35FA3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2C01F-4CD0-474C-89CD-6CDB1E5BA816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73C44-DF1E-4AF3-939D-B056A35FA3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2C01F-4CD0-474C-89CD-6CDB1E5BA816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73C44-DF1E-4AF3-939D-B056A35FA3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2C01F-4CD0-474C-89CD-6CDB1E5BA816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73C44-DF1E-4AF3-939D-B056A35FA3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2C01F-4CD0-474C-89CD-6CDB1E5BA816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73C44-DF1E-4AF3-939D-B056A35FA3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2C01F-4CD0-474C-89CD-6CDB1E5BA816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73C44-DF1E-4AF3-939D-B056A35FA3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2C01F-4CD0-474C-89CD-6CDB1E5BA816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73C44-DF1E-4AF3-939D-B056A35FA3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2C01F-4CD0-474C-89CD-6CDB1E5BA816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D73C44-DF1E-4AF3-939D-B056A35FA37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1"/>
            </a:gs>
            <a:gs pos="100000">
              <a:srgbClr val="92D050"/>
            </a:gs>
            <a:gs pos="86000">
              <a:srgbClr val="92D050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F2C01F-4CD0-474C-89CD-6CDB1E5BA816}" type="datetimeFigureOut">
              <a:rPr lang="cs-CZ" smtClean="0"/>
              <a:pPr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D73C44-DF1E-4AF3-939D-B056A35FA37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slovanstvo.wz.cz/bohove/obr-bohove/perun2.JPG" TargetMode="External"/><Relationship Id="rId7" Type="http://schemas.openxmlformats.org/officeDocument/2006/relationships/hyperlink" Target="http://nd01.jxs.cz/548/023/9ab6aaf0c8_42245897_o2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ff.ujep.cz/velimsky/cs_1_1/01CS/as123.jpg" TargetMode="External"/><Relationship Id="rId5" Type="http://schemas.openxmlformats.org/officeDocument/2006/relationships/hyperlink" Target="http://www.predeni.cz/fotky/materialy/len.jpg" TargetMode="External"/><Relationship Id="rId4" Type="http://schemas.openxmlformats.org/officeDocument/2006/relationships/hyperlink" Target="http://leccos.com/pics/pic/le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45720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785786" y="1785926"/>
          <a:ext cx="7951814" cy="2970291"/>
        </p:xfrm>
        <a:graphic>
          <a:graphicData uri="http://schemas.openxmlformats.org/drawingml/2006/table">
            <a:tbl>
              <a:tblPr/>
              <a:tblGrid>
                <a:gridCol w="1451958"/>
                <a:gridCol w="6499856"/>
              </a:tblGrid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během prezentace seznamují se způsobem života Slovanů.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cap="flat"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Lenka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Cílková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Datum 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28.10 2011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433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Ročník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IV.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Vzdělávací oblast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obor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tématický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 okruh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Člověk a jeho svět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Vlastivěda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Lidé a čas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-název učebního materiálu</a:t>
                      </a: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Příchod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Slovanů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   DUM - 04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834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857496"/>
            <a:ext cx="7772400" cy="1470025"/>
          </a:xfrm>
          <a:noFill/>
        </p:spPr>
        <p:txBody>
          <a:bodyPr>
            <a:noAutofit/>
          </a:bodyPr>
          <a:lstStyle/>
          <a:p>
            <a:r>
              <a:rPr lang="cs-CZ" sz="13800" b="1" dirty="0" smtClean="0">
                <a:ln w="3810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SLOVANÉ</a:t>
            </a:r>
            <a:endParaRPr lang="cs-CZ" sz="13800" b="1" dirty="0">
              <a:ln w="3810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4" name="Picture 3" descr="C:\Documents and Settings\Jarda\Plocha\logo ZŠ.php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15206" y="714356"/>
            <a:ext cx="1428760" cy="142876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5" name="TextovéPole 4"/>
          <p:cNvSpPr txBox="1"/>
          <p:nvPr/>
        </p:nvSpPr>
        <p:spPr>
          <a:xfrm>
            <a:off x="1785918" y="5643578"/>
            <a:ext cx="55376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Příchodem Slovanů </a:t>
            </a:r>
            <a:r>
              <a:rPr lang="cs-CZ" b="1" dirty="0" smtClean="0"/>
              <a:t>končí </a:t>
            </a:r>
            <a:r>
              <a:rPr lang="cs-CZ" dirty="0" smtClean="0"/>
              <a:t>v našich zemích období dějin,</a:t>
            </a:r>
          </a:p>
          <a:p>
            <a:r>
              <a:rPr lang="cs-CZ" dirty="0" smtClean="0"/>
              <a:t>kterému říkáme </a:t>
            </a:r>
            <a:r>
              <a:rPr lang="cs-CZ" b="1" dirty="0" smtClean="0"/>
              <a:t>pravěk</a:t>
            </a:r>
            <a:r>
              <a:rPr lang="cs-CZ" dirty="0" smtClean="0"/>
              <a:t> a </a:t>
            </a:r>
            <a:r>
              <a:rPr lang="cs-CZ" b="1" dirty="0" smtClean="0"/>
              <a:t>začíná</a:t>
            </a:r>
            <a:r>
              <a:rPr lang="cs-CZ" dirty="0" smtClean="0"/>
              <a:t> nové období </a:t>
            </a:r>
            <a:r>
              <a:rPr lang="cs-CZ" b="1" dirty="0" smtClean="0"/>
              <a:t>středověk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061156" y="4572008"/>
            <a:ext cx="10823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DUM - 04</a:t>
            </a:r>
            <a:endParaRPr lang="cs-CZ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900" dirty="0" smtClean="0"/>
              <a:t>SLOVANÉ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525963"/>
          </a:xfrm>
        </p:spPr>
        <p:txBody>
          <a:bodyPr/>
          <a:lstStyle/>
          <a:p>
            <a:r>
              <a:rPr lang="cs-CZ" dirty="0" smtClean="0"/>
              <a:t>Slované přišli do českých zemí z východu přibližně v 5. století</a:t>
            </a:r>
          </a:p>
          <a:p>
            <a:endParaRPr lang="cs-CZ" dirty="0"/>
          </a:p>
          <a:p>
            <a:r>
              <a:rPr lang="cs-CZ" dirty="0" smtClean="0"/>
              <a:t>Jejich původní vlastí byla dnešní západní Ukrajina a východní  Polsko, přibližně mezi řekami Vislou a Dněprem.</a:t>
            </a:r>
            <a:endParaRPr lang="cs-CZ" dirty="0"/>
          </a:p>
        </p:txBody>
      </p:sp>
      <p:pic>
        <p:nvPicPr>
          <p:cNvPr id="4" name="Picture 17"/>
          <p:cNvPicPr>
            <a:picLocks noChangeAspect="1" noChangeArrowheads="1"/>
          </p:cNvPicPr>
          <p:nvPr/>
        </p:nvPicPr>
        <p:blipFill>
          <a:blip r:embed="rId2"/>
          <a:srcRect l="24805" t="41944" r="27148" b="35351"/>
          <a:stretch>
            <a:fillRect/>
          </a:stretch>
        </p:blipFill>
        <p:spPr bwMode="auto">
          <a:xfrm>
            <a:off x="3286084" y="4429132"/>
            <a:ext cx="5857916" cy="22145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57174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SLOVANÉ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58204" cy="2257428"/>
          </a:xfrm>
        </p:spPr>
        <p:txBody>
          <a:bodyPr>
            <a:noAutofit/>
          </a:bodyPr>
          <a:lstStyle/>
          <a:p>
            <a:r>
              <a:rPr lang="cs-CZ" dirty="0" smtClean="0"/>
              <a:t>Byli především zemědělci a pastevci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Pěstovali: 	- obilí</a:t>
            </a:r>
          </a:p>
          <a:p>
            <a:pPr lvl="6">
              <a:buFontTx/>
              <a:buChar char="-"/>
            </a:pPr>
            <a:r>
              <a:rPr lang="cs-CZ" sz="2800" dirty="0"/>
              <a:t>l</a:t>
            </a:r>
            <a:r>
              <a:rPr lang="cs-CZ" sz="2800" dirty="0" smtClean="0"/>
              <a:t>uštěniny</a:t>
            </a:r>
          </a:p>
          <a:p>
            <a:pPr lvl="6">
              <a:buFontTx/>
              <a:buChar char="-"/>
            </a:pPr>
            <a:r>
              <a:rPr lang="cs-CZ" sz="2800" dirty="0"/>
              <a:t>l</a:t>
            </a:r>
            <a:r>
              <a:rPr lang="cs-CZ" sz="2800" dirty="0" smtClean="0"/>
              <a:t>en </a:t>
            </a:r>
          </a:p>
          <a:p>
            <a:pPr lvl="6">
              <a:buFontTx/>
              <a:buChar char="-"/>
            </a:pPr>
            <a:endParaRPr lang="cs-CZ" sz="2800" dirty="0" smtClean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642910" y="3786190"/>
            <a:ext cx="6257940" cy="36972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Chovali: </a:t>
            </a:r>
            <a:r>
              <a:rPr lang="cs-CZ" sz="3200" dirty="0"/>
              <a:t> </a:t>
            </a:r>
            <a:r>
              <a:rPr lang="cs-CZ" sz="3200" dirty="0" smtClean="0"/>
              <a:t>   </a:t>
            </a: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 </a:t>
            </a: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vepře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514600" lvl="5" indent="-228600">
              <a:spcBef>
                <a:spcPct val="20000"/>
              </a:spcBef>
              <a:buFontTx/>
              <a:buChar char="-"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kozy</a:t>
            </a:r>
          </a:p>
          <a:p>
            <a:pPr marL="2514600" lvl="5" indent="-228600">
              <a:spcBef>
                <a:spcPct val="20000"/>
              </a:spcBef>
              <a:buFontTx/>
              <a:buChar char="-"/>
            </a:pPr>
            <a:r>
              <a:rPr kumimoji="0" lang="cs-CZ" sz="28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ovce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42910" y="5786454"/>
            <a:ext cx="80010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                                         Lovili divoká zvířata a ryby.</a:t>
            </a:r>
            <a:endParaRPr lang="cs-CZ" sz="2800" dirty="0"/>
          </a:p>
        </p:txBody>
      </p:sp>
      <p:pic>
        <p:nvPicPr>
          <p:cNvPr id="6148" name="Picture 4" descr="http://www.predeni.cz/fotky/materialy/le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29124" y="3286124"/>
            <a:ext cx="2543164" cy="204787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146" name="Picture 2" descr="http://leccos.com/pics/pic/len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072330" y="1643050"/>
            <a:ext cx="1657350" cy="292895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714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SLOVANÉ 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2910" y="1928802"/>
            <a:ext cx="82153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800" dirty="0" smtClean="0"/>
              <a:t>Vyznávali pohanské náboženství - uctívali mnoho bohů 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857224" y="2714620"/>
            <a:ext cx="671517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Bůh Perun            </a:t>
            </a:r>
            <a:r>
              <a:rPr lang="cs-CZ" sz="2400" dirty="0" smtClean="0"/>
              <a:t>- vládce války, hromu a blesku</a:t>
            </a:r>
          </a:p>
          <a:p>
            <a:r>
              <a:rPr lang="cs-CZ" sz="2400" b="1" dirty="0" smtClean="0"/>
              <a:t>Bůh </a:t>
            </a:r>
            <a:r>
              <a:rPr lang="cs-CZ" sz="2400" b="1" dirty="0" err="1" smtClean="0"/>
              <a:t>Veles</a:t>
            </a:r>
            <a:r>
              <a:rPr lang="cs-CZ" sz="2400" b="1" dirty="0" smtClean="0"/>
              <a:t>             </a:t>
            </a:r>
            <a:r>
              <a:rPr lang="cs-CZ" sz="2400" dirty="0" smtClean="0"/>
              <a:t>- ochránce stád </a:t>
            </a:r>
          </a:p>
          <a:p>
            <a:r>
              <a:rPr lang="cs-CZ" sz="2400" b="1" dirty="0" smtClean="0"/>
              <a:t>Bůh </a:t>
            </a:r>
            <a:r>
              <a:rPr lang="cs-CZ" sz="2400" b="1" dirty="0" err="1" smtClean="0"/>
              <a:t>Svantovít</a:t>
            </a:r>
            <a:r>
              <a:rPr lang="cs-CZ" sz="2400" b="1" dirty="0" smtClean="0"/>
              <a:t>     </a:t>
            </a:r>
            <a:r>
              <a:rPr lang="cs-CZ" sz="2400" dirty="0" smtClean="0"/>
              <a:t>- ochránce polí a úrody</a:t>
            </a:r>
          </a:p>
          <a:p>
            <a:r>
              <a:rPr lang="cs-CZ" sz="2400" b="1" dirty="0" smtClean="0"/>
              <a:t>Bohyně  </a:t>
            </a:r>
            <a:r>
              <a:rPr lang="cs-CZ" sz="2400" b="1" dirty="0" err="1" smtClean="0"/>
              <a:t>Mokoš</a:t>
            </a:r>
            <a:r>
              <a:rPr lang="cs-CZ" sz="2400" b="1" dirty="0" smtClean="0"/>
              <a:t>  </a:t>
            </a:r>
            <a:r>
              <a:rPr lang="cs-CZ" sz="2400" dirty="0" smtClean="0"/>
              <a:t>- ztělesňovala Matku zemi</a:t>
            </a:r>
          </a:p>
          <a:p>
            <a:r>
              <a:rPr lang="cs-CZ" sz="2400" b="1" dirty="0" smtClean="0"/>
              <a:t>Bohyně Morana </a:t>
            </a:r>
            <a:r>
              <a:rPr lang="cs-CZ" sz="2400" dirty="0" smtClean="0"/>
              <a:t>-  ztělesnění smrti a zimy</a:t>
            </a:r>
          </a:p>
          <a:p>
            <a:endParaRPr lang="cs-CZ" sz="2400" dirty="0"/>
          </a:p>
        </p:txBody>
      </p:sp>
      <p:pic>
        <p:nvPicPr>
          <p:cNvPr id="14338" name="Picture 2" descr="http://slovanstvo.wz.cz/bohove/obr-bohove/perun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86512" y="3429000"/>
            <a:ext cx="2657475" cy="318135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ŽIVOT SLOVANŮ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4525963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Dřevěná obydlí zapuštěná do země – </a:t>
            </a:r>
            <a:r>
              <a:rPr lang="cs-CZ" b="1" dirty="0" smtClean="0"/>
              <a:t>ZEMNICE</a:t>
            </a:r>
          </a:p>
          <a:p>
            <a:r>
              <a:rPr lang="cs-CZ" dirty="0" smtClean="0"/>
              <a:t>Opevněné vesnice – </a:t>
            </a:r>
            <a:r>
              <a:rPr lang="cs-CZ" b="1" dirty="0" smtClean="0"/>
              <a:t>HRADIŠTĚ</a:t>
            </a:r>
            <a:r>
              <a:rPr lang="cs-CZ" dirty="0" smtClean="0"/>
              <a:t> </a:t>
            </a:r>
            <a:r>
              <a:rPr lang="cs-CZ" sz="2800" dirty="0" smtClean="0"/>
              <a:t>(ochrana proti nepřátelům, bezpečné místo pro obchod)</a:t>
            </a:r>
          </a:p>
          <a:p>
            <a:r>
              <a:rPr lang="cs-CZ" sz="2800" dirty="0" smtClean="0"/>
              <a:t>Hovořili společným jazykem, kterému říkáme </a:t>
            </a:r>
            <a:r>
              <a:rPr lang="cs-CZ" sz="2800" b="1" dirty="0" smtClean="0"/>
              <a:t>praslovanština</a:t>
            </a:r>
            <a:r>
              <a:rPr lang="cs-CZ" sz="2800" dirty="0" smtClean="0"/>
              <a:t>.</a:t>
            </a:r>
          </a:p>
          <a:p>
            <a:endParaRPr lang="cs-CZ" sz="2800" dirty="0" smtClean="0"/>
          </a:p>
          <a:p>
            <a:r>
              <a:rPr lang="cs-CZ" sz="2800" dirty="0" smtClean="0"/>
              <a:t>Slované žili v rodech, několik rodů tvořilo kmen např.:</a:t>
            </a:r>
          </a:p>
          <a:p>
            <a:pPr algn="ctr">
              <a:buNone/>
            </a:pPr>
            <a:r>
              <a:rPr lang="cs-CZ" sz="2800" dirty="0" err="1" smtClean="0"/>
              <a:t>Děčané</a:t>
            </a:r>
            <a:endParaRPr lang="cs-CZ" sz="2800" dirty="0" smtClean="0"/>
          </a:p>
          <a:p>
            <a:pPr algn="ctr">
              <a:buNone/>
            </a:pPr>
            <a:r>
              <a:rPr lang="cs-CZ" sz="2800" dirty="0" err="1" smtClean="0"/>
              <a:t>Litoměřici</a:t>
            </a:r>
            <a:endParaRPr lang="cs-CZ" sz="2800" dirty="0" smtClean="0"/>
          </a:p>
          <a:p>
            <a:pPr algn="ctr">
              <a:buNone/>
            </a:pPr>
            <a:r>
              <a:rPr lang="cs-CZ" sz="2800" dirty="0" smtClean="0"/>
              <a:t>Pšované</a:t>
            </a:r>
          </a:p>
          <a:p>
            <a:r>
              <a:rPr lang="cs-CZ" sz="2800" dirty="0" smtClean="0"/>
              <a:t>V čele kmene stál kníže</a:t>
            </a:r>
          </a:p>
          <a:p>
            <a:pPr>
              <a:buNone/>
            </a:pPr>
            <a:r>
              <a:rPr lang="cs-CZ" sz="2800" dirty="0" smtClean="0"/>
              <a:t>                               Víš, od kterého města tyto kmeny pocházejí?  </a:t>
            </a:r>
          </a:p>
          <a:p>
            <a:pPr>
              <a:buNone/>
            </a:pPr>
            <a:r>
              <a:rPr lang="cs-CZ" sz="2800" dirty="0" smtClean="0"/>
              <a:t>                               Ukaž na mapě!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483" name="Picture 3"/>
          <p:cNvPicPr>
            <a:picLocks noChangeAspect="1" noChangeArrowheads="1"/>
          </p:cNvPicPr>
          <p:nvPr/>
        </p:nvPicPr>
        <p:blipFill>
          <a:blip r:embed="rId2"/>
          <a:srcRect l="7226" t="19970" r="22288" b="8649"/>
          <a:stretch>
            <a:fillRect/>
          </a:stretch>
        </p:blipFill>
        <p:spPr bwMode="auto">
          <a:xfrm>
            <a:off x="0" y="92952"/>
            <a:ext cx="9144000" cy="676504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Šipka dolů 7"/>
          <p:cNvSpPr/>
          <p:nvPr/>
        </p:nvSpPr>
        <p:spPr>
          <a:xfrm rot="17765062">
            <a:off x="3592379" y="-387892"/>
            <a:ext cx="615743" cy="1861507"/>
          </a:xfrm>
          <a:prstGeom prst="downArrow">
            <a:avLst>
              <a:gd name="adj1" fmla="val 31475"/>
              <a:gd name="adj2" fmla="val 3703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ů 8"/>
          <p:cNvSpPr/>
          <p:nvPr/>
        </p:nvSpPr>
        <p:spPr>
          <a:xfrm rot="17765062">
            <a:off x="2735122" y="2755380"/>
            <a:ext cx="615743" cy="1861507"/>
          </a:xfrm>
          <a:prstGeom prst="downArrow">
            <a:avLst>
              <a:gd name="adj1" fmla="val 31475"/>
              <a:gd name="adj2" fmla="val 3703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ů 9"/>
          <p:cNvSpPr/>
          <p:nvPr/>
        </p:nvSpPr>
        <p:spPr>
          <a:xfrm rot="17765062">
            <a:off x="5806956" y="4969958"/>
            <a:ext cx="615743" cy="1861507"/>
          </a:xfrm>
          <a:prstGeom prst="downArrow">
            <a:avLst>
              <a:gd name="adj1" fmla="val 31475"/>
              <a:gd name="adj2" fmla="val 37033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Skupina 21"/>
          <p:cNvGrpSpPr/>
          <p:nvPr/>
        </p:nvGrpSpPr>
        <p:grpSpPr>
          <a:xfrm>
            <a:off x="-2357454" y="-1285884"/>
            <a:ext cx="2357454" cy="1285884"/>
            <a:chOff x="1357290" y="2428868"/>
            <a:chExt cx="2357454" cy="1285884"/>
          </a:xfrm>
        </p:grpSpPr>
        <p:sp>
          <p:nvSpPr>
            <p:cNvPr id="5" name="Zaoblený obdélník 4"/>
            <p:cNvSpPr/>
            <p:nvPr/>
          </p:nvSpPr>
          <p:spPr>
            <a:xfrm>
              <a:off x="1357290" y="2428868"/>
              <a:ext cx="2357454" cy="1285884"/>
            </a:xfrm>
            <a:prstGeom prst="roundRect">
              <a:avLst/>
            </a:prstGeom>
            <a:solidFill>
              <a:srgbClr val="FF0000">
                <a:alpha val="43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rgbClr val="FF0000"/>
                </a:solidFill>
              </a:endParaRP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1714480" y="2786058"/>
              <a:ext cx="164307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>
                  <a:solidFill>
                    <a:schemeClr val="bg1"/>
                  </a:solidFill>
                </a:rPr>
                <a:t>ROD  1 </a:t>
              </a:r>
              <a:endParaRPr lang="cs-CZ" sz="3600" b="1" dirty="0">
                <a:solidFill>
                  <a:schemeClr val="bg1"/>
                </a:solidFill>
              </a:endParaRPr>
            </a:p>
          </p:txBody>
        </p:sp>
      </p:grpSp>
      <p:sp>
        <p:nvSpPr>
          <p:cNvPr id="15" name="TextovéPole 14"/>
          <p:cNvSpPr txBox="1"/>
          <p:nvPr/>
        </p:nvSpPr>
        <p:spPr>
          <a:xfrm>
            <a:off x="4143372" y="2214554"/>
            <a:ext cx="1428760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600" b="1" dirty="0" smtClean="0">
                <a:solidFill>
                  <a:srgbClr val="FF0000"/>
                </a:solidFill>
              </a:rPr>
              <a:t>+</a:t>
            </a:r>
            <a:endParaRPr lang="cs-CZ" sz="16600" b="1" dirty="0">
              <a:solidFill>
                <a:srgbClr val="FF0000"/>
              </a:solidFill>
            </a:endParaRPr>
          </a:p>
        </p:txBody>
      </p:sp>
      <p:grpSp>
        <p:nvGrpSpPr>
          <p:cNvPr id="23" name="Skupina 22"/>
          <p:cNvGrpSpPr/>
          <p:nvPr/>
        </p:nvGrpSpPr>
        <p:grpSpPr>
          <a:xfrm>
            <a:off x="9144000" y="-1285884"/>
            <a:ext cx="2357454" cy="1285884"/>
            <a:chOff x="5715008" y="2428868"/>
            <a:chExt cx="2357454" cy="1285884"/>
          </a:xfrm>
        </p:grpSpPr>
        <p:sp>
          <p:nvSpPr>
            <p:cNvPr id="8" name="Zaoblený obdélník 7"/>
            <p:cNvSpPr/>
            <p:nvPr/>
          </p:nvSpPr>
          <p:spPr>
            <a:xfrm>
              <a:off x="5715008" y="2428868"/>
              <a:ext cx="2357454" cy="1285884"/>
            </a:xfrm>
            <a:prstGeom prst="roundRect">
              <a:avLst/>
            </a:prstGeom>
            <a:solidFill>
              <a:srgbClr val="FF0000">
                <a:alpha val="43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sz="3200" dirty="0" smtClean="0"/>
                <a:t>    </a:t>
              </a:r>
              <a:endParaRPr lang="cs-CZ" sz="3200" b="1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6143636" y="2782669"/>
              <a:ext cx="164307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>
                  <a:solidFill>
                    <a:schemeClr val="bg1"/>
                  </a:solidFill>
                </a:rPr>
                <a:t>ROD  2 </a:t>
              </a:r>
              <a:endParaRPr lang="cs-CZ" sz="36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3357554" y="6858000"/>
            <a:ext cx="2357454" cy="1285884"/>
            <a:chOff x="3571868" y="4572008"/>
            <a:chExt cx="2357454" cy="1285884"/>
          </a:xfrm>
        </p:grpSpPr>
        <p:sp>
          <p:nvSpPr>
            <p:cNvPr id="7" name="Zaoblený obdélník 6"/>
            <p:cNvSpPr/>
            <p:nvPr/>
          </p:nvSpPr>
          <p:spPr>
            <a:xfrm>
              <a:off x="3571868" y="4572008"/>
              <a:ext cx="2357454" cy="1285884"/>
            </a:xfrm>
            <a:prstGeom prst="roundRect">
              <a:avLst/>
            </a:prstGeom>
            <a:solidFill>
              <a:srgbClr val="FF0000">
                <a:alpha val="43000"/>
              </a:srgb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r>
                <a:rPr lang="cs-CZ" dirty="0" smtClean="0"/>
                <a:t>     </a:t>
              </a:r>
              <a:endParaRPr lang="cs-CZ" b="1" dirty="0">
                <a:solidFill>
                  <a:schemeClr val="bg1"/>
                </a:solidFill>
              </a:endParaRP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3929058" y="4929198"/>
              <a:ext cx="1643074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600" b="1" dirty="0" smtClean="0">
                  <a:solidFill>
                    <a:schemeClr val="bg1"/>
                  </a:solidFill>
                </a:rPr>
                <a:t>ROD  3 </a:t>
              </a:r>
              <a:endParaRPr lang="cs-CZ" sz="3600" b="1" dirty="0">
                <a:solidFill>
                  <a:schemeClr val="bg1"/>
                </a:solidFill>
              </a:endParaRPr>
            </a:p>
          </p:txBody>
        </p:sp>
      </p:grpSp>
      <p:grpSp>
        <p:nvGrpSpPr>
          <p:cNvPr id="27" name="Skupina 26"/>
          <p:cNvGrpSpPr/>
          <p:nvPr/>
        </p:nvGrpSpPr>
        <p:grpSpPr>
          <a:xfrm>
            <a:off x="500034" y="-6429444"/>
            <a:ext cx="8501058" cy="5786478"/>
            <a:chOff x="357222" y="-6429444"/>
            <a:chExt cx="8501058" cy="5786478"/>
          </a:xfrm>
        </p:grpSpPr>
        <p:grpSp>
          <p:nvGrpSpPr>
            <p:cNvPr id="18" name="Skupina 17"/>
            <p:cNvGrpSpPr/>
            <p:nvPr/>
          </p:nvGrpSpPr>
          <p:grpSpPr>
            <a:xfrm>
              <a:off x="357222" y="-6429444"/>
              <a:ext cx="8501058" cy="5786478"/>
              <a:chOff x="785786" y="-1928850"/>
              <a:chExt cx="7643834" cy="5286412"/>
            </a:xfrm>
          </p:grpSpPr>
          <p:sp>
            <p:nvSpPr>
              <p:cNvPr id="4" name="Elipsa 3"/>
              <p:cNvSpPr/>
              <p:nvPr/>
            </p:nvSpPr>
            <p:spPr>
              <a:xfrm>
                <a:off x="785786" y="-1928850"/>
                <a:ext cx="7643834" cy="5286412"/>
              </a:xfrm>
              <a:prstGeom prst="ellipse">
                <a:avLst/>
              </a:prstGeom>
              <a:solidFill>
                <a:schemeClr val="accent1">
                  <a:alpha val="17000"/>
                </a:schemeClr>
              </a:solidFill>
              <a:ln>
                <a:solidFill>
                  <a:schemeClr val="accent1">
                    <a:shade val="50000"/>
                    <a:alpha val="14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sp>
            <p:nvSpPr>
              <p:cNvPr id="17" name="TextovéPole 16"/>
              <p:cNvSpPr txBox="1"/>
              <p:nvPr/>
            </p:nvSpPr>
            <p:spPr>
              <a:xfrm>
                <a:off x="3874388" y="-1500222"/>
                <a:ext cx="1857388" cy="70788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  <a:scene3d>
                  <a:camera prst="orthographicFront">
                    <a:rot lat="0" lon="0" rev="0"/>
                  </a:camera>
                  <a:lightRig rig="threePt" dir="t"/>
                </a:scene3d>
              </a:bodyPr>
              <a:lstStyle/>
              <a:p>
                <a:r>
                  <a:rPr lang="cs-CZ" sz="4000" b="1" dirty="0" smtClean="0">
                    <a:solidFill>
                      <a:srgbClr val="002060"/>
                    </a:solidFill>
                  </a:rPr>
                  <a:t>KMEN</a:t>
                </a:r>
                <a:endParaRPr lang="cs-CZ" sz="4000" b="1" dirty="0">
                  <a:solidFill>
                    <a:srgbClr val="002060"/>
                  </a:solidFill>
                </a:endParaRPr>
              </a:p>
            </p:txBody>
          </p:sp>
        </p:grpSp>
        <p:sp>
          <p:nvSpPr>
            <p:cNvPr id="26" name="TextovéPole 25"/>
            <p:cNvSpPr txBox="1"/>
            <p:nvPr/>
          </p:nvSpPr>
          <p:spPr>
            <a:xfrm>
              <a:off x="4000496" y="-5357874"/>
              <a:ext cx="121444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rgbClr val="002060"/>
                  </a:solidFill>
                </a:rPr>
                <a:t>(KNÍŽE)</a:t>
              </a:r>
              <a:endParaRPr lang="cs-CZ" sz="2400" b="1" dirty="0">
                <a:solidFill>
                  <a:srgbClr val="002060"/>
                </a:solidFill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2.77556E-17 L 0.40833 0.5622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4" y="2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2.77556E-17 L -0.39254 0.5412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6" y="2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3.7037E-7 L 0.01562 -0.29398 " pathEditMode="relative" ptsTypes="AA">
                                      <p:cBhvr>
                                        <p:cTn id="1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9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7.40741E-7 L -0.00364 1.02593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" y="5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SLOVANÉ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Život </a:t>
            </a:r>
            <a:r>
              <a:rPr lang="cs-CZ" sz="2800" dirty="0" smtClean="0"/>
              <a:t>Slovanů</a:t>
            </a:r>
            <a:r>
              <a:rPr lang="cs-CZ" dirty="0" smtClean="0"/>
              <a:t> ztěžovali kočovní </a:t>
            </a:r>
            <a:r>
              <a:rPr lang="cs-CZ" b="1" dirty="0" smtClean="0"/>
              <a:t>AVAŘI</a:t>
            </a:r>
            <a:r>
              <a:rPr lang="cs-CZ" dirty="0" smtClean="0"/>
              <a:t>, kteří si chtěli vybudovat mocnou říši. </a:t>
            </a:r>
          </a:p>
          <a:p>
            <a:endParaRPr lang="cs-CZ" dirty="0" smtClean="0"/>
          </a:p>
          <a:p>
            <a:r>
              <a:rPr lang="cs-CZ" dirty="0" smtClean="0"/>
              <a:t>Na obranu proti Avarům vznikla</a:t>
            </a:r>
          </a:p>
          <a:p>
            <a:pPr>
              <a:buNone/>
            </a:pPr>
            <a:r>
              <a:rPr lang="cs-CZ" dirty="0" smtClean="0"/>
              <a:t>      „SÁMOVA ŘÍŠE.“</a:t>
            </a:r>
            <a:endParaRPr lang="cs-CZ" dirty="0"/>
          </a:p>
        </p:txBody>
      </p:sp>
      <p:pic>
        <p:nvPicPr>
          <p:cNvPr id="24578" name="Picture 2" descr="http://ff.ujep.cz/velimsky/cs_1_1/01CS/as123.jpg"/>
          <p:cNvPicPr>
            <a:picLocks noChangeAspect="1" noChangeArrowheads="1"/>
          </p:cNvPicPr>
          <p:nvPr/>
        </p:nvPicPr>
        <p:blipFill>
          <a:blip r:embed="rId2"/>
          <a:srcRect b="3999"/>
          <a:stretch>
            <a:fillRect/>
          </a:stretch>
        </p:blipFill>
        <p:spPr bwMode="auto">
          <a:xfrm>
            <a:off x="6357950" y="2500306"/>
            <a:ext cx="2495535" cy="34290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4580" name="Picture 4" descr="http://nd01.jxs.cz/548/023/9ab6aaf0c8_42245897_o2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57686" y="4214818"/>
            <a:ext cx="1714512" cy="250033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417855" y="714356"/>
            <a:ext cx="6297417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CITACE OBRAZOVÉHO MATERIÁLU </a:t>
            </a:r>
            <a:endParaRPr lang="cs-CZ" sz="4400" dirty="0">
              <a:effectLst>
                <a:glow rad="228600">
                  <a:schemeClr val="accent3">
                    <a:satMod val="175000"/>
                    <a:alpha val="40000"/>
                  </a:schemeClr>
                </a:glow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14414" y="2571744"/>
            <a:ext cx="678661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BŮH PERUN -  </a:t>
            </a:r>
            <a:r>
              <a:rPr lang="cs-CZ" sz="1200" dirty="0" smtClean="0">
                <a:hlinkClick r:id="rId3"/>
              </a:rPr>
              <a:t>http://slovanstvo.</a:t>
            </a:r>
            <a:r>
              <a:rPr lang="cs-CZ" sz="1200" dirty="0" err="1" smtClean="0">
                <a:hlinkClick r:id="rId3"/>
              </a:rPr>
              <a:t>wz.cz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bohove</a:t>
            </a:r>
            <a:r>
              <a:rPr lang="cs-CZ" sz="1200" dirty="0" smtClean="0">
                <a:hlinkClick r:id="rId3"/>
              </a:rPr>
              <a:t>/obr-</a:t>
            </a:r>
            <a:r>
              <a:rPr lang="cs-CZ" sz="1200" dirty="0" err="1" smtClean="0">
                <a:hlinkClick r:id="rId3"/>
              </a:rPr>
              <a:t>bohove</a:t>
            </a:r>
            <a:r>
              <a:rPr lang="cs-CZ" sz="1200" dirty="0" smtClean="0">
                <a:hlinkClick r:id="rId3"/>
              </a:rPr>
              <a:t>/perun2.JPG</a:t>
            </a:r>
            <a:endParaRPr lang="cs-CZ" sz="1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71604" y="2357430"/>
            <a:ext cx="2571768" cy="2857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MAPA –  </a:t>
            </a:r>
            <a:r>
              <a:rPr lang="cs-CZ" sz="1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VLASTNÍ TVORBA</a:t>
            </a:r>
            <a:endParaRPr lang="cs-CZ" sz="1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14480" y="2824459"/>
            <a:ext cx="27128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LEN -  </a:t>
            </a:r>
            <a:r>
              <a:rPr lang="cs-CZ" sz="1200" dirty="0" smtClean="0">
                <a:hlinkClick r:id="rId4"/>
              </a:rPr>
              <a:t>http://leccos.</a:t>
            </a:r>
            <a:r>
              <a:rPr lang="cs-CZ" sz="1200" dirty="0" err="1" smtClean="0">
                <a:hlinkClick r:id="rId4"/>
              </a:rPr>
              <a:t>com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pics</a:t>
            </a:r>
            <a:r>
              <a:rPr lang="cs-CZ" sz="1200" dirty="0" smtClean="0">
                <a:hlinkClick r:id="rId4"/>
              </a:rPr>
              <a:t>/pic/len.</a:t>
            </a:r>
            <a:r>
              <a:rPr lang="cs-CZ" sz="1200" dirty="0" err="1" smtClean="0">
                <a:hlinkClick r:id="rId4"/>
              </a:rPr>
              <a:t>jpg</a:t>
            </a:r>
            <a:endParaRPr lang="cs-CZ" sz="1200" dirty="0" smtClean="0"/>
          </a:p>
          <a:p>
            <a:r>
              <a:rPr lang="cs-CZ" sz="1200" dirty="0" smtClean="0"/>
              <a:t> </a:t>
            </a:r>
            <a:endParaRPr lang="cs-CZ" sz="1200" dirty="0"/>
          </a:p>
        </p:txBody>
      </p:sp>
      <p:sp>
        <p:nvSpPr>
          <p:cNvPr id="10" name="Obdélník 9"/>
          <p:cNvSpPr/>
          <p:nvPr/>
        </p:nvSpPr>
        <p:spPr>
          <a:xfrm>
            <a:off x="1643042" y="3071810"/>
            <a:ext cx="3605667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b="1" dirty="0" smtClean="0"/>
              <a:t>Len 1 -  </a:t>
            </a:r>
            <a:r>
              <a:rPr lang="cs-CZ" sz="1200" dirty="0" smtClean="0">
                <a:hlinkClick r:id="rId5"/>
              </a:rPr>
              <a:t>http://www.</a:t>
            </a:r>
            <a:r>
              <a:rPr lang="cs-CZ" sz="1200" dirty="0" err="1" smtClean="0">
                <a:hlinkClick r:id="rId5"/>
              </a:rPr>
              <a:t>predeni.cz</a:t>
            </a:r>
            <a:r>
              <a:rPr lang="cs-CZ" sz="1200" dirty="0" smtClean="0">
                <a:hlinkClick r:id="rId5"/>
              </a:rPr>
              <a:t>/fotky/</a:t>
            </a:r>
            <a:r>
              <a:rPr lang="cs-CZ" sz="1200" dirty="0" err="1" smtClean="0">
                <a:hlinkClick r:id="rId5"/>
              </a:rPr>
              <a:t>materialy</a:t>
            </a:r>
            <a:r>
              <a:rPr lang="cs-CZ" sz="1200" dirty="0" smtClean="0">
                <a:hlinkClick r:id="rId5"/>
              </a:rPr>
              <a:t>/len.</a:t>
            </a:r>
            <a:r>
              <a:rPr lang="cs-CZ" sz="1200" dirty="0" err="1" smtClean="0">
                <a:hlinkClick r:id="rId5"/>
              </a:rPr>
              <a:t>jpg</a:t>
            </a:r>
            <a:endParaRPr lang="cs-CZ" sz="1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57224" y="3357562"/>
            <a:ext cx="453726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AVARSKÝ JEZDEC -   </a:t>
            </a:r>
            <a:r>
              <a:rPr lang="cs-CZ" sz="1200" dirty="0" smtClean="0">
                <a:hlinkClick r:id="rId6"/>
              </a:rPr>
              <a:t>http://ff.ujep.cz/velimsky/cs_1_1/01CS/as123.jpg</a:t>
            </a:r>
            <a:endParaRPr lang="cs-CZ" sz="1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355185" y="3652067"/>
            <a:ext cx="457413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b="1" dirty="0" smtClean="0"/>
              <a:t>LUČIŠNÍK -  </a:t>
            </a:r>
            <a:r>
              <a:rPr lang="cs-CZ" sz="1200" dirty="0" smtClean="0">
                <a:hlinkClick r:id="rId7"/>
              </a:rPr>
              <a:t>http://nd01.jxs.cz/548/023/9ab6aaf0c8_42245897_o2.jpg</a:t>
            </a:r>
            <a:endParaRPr lang="cs-CZ" sz="1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287</TotalTime>
  <Words>304</Words>
  <Application>Microsoft Office PowerPoint</Application>
  <PresentationFormat>Předvádění na obrazovce (4:3)</PresentationFormat>
  <Paragraphs>76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SLOVANÉ</vt:lpstr>
      <vt:lpstr>SLOVANÉ  </vt:lpstr>
      <vt:lpstr>SLOVANÉ </vt:lpstr>
      <vt:lpstr>SLOVANÉ  </vt:lpstr>
      <vt:lpstr>ŽIVOT SLOVANŮ</vt:lpstr>
      <vt:lpstr>Snímek 7</vt:lpstr>
      <vt:lpstr>Snímek 8</vt:lpstr>
      <vt:lpstr>SLOVANÉ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SLOVANÉ</dc:title>
  <dc:creator>Cilkovi</dc:creator>
  <cp:lastModifiedBy>Cilkovi</cp:lastModifiedBy>
  <cp:revision>36</cp:revision>
  <dcterms:created xsi:type="dcterms:W3CDTF">2011-10-30T11:56:54Z</dcterms:created>
  <dcterms:modified xsi:type="dcterms:W3CDTF">2011-11-29T21:52:11Z</dcterms:modified>
</cp:coreProperties>
</file>